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32"/>
  </p:notesMasterIdLst>
  <p:handoutMasterIdLst>
    <p:handoutMasterId r:id="rId133"/>
  </p:handoutMasterIdLst>
  <p:sldIdLst>
    <p:sldId id="1705" r:id="rId2"/>
    <p:sldId id="1621" r:id="rId3"/>
    <p:sldId id="1200" r:id="rId4"/>
    <p:sldId id="1691" r:id="rId5"/>
    <p:sldId id="1708" r:id="rId6"/>
    <p:sldId id="1778" r:id="rId7"/>
    <p:sldId id="681" r:id="rId8"/>
    <p:sldId id="1821" r:id="rId9"/>
    <p:sldId id="1766" r:id="rId10"/>
    <p:sldId id="1874" r:id="rId11"/>
    <p:sldId id="1876" r:id="rId12"/>
    <p:sldId id="1878" r:id="rId13"/>
    <p:sldId id="1448" r:id="rId14"/>
    <p:sldId id="1452" r:id="rId15"/>
    <p:sldId id="1454" r:id="rId16"/>
    <p:sldId id="1456" r:id="rId17"/>
    <p:sldId id="1458" r:id="rId18"/>
    <p:sldId id="1460" r:id="rId19"/>
    <p:sldId id="1476" r:id="rId20"/>
    <p:sldId id="1893" r:id="rId21"/>
    <p:sldId id="1895" r:id="rId22"/>
    <p:sldId id="1896" r:id="rId23"/>
    <p:sldId id="1892" r:id="rId24"/>
    <p:sldId id="1890" r:id="rId25"/>
    <p:sldId id="1941" r:id="rId26"/>
    <p:sldId id="1942" r:id="rId27"/>
    <p:sldId id="1913" r:id="rId28"/>
    <p:sldId id="1480" r:id="rId29"/>
    <p:sldId id="1923" r:id="rId30"/>
    <p:sldId id="1484" r:id="rId31"/>
    <p:sldId id="1488" r:id="rId32"/>
    <p:sldId id="1643" r:id="rId33"/>
    <p:sldId id="1645" r:id="rId34"/>
    <p:sldId id="1901" r:id="rId35"/>
    <p:sldId id="1899" r:id="rId36"/>
    <p:sldId id="1903" r:id="rId37"/>
    <p:sldId id="1905" r:id="rId38"/>
    <p:sldId id="1921" r:id="rId39"/>
    <p:sldId id="1907" r:id="rId40"/>
    <p:sldId id="1929" r:id="rId41"/>
    <p:sldId id="1933" r:id="rId42"/>
    <p:sldId id="1937" r:id="rId43"/>
    <p:sldId id="1627" r:id="rId44"/>
    <p:sldId id="1637" r:id="rId45"/>
    <p:sldId id="1641" r:id="rId46"/>
    <p:sldId id="1639" r:id="rId47"/>
    <p:sldId id="1653" r:id="rId48"/>
    <p:sldId id="1655" r:id="rId49"/>
    <p:sldId id="1647" r:id="rId50"/>
    <p:sldId id="1492" r:id="rId51"/>
    <p:sldId id="1649" r:id="rId52"/>
    <p:sldId id="1915" r:id="rId53"/>
    <p:sldId id="1681" r:id="rId54"/>
    <p:sldId id="1939" r:id="rId55"/>
    <p:sldId id="1651" r:id="rId56"/>
    <p:sldId id="1925" r:id="rId57"/>
    <p:sldId id="1909" r:id="rId58"/>
    <p:sldId id="1927" r:id="rId59"/>
    <p:sldId id="1504" r:id="rId60"/>
    <p:sldId id="1506" r:id="rId61"/>
    <p:sldId id="1919" r:id="rId62"/>
    <p:sldId id="1510" r:id="rId63"/>
    <p:sldId id="1512" r:id="rId64"/>
    <p:sldId id="1514" r:id="rId65"/>
    <p:sldId id="1516" r:id="rId66"/>
    <p:sldId id="1518" r:id="rId67"/>
    <p:sldId id="1520" r:id="rId68"/>
    <p:sldId id="1528" r:id="rId69"/>
    <p:sldId id="1530" r:id="rId70"/>
    <p:sldId id="1532" r:id="rId71"/>
    <p:sldId id="1689" r:id="rId72"/>
    <p:sldId id="1534" r:id="rId73"/>
    <p:sldId id="1536" r:id="rId74"/>
    <p:sldId id="1482" r:id="rId75"/>
    <p:sldId id="1524" r:id="rId76"/>
    <p:sldId id="1526" r:id="rId77"/>
    <p:sldId id="1538" r:id="rId78"/>
    <p:sldId id="1540" r:id="rId79"/>
    <p:sldId id="1544" r:id="rId80"/>
    <p:sldId id="1508" r:id="rId81"/>
    <p:sldId id="1550" r:id="rId82"/>
    <p:sldId id="1552" r:id="rId83"/>
    <p:sldId id="1987" r:id="rId84"/>
    <p:sldId id="1548" r:id="rId85"/>
    <p:sldId id="1556" r:id="rId86"/>
    <p:sldId id="1931" r:id="rId87"/>
    <p:sldId id="1558" r:id="rId88"/>
    <p:sldId id="1983" r:id="rId89"/>
    <p:sldId id="1560" r:id="rId90"/>
    <p:sldId id="1496" r:id="rId91"/>
    <p:sldId id="1498" r:id="rId92"/>
    <p:sldId id="1500" r:id="rId93"/>
    <p:sldId id="1502" r:id="rId94"/>
    <p:sldId id="1661" r:id="rId95"/>
    <p:sldId id="1660" r:id="rId96"/>
    <p:sldId id="1562" r:id="rId97"/>
    <p:sldId id="1564" r:id="rId98"/>
    <p:sldId id="1566" r:id="rId99"/>
    <p:sldId id="1568" r:id="rId100"/>
    <p:sldId id="1664" r:id="rId101"/>
    <p:sldId id="1570" r:id="rId102"/>
    <p:sldId id="1572" r:id="rId103"/>
    <p:sldId id="1574" r:id="rId104"/>
    <p:sldId id="1576" r:id="rId105"/>
    <p:sldId id="1674" r:id="rId106"/>
    <p:sldId id="1676" r:id="rId107"/>
    <p:sldId id="1678" r:id="rId108"/>
    <p:sldId id="1680" r:id="rId109"/>
    <p:sldId id="1670" r:id="rId110"/>
    <p:sldId id="1668" r:id="rId111"/>
    <p:sldId id="1949" r:id="rId112"/>
    <p:sldId id="1584" r:id="rId113"/>
    <p:sldId id="1884" r:id="rId114"/>
    <p:sldId id="1586" r:id="rId115"/>
    <p:sldId id="1985" r:id="rId116"/>
    <p:sldId id="1588" r:id="rId117"/>
    <p:sldId id="1943" r:id="rId118"/>
    <p:sldId id="1962" r:id="rId119"/>
    <p:sldId id="1963" r:id="rId120"/>
    <p:sldId id="1953" r:id="rId121"/>
    <p:sldId id="1956" r:id="rId122"/>
    <p:sldId id="1958" r:id="rId123"/>
    <p:sldId id="1966" r:id="rId124"/>
    <p:sldId id="1968" r:id="rId125"/>
    <p:sldId id="1970" r:id="rId126"/>
    <p:sldId id="1974" r:id="rId127"/>
    <p:sldId id="1976" r:id="rId128"/>
    <p:sldId id="1978" r:id="rId129"/>
    <p:sldId id="1982" r:id="rId130"/>
    <p:sldId id="1666" r:id="rId131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705"/>
            <p14:sldId id="1621"/>
            <p14:sldId id="1200"/>
            <p14:sldId id="1691"/>
          </p14:sldIdLst>
        </p14:section>
        <p14:section name="Sermon" id="{9DD274D4-3373-40D3-8882-DED17E52A457}">
          <p14:sldIdLst>
            <p14:sldId id="1708"/>
            <p14:sldId id="1778"/>
            <p14:sldId id="681"/>
            <p14:sldId id="1821"/>
            <p14:sldId id="1766"/>
            <p14:sldId id="1874"/>
            <p14:sldId id="1876"/>
            <p14:sldId id="1878"/>
            <p14:sldId id="1448"/>
            <p14:sldId id="1452"/>
            <p14:sldId id="1454"/>
            <p14:sldId id="1456"/>
            <p14:sldId id="1458"/>
            <p14:sldId id="1460"/>
            <p14:sldId id="1476"/>
            <p14:sldId id="1893"/>
            <p14:sldId id="1895"/>
            <p14:sldId id="1896"/>
            <p14:sldId id="1892"/>
            <p14:sldId id="1890"/>
            <p14:sldId id="1941"/>
            <p14:sldId id="1942"/>
            <p14:sldId id="1913"/>
            <p14:sldId id="1480"/>
            <p14:sldId id="1923"/>
            <p14:sldId id="1484"/>
            <p14:sldId id="1488"/>
            <p14:sldId id="1643"/>
            <p14:sldId id="1645"/>
            <p14:sldId id="1901"/>
            <p14:sldId id="1899"/>
            <p14:sldId id="1903"/>
            <p14:sldId id="1905"/>
            <p14:sldId id="1921"/>
            <p14:sldId id="1907"/>
            <p14:sldId id="1929"/>
            <p14:sldId id="1933"/>
            <p14:sldId id="1937"/>
            <p14:sldId id="1627"/>
            <p14:sldId id="1637"/>
            <p14:sldId id="1641"/>
            <p14:sldId id="1639"/>
            <p14:sldId id="1653"/>
            <p14:sldId id="1655"/>
            <p14:sldId id="1647"/>
            <p14:sldId id="1492"/>
            <p14:sldId id="1649"/>
            <p14:sldId id="1915"/>
            <p14:sldId id="1681"/>
            <p14:sldId id="1939"/>
            <p14:sldId id="1651"/>
            <p14:sldId id="1925"/>
            <p14:sldId id="1909"/>
            <p14:sldId id="1927"/>
            <p14:sldId id="1504"/>
            <p14:sldId id="1506"/>
            <p14:sldId id="1919"/>
            <p14:sldId id="1510"/>
            <p14:sldId id="1512"/>
            <p14:sldId id="1514"/>
            <p14:sldId id="1516"/>
            <p14:sldId id="1518"/>
            <p14:sldId id="1520"/>
            <p14:sldId id="1528"/>
            <p14:sldId id="1530"/>
            <p14:sldId id="1532"/>
            <p14:sldId id="1689"/>
            <p14:sldId id="1534"/>
            <p14:sldId id="1536"/>
            <p14:sldId id="1482"/>
            <p14:sldId id="1524"/>
            <p14:sldId id="1526"/>
            <p14:sldId id="1538"/>
            <p14:sldId id="1540"/>
            <p14:sldId id="1544"/>
            <p14:sldId id="1508"/>
            <p14:sldId id="1550"/>
            <p14:sldId id="1552"/>
            <p14:sldId id="1987"/>
            <p14:sldId id="1548"/>
            <p14:sldId id="1556"/>
            <p14:sldId id="1931"/>
            <p14:sldId id="1558"/>
            <p14:sldId id="1983"/>
            <p14:sldId id="1560"/>
            <p14:sldId id="1496"/>
            <p14:sldId id="1498"/>
            <p14:sldId id="1500"/>
            <p14:sldId id="1502"/>
            <p14:sldId id="1661"/>
            <p14:sldId id="1660"/>
            <p14:sldId id="1562"/>
            <p14:sldId id="1564"/>
            <p14:sldId id="1566"/>
            <p14:sldId id="1568"/>
            <p14:sldId id="1664"/>
            <p14:sldId id="1570"/>
            <p14:sldId id="1572"/>
            <p14:sldId id="1574"/>
            <p14:sldId id="1576"/>
            <p14:sldId id="1674"/>
            <p14:sldId id="1676"/>
            <p14:sldId id="1678"/>
            <p14:sldId id="1680"/>
            <p14:sldId id="1670"/>
            <p14:sldId id="1668"/>
            <p14:sldId id="1949"/>
            <p14:sldId id="1584"/>
            <p14:sldId id="1884"/>
            <p14:sldId id="1586"/>
            <p14:sldId id="1985"/>
            <p14:sldId id="1588"/>
            <p14:sldId id="1943"/>
            <p14:sldId id="1962"/>
            <p14:sldId id="1963"/>
            <p14:sldId id="1953"/>
            <p14:sldId id="1956"/>
            <p14:sldId id="1958"/>
            <p14:sldId id="1966"/>
            <p14:sldId id="1968"/>
            <p14:sldId id="1970"/>
            <p14:sldId id="1974"/>
            <p14:sldId id="1976"/>
            <p14:sldId id="1978"/>
            <p14:sldId id="1982"/>
            <p14:sldId id="16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0724" autoAdjust="0"/>
  </p:normalViewPr>
  <p:slideViewPr>
    <p:cSldViewPr>
      <p:cViewPr varScale="1">
        <p:scale>
          <a:sx n="84" d="100"/>
          <a:sy n="84" d="100"/>
        </p:scale>
        <p:origin x="612" y="5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microsoft.com/office/2016/11/relationships/changesInfo" Target="changesInfos/changesInfo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undo custSel addSld delSld modSection">
      <pc:chgData name="George Huang" userId="7522906efeb502a4" providerId="LiveId" clId="{981455AA-CF25-444D-A9FA-AD2443EE8176}" dt="2026-05-26T14:55:14.542" v="23" actId="47"/>
      <pc:docMkLst>
        <pc:docMk/>
      </pc:docMkLst>
      <pc:sldChg chg="add del">
        <pc:chgData name="George Huang" userId="7522906efeb502a4" providerId="LiveId" clId="{981455AA-CF25-444D-A9FA-AD2443EE8176}" dt="2026-05-22T16:02:24.196" v="7" actId="47"/>
        <pc:sldMkLst>
          <pc:docMk/>
          <pc:sldMk cId="1764126745" sldId="1705"/>
        </pc:sldMkLst>
      </pc:sldChg>
      <pc:sldChg chg="del">
        <pc:chgData name="George Huang" userId="7522906efeb502a4" providerId="LiveId" clId="{981455AA-CF25-444D-A9FA-AD2443EE8176}" dt="2026-05-26T14:55:14.542" v="23" actId="47"/>
        <pc:sldMkLst>
          <pc:docMk/>
          <pc:sldMk cId="3652884131" sldId="197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5/26/2026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5002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51828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74788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4675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53292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75263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002420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DC4EA-C0E7-DE61-EF41-561B21BC3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D8BD49-5AE0-45A8-A18F-217C741F79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FC455A-6F61-D143-6BEE-5D8DAFC283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FB9C5-00D1-2067-36AB-8C72433654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4350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6164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8BF59-7AF6-7344-E4EC-A1062E7B0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4CBA68-8D15-8FB1-38FC-C58C64DD7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1E46CD-EB9E-473A-2E3F-B66343918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4E061-DE8B-02BB-FE3B-3783AB9549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0321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087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0646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EA07D-A0A6-6751-4B6E-FC441A64C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9FA1A1-E416-58C7-49A6-D005BF154B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B81718-CB7A-D662-0AF9-2E9C39B6A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C50E31-F59C-AB7E-099D-CEFE940D42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98031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431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BFFFE-8445-D9A3-2FF0-E210604C5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5D43D0-2D07-BCEC-7151-5DC43B09B9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011EF7-D9F4-0FCE-0FAB-E95F5B193B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D2756-28E4-0961-50B0-024177A448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54220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FC255-A6B2-FA06-CFA5-6E0B5DB42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0BCE55-9513-7459-007C-051754A40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DCC943-78C8-1054-6D34-E4B11D7F20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10D73-44E6-E818-6B68-13A4539F97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10224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8E595-5227-68CC-E50D-178C7D6FA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66F7F1-C9F2-E0AD-2003-0176668AF4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3FE64B-877A-F97C-83F0-4B2FC0847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3F795B-533F-8010-39CB-AD7509F774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934375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3294E-AB19-6780-D391-567F8811D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02850C-B936-A343-55CE-736E335CF2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CD006B-8821-5876-180C-1F86B5C29F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35027-13D8-A274-6D4F-8F0B2C81FC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0619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5E1A1-3091-4544-9BAF-BED0CE7A7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B030AF-AC43-B47F-6A64-E53D59EB5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4E258B-D429-6748-09AF-9D0A3BD1F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B7EC0-6DB3-3C18-AFB1-C5DC6F5E91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061479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CBF5C-5705-A7F4-45C9-67FFF02E3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54D61B-0525-ABE3-0587-1BB9E2D20A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0A0EAC-8D0D-6B01-C2E1-0ECE45757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12979-02D4-8966-4BDC-2E7800B434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45744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31540-E5D2-BAEA-4140-560408D49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193F51-62B4-2665-7D00-7BCCECE071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D489CC-4A95-15EB-776A-9C4B2E3A1A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03349E-EB3F-4A50-4162-9A28B4CC8F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1008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DE2F4-028A-D3B8-8DDD-209F38D24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0227A9-BA7A-2D64-ABD2-318F1EEF8A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8C1B6C-6454-8C31-9E40-4824388B0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E5270-7ACF-34FD-4662-14619E3E22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895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2231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8DEB3-11C0-BFE0-1273-D360BBDCC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00AEE8-3ADC-22E8-AC06-3EEB40B03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FEDB5C-0398-A26E-E271-55B0018A93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544BE-0AFA-098A-1E59-493FF4FD6A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3049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B7018-6DFC-52DE-5508-7ABBD4CF7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86E18D-18C7-E774-72A7-957FE75F10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5A91BE-7E27-6031-BE01-979C202A2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78F94-C655-0D87-A04F-8B99479391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26643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30707-0E8B-A207-DB26-20A35A9C7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177C9D-B73B-3213-87A1-A547F074C9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221E2B-DCF6-828A-678F-463141D9BC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D9251-FA7C-F765-CA83-DEAE344BE2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070939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303DC-9F6C-52E2-6A9A-87C4AEBC5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08B4ED-10FF-BAEB-B4D8-48D8E70399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BE7072-98A2-ABFC-88D4-6887E89B8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927F8-000B-E8F4-8070-2C1E1A0481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32478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5188D-E298-4F78-1503-826765833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E944C6-71CF-1D00-BCBA-0C5D220D18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589584-C179-4DBD-251D-865602AF92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32667-94A2-83B8-1AC7-F7B9A25DE6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098130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381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000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015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4723A-0997-B284-EE80-A726AD49B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C67B40-531F-380E-5070-821669072B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B043A6-007E-AEA1-C0EA-984FA328B3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13274-0B33-3DA8-98C0-51580F1528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5404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C865B-AC00-843E-023F-9DEF9FCF1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C530E6-540D-77DE-8CC5-CFB7E2A4E5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A11AA1-0974-4472-51C4-956B46C90F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3FD2C-08FE-E9C1-99B3-925DD64CCD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122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C4AAE-8D9A-484C-4388-B0C91936D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994628-0E91-DA09-8DF5-ACCC1EED5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63F2B9-B692-B85A-CE90-ED5278B86F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5A3DD-103D-42B9-46B9-CA7076C0F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711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3AB8F-3847-499A-2CEB-38244AACE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4A5C7-EF21-496C-9DAA-E62236804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B78CC6-5BF4-EDDB-47C1-4CFB6D25A1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0D88E-F652-7F8D-076C-69F8835EA1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0102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E66B7-2CE2-52AB-FB71-B5C731CBE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0F73A9-13E2-AC9A-CFDC-5195CB857C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39CF70-D7A3-10F1-95A4-7742BC73F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BE33A-BD81-7114-63F4-A6E60E86B4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654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3408B-B3ED-D53F-3CA6-A029E0E34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FE5671-B148-DAA9-57B1-5808616428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8128AF-1A90-AB99-5148-766C5EE682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BE75A-ED13-5412-6346-D368A2E68B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7526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6903C-4F12-5DD2-7DB4-0A8614150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E8578D-F6AA-3733-B05F-4CDF67BFBA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D4BBAB-BBCC-E260-1DE4-6E0431F15D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40BAB-70F4-083C-AD63-C9897F9647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2354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B4056-4A6A-A9A7-B65C-0991AD062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1E5301-39B5-4938-2E90-A76A7A4802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24E8A0-614C-282B-618D-8C4F265E1C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2D122-C374-3F10-958F-0F38454E06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963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0A9FE-4BDC-FD4B-1F18-D2EA3504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2770A9-156E-5342-384C-1EB226B49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27C2F7-EDFE-87A7-12F1-0B089BBB7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6AE20-91E8-E74E-9208-81130B4366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2108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2803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57B04-344E-7883-75ED-EDF4EDC5A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B6120E-D016-E28F-3C8F-3B63F0D8C2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ACCF5-A73C-EE0C-011B-3EE71973CE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BC89DA-51E5-30A3-5B67-D2C3995A54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9480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54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181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408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713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BEDDF-2719-6686-F407-A12FC6219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2235BA-88BA-ECCA-7C8E-4BAA13E67A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C2063A-E9A4-F300-35E7-4C9D9F378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D7441-24D6-B458-82EE-9DEC30D89F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399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2752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264F5-60D1-C444-77EF-46277C312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501413-A9E6-09F1-2087-8C275A387C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2D2294-EC32-77F9-CADB-F823EB29A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4CFC3-7129-F16E-3CDD-28B230BDA6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082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84B88-63ED-1A6A-E0E1-AEE92473D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9DB312-313F-AB6D-DE41-677645089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B13C58-6D4A-A3F9-A461-CB3810A50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5EF54-6029-C508-73BC-6FADC329E7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886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B5234-640C-170F-2FF6-55D24ABDF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343E73-0FBC-C785-9800-B95F6A514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626392-F955-EDD1-EDAB-8A2A6F94B1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A26DE-717B-0339-B6E0-B1AF985D75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5527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3A6CB-86EA-9AC2-A559-D1710B19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13DA18-738E-BC18-3407-41D983C919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B441A3-7016-6118-2C23-9985EABED7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C578D-AF46-ECC3-32F1-1362ABABB3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2861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6E7A1-A51D-9413-5D70-63E696A13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0ED621-5857-31B1-C1C5-47FFB1D83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D232C-B4D3-8CBE-9A68-A5F17C83B5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8C829-0B89-666A-023D-088794F53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2156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6903-3F79-54BB-E477-D15499E3F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A446B3-B952-8040-659F-737754699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D43214-CB0C-D0ED-652A-A63CA260E6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76BAC-A1A4-626C-3B8B-15B879319C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2256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9158F-2139-8245-7F1C-2830313C4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F43C69-35DE-6FDA-D7B5-8A8E9F742E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A6E9F1-012A-C639-5B52-FCCF32F1B2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A8121-2F47-62F7-39AA-EBCE35464D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4919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BFE2D-2B75-BC9D-8F84-EAAF39E70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FF452F-5236-CE73-1888-DB2CB8D4AA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5F84F-1A88-B523-FB5B-4A5199D69C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61CE3D-4487-BB90-0935-802B95910B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44248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01635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14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63AEC-DE9D-B0D7-55A6-6833B554B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6E8FD0-8365-C5F2-BB47-43E56931FE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F6D084-A56B-B275-FF43-48505A8AF1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F17B0-536C-A8C7-D7DF-9F416DC5A2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2178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710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1598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3675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07342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40202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58552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4FAEA-8D80-A141-5AE4-4E979B88E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2F7BB4-2C0E-618E-4C72-F5A33D24AB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2FAFD2-4567-5F03-4078-F910F21C5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806A7-35E5-3332-92B4-7F6693688C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4953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76248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CEFD8-2AB5-7108-FAD5-E8699924A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7BA536-C08D-8966-7B27-08BB3D4665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FB9284-2642-23F8-3978-28F3CC5EF2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5F87AB-9368-BD5F-D561-D317DDD9B7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07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93AD4-C277-AF7C-997B-0761ABAEB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59AC0E-0AD9-0610-A420-05AD7BADFD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456009-F729-E8DF-4444-6A40C3342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E2F52-A7DF-9671-FE09-53D8EDFB48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1282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39275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F2112-1073-A1F0-48DB-4D096F749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A39BF7-7018-B491-4DC2-9F62590CDD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30E34C-C559-2405-0868-B02D2107FC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C51F1-6536-C86B-E202-090CE1D1A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59164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8DADF-561B-F7B7-1D4F-10D15EE2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B5FEE9-3C3C-3974-2C6D-E448F966D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ECFC71-0ED5-52DD-61C2-E8E811C4B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8774C-0564-5D27-0D44-64CFE47244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2139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ACA35-0119-16AB-09FC-0B9C7FED2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6E1AE8-0AE2-6467-E842-CBEEFA2378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2295D6-7D0A-F447-6BCC-44A6EFB33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94E3C-CC9A-A609-C00F-0D90329532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5850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8434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48133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0DCE5-4658-6AAF-1860-3FAC69770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2E44A4-7D38-6F8C-BECD-C074710E7F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817F9D-8F5C-EAB3-E6A1-A03D62A3B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4A83-F7EB-74A1-166B-BFF49B5E8C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2010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40478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23953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78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6CE01-4205-3520-8512-818FF5C59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10738D-6A3B-24CF-0E19-BF064066A1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CB3F18-B1CE-B64B-E08D-60E7B5BAE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0AF87-3D0C-BFD0-21E3-F892E30FC0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96454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016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3514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3513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866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7315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0796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8718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2089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9173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3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CFB6A-7F16-0E21-7C9B-6F3B7B321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A39051-0787-1CDB-F3ED-625453BAFC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6241E-0D1A-A4BD-ED13-AB3AF6368A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8EC74-0096-5861-AE95-E8287BF7D0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32299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3690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86652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9724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4850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4653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56669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209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8814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FCDC9-2484-8199-C3AC-6CCFFFBC4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C7AF61-63C4-957C-FE4D-AFE75F7ACB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766E71-A0EB-7E3E-03C2-54C46DED5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F4E15-8C82-1637-612E-0C41FD8D14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0813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969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08491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10642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CE576-47D8-D8D3-0222-B087188B0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714CA0-F351-3C09-F6AF-C5EEE2B3C9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AECEB3-3ED5-A381-D129-A79A656378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8B832-06A8-094D-26F8-51372D6415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472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56782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787A4-378C-9D52-8157-80D3A2CA1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3A1DB0-82E5-9133-306A-30CAB1A345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8D29F6-B9AD-3F02-6F70-72BCC1BA04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0E4A5-43EB-B319-2442-D41DB2536D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73926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1726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50820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04239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0649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1619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088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79713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41763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9146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2811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498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4691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2428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59235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7860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916536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7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0632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0230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4389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1631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7510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632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288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9751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0912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414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1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234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8278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1DE48-CA90-7F88-5E77-C495A308B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523B4C9-5C88-C2EF-BDAA-0B945510197E}"/>
              </a:ext>
            </a:extLst>
          </p:cNvPr>
          <p:cNvSpPr/>
          <p:nvPr/>
        </p:nvSpPr>
        <p:spPr>
          <a:xfrm>
            <a:off x="190500" y="180975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寶藏與珍珠的比喻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4126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F55C4-E5C6-02D8-A046-CE1D2C8EA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245CAC-6232-0556-FC27-88B1602042E3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麥子和稗子的比喻告訴我們為什麼神允許假基督徒暫時留在教會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--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是為了拯救更多的靈魂。</a:t>
            </a:r>
          </a:p>
        </p:txBody>
      </p:sp>
    </p:spTree>
    <p:extLst>
      <p:ext uri="{BB962C8B-B14F-4D97-AF65-F5344CB8AC3E}">
        <p14:creationId xmlns:p14="http://schemas.microsoft.com/office/powerpoint/2010/main" val="361794176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但是，我們可以將重心及焦點轉移到神身上，可以享受永生並獲得永恆的獎勵。</a:t>
            </a:r>
          </a:p>
        </p:txBody>
      </p:sp>
    </p:spTree>
    <p:extLst>
      <p:ext uri="{BB962C8B-B14F-4D97-AF65-F5344CB8AC3E}">
        <p14:creationId xmlns:p14="http://schemas.microsoft.com/office/powerpoint/2010/main" val="223711583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067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12:24 -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我實實在在地告訴你們：一粒麥子不落在地裡死了，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仍舊是一粒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若是死了，就結出許多子粒來。 </a:t>
            </a:r>
          </a:p>
        </p:txBody>
      </p:sp>
    </p:spTree>
    <p:extLst>
      <p:ext uri="{BB962C8B-B14F-4D97-AF65-F5344CB8AC3E}">
        <p14:creationId xmlns:p14="http://schemas.microsoft.com/office/powerpoint/2010/main" val="182333903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基本上，我們可以將暫時的換成永恆的。我們可以將價值較低的財寶換成價值更高的珍珠。</a:t>
            </a:r>
          </a:p>
        </p:txBody>
      </p:sp>
    </p:spTree>
    <p:extLst>
      <p:ext uri="{BB962C8B-B14F-4D97-AF65-F5344CB8AC3E}">
        <p14:creationId xmlns:p14="http://schemas.microsoft.com/office/powerpoint/2010/main" val="347356482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因此，珍珠的比喻教我們要專注於神，並要為好好的利用我們短暫的生命來達成祂的目的。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631340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珍珠也代表著一個人永恆的來世。那商人用他短暫的世俗生命來換得了永生的獎勵。</a:t>
            </a:r>
          </a:p>
        </p:txBody>
      </p:sp>
    </p:spTree>
    <p:extLst>
      <p:ext uri="{BB962C8B-B14F-4D97-AF65-F5344CB8AC3E}">
        <p14:creationId xmlns:p14="http://schemas.microsoft.com/office/powerpoint/2010/main" val="138733314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與買那有財寶的田地相比，買這珍珠的風險更大。但這就是要靠那人的信心。</a:t>
            </a:r>
          </a:p>
        </p:txBody>
      </p:sp>
    </p:spTree>
    <p:extLst>
      <p:ext uri="{BB962C8B-B14F-4D97-AF65-F5344CB8AC3E}">
        <p14:creationId xmlns:p14="http://schemas.microsoft.com/office/powerpoint/2010/main" val="82557105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8991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為神冒險需要信心。 沒有其他辦法了。</a:t>
            </a:r>
          </a:p>
        </p:txBody>
      </p:sp>
    </p:spTree>
    <p:extLst>
      <p:ext uri="{BB962C8B-B14F-4D97-AF65-F5344CB8AC3E}">
        <p14:creationId xmlns:p14="http://schemas.microsoft.com/office/powerpoint/2010/main" val="56452052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你相信什麼？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你願意為你所信的神冒險嗎？</a:t>
            </a:r>
          </a:p>
        </p:txBody>
      </p:sp>
    </p:spTree>
    <p:extLst>
      <p:ext uri="{BB962C8B-B14F-4D97-AF65-F5344CB8AC3E}">
        <p14:creationId xmlns:p14="http://schemas.microsoft.com/office/powerpoint/2010/main" val="53075459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在這兩個比喻中，兩個人都用較少的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代價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買到了更有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的東西。</a:t>
            </a:r>
          </a:p>
        </p:txBody>
      </p:sp>
    </p:spTree>
    <p:extLst>
      <p:ext uri="{BB962C8B-B14F-4D97-AF65-F5344CB8AC3E}">
        <p14:creationId xmlns:p14="http://schemas.microsoft.com/office/powerpoint/2010/main" val="173757683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這兩個比喻都暗示著永生是非常值得的。對於那些看到永生的明智人來說是一筆極好的投資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22534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CC744-CEAD-D703-7D92-9229F9A2D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5CB0E9-B7B3-F82C-5049-64BB97961BCF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芥菜種的比喻告訴我們福音和微小的信心能為神成長茁壯。</a:t>
            </a:r>
          </a:p>
        </p:txBody>
      </p:sp>
    </p:spTree>
    <p:extLst>
      <p:ext uri="{BB962C8B-B14F-4D97-AF65-F5344CB8AC3E}">
        <p14:creationId xmlns:p14="http://schemas.microsoft.com/office/powerpoint/2010/main" val="408003753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隱藏的寶藏的比喻告訴我們如何利用我們的資源來獲得永恆的回報。</a:t>
            </a:r>
          </a:p>
        </p:txBody>
      </p:sp>
    </p:spTree>
    <p:extLst>
      <p:ext uri="{BB962C8B-B14F-4D97-AF65-F5344CB8AC3E}">
        <p14:creationId xmlns:p14="http://schemas.microsoft.com/office/powerpoint/2010/main" val="155376920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C98BC-A7E2-4B3B-056C-32F7F4073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E26EE64-3600-DF87-F730-E551A95E74D8}"/>
              </a:ext>
            </a:extLst>
          </p:cNvPr>
          <p:cNvSpPr/>
          <p:nvPr/>
        </p:nvSpPr>
        <p:spPr>
          <a:xfrm>
            <a:off x="76200" y="-952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真正的問題不是神的國是否有價值。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真正的問題是：我們是否真的相信它值得我們為它改變生命。</a:t>
            </a:r>
          </a:p>
        </p:txBody>
      </p:sp>
    </p:spTree>
    <p:extLst>
      <p:ext uri="{BB962C8B-B14F-4D97-AF65-F5344CB8AC3E}">
        <p14:creationId xmlns:p14="http://schemas.microsoft.com/office/powerpoint/2010/main" val="137814054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我們需要明智地使用我們在世上的生命，使我們能來世獲得永恆的回報。</a:t>
            </a:r>
          </a:p>
        </p:txBody>
      </p:sp>
    </p:spTree>
    <p:extLst>
      <p:ext uri="{BB962C8B-B14F-4D97-AF65-F5344CB8AC3E}">
        <p14:creationId xmlns:p14="http://schemas.microsoft.com/office/powerpoint/2010/main" val="59624892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FB4E3-2E56-07D8-2D46-11334CCB0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9AE6D2B-3EEE-1552-DB60-DAC9989A0379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但如果你有智慧並願意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，你可以專注於那顆珍珠，並將自己完全奉獻給神。</a:t>
            </a:r>
          </a:p>
        </p:txBody>
      </p:sp>
    </p:spTree>
    <p:extLst>
      <p:ext uri="{BB962C8B-B14F-4D97-AF65-F5344CB8AC3E}">
        <p14:creationId xmlns:p14="http://schemas.microsoft.com/office/powerpoint/2010/main" val="237918221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9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讓我們好好利用我們的時間、資源、和能力，在地球上進一步發展神的國度並賺得永生的獎賞。</a:t>
            </a:r>
          </a:p>
        </p:txBody>
      </p:sp>
    </p:spTree>
    <p:extLst>
      <p:ext uri="{BB962C8B-B14F-4D97-AF65-F5344CB8AC3E}">
        <p14:creationId xmlns:p14="http://schemas.microsoft.com/office/powerpoint/2010/main" val="5218430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A6A4D-272D-F6E7-EBA2-D4B6E62B0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63743FF-71D6-6A4B-1CA9-BBC166E49689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許多人相信天堂及永生的存在。但真正把永生看得比一切更有價值而活的人，卻少得多。</a:t>
            </a:r>
          </a:p>
        </p:txBody>
      </p:sp>
    </p:spTree>
    <p:extLst>
      <p:ext uri="{BB962C8B-B14F-4D97-AF65-F5344CB8AC3E}">
        <p14:creationId xmlns:p14="http://schemas.microsoft.com/office/powerpoint/2010/main" val="353148600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願有一天，我們拿著真正并永恆的財富在天國團聚。</a:t>
            </a:r>
          </a:p>
        </p:txBody>
      </p:sp>
    </p:spTree>
    <p:extLst>
      <p:ext uri="{BB962C8B-B14F-4D97-AF65-F5344CB8AC3E}">
        <p14:creationId xmlns:p14="http://schemas.microsoft.com/office/powerpoint/2010/main" val="226452600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2A4DE-578D-E231-D913-7FC819CAE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CEC18D8-7042-8B1B-6ED1-3BD1C7987394}"/>
              </a:ext>
            </a:extLst>
          </p:cNvPr>
          <p:cNvSpPr/>
          <p:nvPr/>
        </p:nvSpPr>
        <p:spPr>
          <a:xfrm>
            <a:off x="76200" y="0"/>
            <a:ext cx="9067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願主賜福我們每一位。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151089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DD17C-3659-A824-7F61-FCF6B1FF6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70992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5ABD6-6FF7-06E4-12DD-3321564DB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9DE2ACF-C7A8-F54C-3196-414E47B62282}"/>
              </a:ext>
            </a:extLst>
          </p:cNvPr>
          <p:cNvSpPr/>
          <p:nvPr/>
        </p:nvSpPr>
        <p:spPr>
          <a:xfrm>
            <a:off x="0" y="-95250"/>
            <a:ext cx="9144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以下內容未用於講道，但適合更深入的聖經研讀。</a:t>
            </a:r>
          </a:p>
        </p:txBody>
      </p:sp>
    </p:spTree>
    <p:extLst>
      <p:ext uri="{BB962C8B-B14F-4D97-AF65-F5344CB8AC3E}">
        <p14:creationId xmlns:p14="http://schemas.microsoft.com/office/powerpoint/2010/main" val="2286162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5F00-907F-6715-1ECA-0F9D5D387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DBC3CBA-F177-4F0A-5077-B65536070F90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麵酵的比喻告訴我們：神能藉人生的苦難及罪惡從內心改變我們。</a:t>
            </a:r>
          </a:p>
        </p:txBody>
      </p:sp>
    </p:spTree>
    <p:extLst>
      <p:ext uri="{BB962C8B-B14F-4D97-AF65-F5344CB8AC3E}">
        <p14:creationId xmlns:p14="http://schemas.microsoft.com/office/powerpoint/2010/main" val="96114869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488E2-FCDE-89A5-D371-391D86171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4D1B315-AA7A-90B6-C5A8-D5C0040A27F9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但是這比喻中的商人在珍珠估價方面訓練有素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所以他看的出來這顆珍珠的</a:t>
            </a:r>
            <a:r>
              <a:rPr lang="zh-TW" altLang="en-US" sz="68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比當時的</a:t>
            </a:r>
            <a:r>
              <a:rPr lang="zh-TW" altLang="en-US" sz="68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價格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更高許多。</a:t>
            </a:r>
          </a:p>
        </p:txBody>
      </p:sp>
    </p:spTree>
    <p:extLst>
      <p:ext uri="{BB962C8B-B14F-4D97-AF65-F5344CB8AC3E}">
        <p14:creationId xmlns:p14="http://schemas.microsoft.com/office/powerpoint/2010/main" val="3699286444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B6DD0-F7BF-42A2-92EF-A4AE0BAE0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0DC220-7CC1-7740-95EF-5A3B981B3E16}"/>
              </a:ext>
            </a:extLst>
          </p:cNvPr>
          <p:cNvSpPr/>
          <p:nvPr/>
        </p:nvSpPr>
        <p:spPr>
          <a:xfrm>
            <a:off x="0" y="1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「價格」就是為了獲得「價值」所需要付出的代價。</a:t>
            </a:r>
          </a:p>
        </p:txBody>
      </p:sp>
    </p:spTree>
    <p:extLst>
      <p:ext uri="{BB962C8B-B14F-4D97-AF65-F5344CB8AC3E}">
        <p14:creationId xmlns:p14="http://schemas.microsoft.com/office/powerpoint/2010/main" val="293034267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2BB4D-E58F-EC15-305D-DF1319F82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1E32A9-0605-85AC-A2D4-CDA3AD03A170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換句話說，你得付出那貨品所定的「價格」才能獲得那它的「價值」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82867151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9056D-769A-E9FD-0D9F-FBF586A3E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90C43CA-FDCA-1182-FD56-86D5AC1780C1}"/>
              </a:ext>
            </a:extLst>
          </p:cNvPr>
          <p:cNvSpPr/>
          <p:nvPr/>
        </p:nvSpPr>
        <p:spPr>
          <a:xfrm>
            <a:off x="76200" y="0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要完成這交易，以下條件都必須成立：</a:t>
            </a:r>
          </a:p>
        </p:txBody>
      </p:sp>
    </p:spTree>
    <p:extLst>
      <p:ext uri="{BB962C8B-B14F-4D97-AF65-F5344CB8AC3E}">
        <p14:creationId xmlns:p14="http://schemas.microsoft.com/office/powerpoint/2010/main" val="419515508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7DF76-F46D-F62B-5450-03A63DD3E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2E402CF-69F5-43CB-FA8D-DA19B191E6F2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那珍珠的價值必須遠高於它的價格。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075652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51C81-5DB0-84FC-7434-DFEB800CD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B099540-2332-8F27-B5ED-FAA5AE2ADFB1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商人現有貨物的價值必須足夠買下那珍珠。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246569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01408-2E4E-A655-0869-D4F637454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B3D4FFA-E528-C91E-B320-A4F372944811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商人必須非常確信自己對珍珠價值的判斷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6934173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86A34-BAEC-23B1-741E-8FB7AB6EF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649D91-29DB-4E38-F288-6EFB8924443B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商人必須非常確信自己能賣出那珍珠，並願意承擔風險。</a:t>
            </a:r>
          </a:p>
        </p:txBody>
      </p:sp>
    </p:spTree>
    <p:extLst>
      <p:ext uri="{BB962C8B-B14F-4D97-AF65-F5344CB8AC3E}">
        <p14:creationId xmlns:p14="http://schemas.microsoft.com/office/powerpoint/2010/main" val="309376007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39C44-F4CA-21D2-1C74-C00188A20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CD5538-FB3B-563A-A0B2-C33ED85529D8}"/>
              </a:ext>
            </a:extLst>
          </p:cNvPr>
          <p:cNvSpPr/>
          <p:nvPr/>
        </p:nvSpPr>
        <p:spPr>
          <a:xfrm>
            <a:off x="76200" y="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如果他早已認識買家，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並知道對方願意高價</a:t>
            </a:r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購買，最後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一點就容易得多。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989803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21646-3E08-887E-39E7-52F154FD7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2903665-7849-4371-B37F-7D6B1EE112D1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耶穌就是那位買家！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祂早已告訴我們天堂是值得的，我們只需要信靠祂。</a:t>
            </a:r>
          </a:p>
        </p:txBody>
      </p:sp>
    </p:spTree>
    <p:extLst>
      <p:ext uri="{BB962C8B-B14F-4D97-AF65-F5344CB8AC3E}">
        <p14:creationId xmlns:p14="http://schemas.microsoft.com/office/powerpoint/2010/main" val="3366323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接下來的二個比喻是最短的比喻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總共三節的經文。 它們看起來非常相似並且容易理解。</a:t>
            </a:r>
          </a:p>
        </p:txBody>
      </p:sp>
    </p:spTree>
    <p:extLst>
      <p:ext uri="{BB962C8B-B14F-4D97-AF65-F5344CB8AC3E}">
        <p14:creationId xmlns:p14="http://schemas.microsoft.com/office/powerpoint/2010/main" val="76787102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願我們學習並了解永恆生命的真正價值，並抓住機會來獲得永恆的回報。</a:t>
            </a:r>
          </a:p>
        </p:txBody>
      </p:sp>
    </p:spTree>
    <p:extLst>
      <p:ext uri="{BB962C8B-B14F-4D97-AF65-F5344CB8AC3E}">
        <p14:creationId xmlns:p14="http://schemas.microsoft.com/office/powerpoint/2010/main" val="518358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就像一碇銀子和才幹的比喻一樣，我們比較它們時可以看到更深層的含義。</a:t>
            </a:r>
          </a:p>
        </p:txBody>
      </p:sp>
    </p:spTree>
    <p:extLst>
      <p:ext uri="{BB962C8B-B14F-4D97-AF65-F5344CB8AC3E}">
        <p14:creationId xmlns:p14="http://schemas.microsoft.com/office/powerpoint/2010/main" val="2326171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那兩個比喻與這兩個比喻的含義也很相似。</a:t>
            </a:r>
          </a:p>
        </p:txBody>
      </p:sp>
    </p:spTree>
    <p:extLst>
      <p:ext uri="{BB962C8B-B14F-4D97-AF65-F5344CB8AC3E}">
        <p14:creationId xmlns:p14="http://schemas.microsoft.com/office/powerpoint/2010/main" val="3492682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在這兩個比喻中，這兩人都想用比較少的錢來得到更有價值的東西。</a:t>
            </a:r>
          </a:p>
        </p:txBody>
      </p:sp>
    </p:spTree>
    <p:extLst>
      <p:ext uri="{BB962C8B-B14F-4D97-AF65-F5344CB8AC3E}">
        <p14:creationId xmlns:p14="http://schemas.microsoft.com/office/powerpoint/2010/main" val="447776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8915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他們甚至都賣掉了他們所有的一切去換得那有更高價值的物品。</a:t>
            </a:r>
          </a:p>
        </p:txBody>
      </p:sp>
    </p:spTree>
    <p:extLst>
      <p:ext uri="{BB962C8B-B14F-4D97-AF65-F5344CB8AC3E}">
        <p14:creationId xmlns:p14="http://schemas.microsoft.com/office/powerpoint/2010/main" val="904541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這兩個比喻之間的差異很小。那些差異一定很重要，否則耶穌不會講兩個比喻。</a:t>
            </a:r>
          </a:p>
        </p:txBody>
      </p:sp>
    </p:spTree>
    <p:extLst>
      <p:ext uri="{BB962C8B-B14F-4D97-AF65-F5344CB8AC3E}">
        <p14:creationId xmlns:p14="http://schemas.microsoft.com/office/powerpoint/2010/main" val="1150724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在第一個比喻中，寶藏是隱藏在另一個人的田中，但被後來的買家發現。</a:t>
            </a:r>
          </a:p>
        </p:txBody>
      </p:sp>
    </p:spTree>
    <p:extLst>
      <p:ext uri="{BB962C8B-B14F-4D97-AF65-F5344CB8AC3E}">
        <p14:creationId xmlns:p14="http://schemas.microsoft.com/office/powerpoint/2010/main" val="2205520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1372743" y="1200150"/>
            <a:ext cx="6398513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馬太 </a:t>
            </a:r>
            <a:r>
              <a:rPr lang="en-US" altLang="zh-TW" sz="7200" b="1" dirty="0">
                <a:ea typeface="Microsoft JhengHei" panose="020B0604030504040204" pitchFamily="34" charset="-120"/>
              </a:rPr>
              <a:t>13:44-46</a:t>
            </a:r>
          </a:p>
          <a:p>
            <a:pPr algn="ctr"/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1468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BB11A-1662-26F2-E687-311869319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71693DC-D358-4B4C-787A-8231396C06B3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那買主賣掉自己的田，買下藏有寶藏的田。等於是換了一塊田，卻白得了寶藏。</a:t>
            </a:r>
          </a:p>
        </p:txBody>
      </p:sp>
    </p:spTree>
    <p:extLst>
      <p:ext uri="{BB962C8B-B14F-4D97-AF65-F5344CB8AC3E}">
        <p14:creationId xmlns:p14="http://schemas.microsoft.com/office/powerpoint/2010/main" val="3131950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024E4-EAE0-39E2-6CEF-AD4480AA0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66031E-DD8A-69FF-0AF2-DEA17BE4954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在第二個比喻中，珍珠是公開出售的。那珍珠並不便宜，且任何人都可按標價購買。</a:t>
            </a:r>
          </a:p>
        </p:txBody>
      </p:sp>
    </p:spTree>
    <p:extLst>
      <p:ext uri="{BB962C8B-B14F-4D97-AF65-F5344CB8AC3E}">
        <p14:creationId xmlns:p14="http://schemas.microsoft.com/office/powerpoint/2010/main" val="3733084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3B0EC-546A-E2DF-D441-7249BC98A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527CE11-2C2A-144C-0E15-184193B23AAC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那買主變賣一切來買那貴重的珍珠。若他看錯價值或賣不掉，那他就會一無所有。</a:t>
            </a:r>
          </a:p>
        </p:txBody>
      </p:sp>
    </p:spTree>
    <p:extLst>
      <p:ext uri="{BB962C8B-B14F-4D97-AF65-F5344CB8AC3E}">
        <p14:creationId xmlns:p14="http://schemas.microsoft.com/office/powerpoint/2010/main" val="2953439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65CA0-5B34-BC36-6EF6-D9980F1CD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EF1236-2448-806C-8630-A4DD944D6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388140"/>
              </p:ext>
            </p:extLst>
          </p:nvPr>
        </p:nvGraphicFramePr>
        <p:xfrm>
          <a:off x="22860" y="0"/>
          <a:ext cx="9144000" cy="4065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340">
                  <a:extLst>
                    <a:ext uri="{9D8B030D-6E8A-4147-A177-3AD203B41FA5}">
                      <a16:colId xmlns:a16="http://schemas.microsoft.com/office/drawing/2014/main" val="3011421432"/>
                    </a:ext>
                  </a:extLst>
                </a:gridCol>
                <a:gridCol w="4899660">
                  <a:extLst>
                    <a:ext uri="{9D8B030D-6E8A-4147-A177-3AD203B41FA5}">
                      <a16:colId xmlns:a16="http://schemas.microsoft.com/office/drawing/2014/main" val="2680118697"/>
                    </a:ext>
                  </a:extLst>
                </a:gridCol>
              </a:tblGrid>
              <a:tr h="10477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田中的財寶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貴重的珍珠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64403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無意中遇見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刻意去尋找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922855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買下整塊地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買下珍珠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50527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比較低風險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比較高風險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40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677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125C7-FDDB-0CC7-4946-76A2A29D6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4E4612-7774-9869-C9B8-286FD934C40A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要看見更深含義，我們要想像他們面對的處境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76613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D9E8B-18E1-196B-E572-51A2573BE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92473F-3953-AF7C-972B-C9BD3FB3C889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有一種解釋認為財寶的比喻是關於救恩。我們為救恩付出的代價其實很小。</a:t>
            </a:r>
          </a:p>
        </p:txBody>
      </p:sp>
    </p:spTree>
    <p:extLst>
      <p:ext uri="{BB962C8B-B14F-4D97-AF65-F5344CB8AC3E}">
        <p14:creationId xmlns:p14="http://schemas.microsoft.com/office/powerpoint/2010/main" val="326668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1E52E-220F-8D55-AE1F-D6539E7D2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940A6E-2006-3B78-5F0A-B1D247E86B8D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田中的寶藏可能代表救恩，珍珠則可能代表更大的天上獎賞。</a:t>
            </a:r>
          </a:p>
        </p:txBody>
      </p:sp>
    </p:spTree>
    <p:extLst>
      <p:ext uri="{BB962C8B-B14F-4D97-AF65-F5344CB8AC3E}">
        <p14:creationId xmlns:p14="http://schemas.microsoft.com/office/powerpoint/2010/main" val="8289449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366BE-E2EF-7144-6206-22FB7577E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3EABDC9-F1CC-DAF0-396B-D55CE08E3693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這可能是「僅僅得救的人」與「忠心又良善的僕人」的差別。</a:t>
            </a:r>
          </a:p>
        </p:txBody>
      </p:sp>
    </p:spTree>
    <p:extLst>
      <p:ext uri="{BB962C8B-B14F-4D97-AF65-F5344CB8AC3E}">
        <p14:creationId xmlns:p14="http://schemas.microsoft.com/office/powerpoint/2010/main" val="2287791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那發現寶藏的買家可能是一個非常善於觀察或幸運的人。</a:t>
            </a:r>
          </a:p>
        </p:txBody>
      </p:sp>
    </p:spTree>
    <p:extLst>
      <p:ext uri="{BB962C8B-B14F-4D97-AF65-F5344CB8AC3E}">
        <p14:creationId xmlns:p14="http://schemas.microsoft.com/office/powerpoint/2010/main" val="26117595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8A694-9C77-D8F3-5C65-1023851CF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6FFD8B9-147E-8CC2-919F-1FB7CC9406C2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四種土壤的比喻告訴我們：土地代表人的內心與生命。</a:t>
            </a:r>
          </a:p>
        </p:txBody>
      </p:sp>
    </p:spTree>
    <p:extLst>
      <p:ext uri="{BB962C8B-B14F-4D97-AF65-F5344CB8AC3E}">
        <p14:creationId xmlns:p14="http://schemas.microsoft.com/office/powerpoint/2010/main" val="183026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9067800" cy="1194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天國好像寶貝藏在地裡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，人遇見了就把它藏起來，歡歡喜喜地去變賣一切所有的，買這塊地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「天國又好像買賣人尋找好珠子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遇見一顆重價的珠子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就去變賣他一切所有的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買了這顆珠子。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為了獲得埋藏的寶藏，第一個購買者必須購買藏了寶藏的田地。</a:t>
            </a:r>
          </a:p>
        </p:txBody>
      </p:sp>
    </p:spTree>
    <p:extLst>
      <p:ext uri="{BB962C8B-B14F-4D97-AF65-F5344CB8AC3E}">
        <p14:creationId xmlns:p14="http://schemas.microsoft.com/office/powerpoint/2010/main" val="983065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他為了買那有寶藏的田地，他賣掉了他現有的田地。</a:t>
            </a:r>
          </a:p>
        </p:txBody>
      </p:sp>
    </p:spTree>
    <p:extLst>
      <p:ext uri="{BB962C8B-B14F-4D97-AF65-F5344CB8AC3E}">
        <p14:creationId xmlns:p14="http://schemas.microsoft.com/office/powerpoint/2010/main" val="13484253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轉手田地代表著他一生的事業和方向的變化，因為農田地是當時人們的生計。</a:t>
            </a:r>
          </a:p>
        </p:txBody>
      </p:sp>
    </p:spTree>
    <p:extLst>
      <p:ext uri="{BB962C8B-B14F-4D97-AF65-F5344CB8AC3E}">
        <p14:creationId xmlns:p14="http://schemas.microsoft.com/office/powerpoint/2010/main" val="40826918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他找到了一個有寶藏的人生新方向，並採取了行動來做出改變。</a:t>
            </a:r>
          </a:p>
        </p:txBody>
      </p:sp>
    </p:spTree>
    <p:extLst>
      <p:ext uri="{BB962C8B-B14F-4D97-AF65-F5344CB8AC3E}">
        <p14:creationId xmlns:p14="http://schemas.microsoft.com/office/powerpoint/2010/main" val="42371759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FCFEF-581F-051C-EB42-84294C2E3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65AAA25-1684-045B-430C-643C498DC2F5}"/>
              </a:ext>
            </a:extLst>
          </p:cNvPr>
          <p:cNvSpPr/>
          <p:nvPr/>
        </p:nvSpPr>
        <p:spPr>
          <a:xfrm>
            <a:off x="0" y="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他面臨的情況是：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獲得有</a:t>
            </a:r>
            <a:r>
              <a:rPr lang="zh-TW" altLang="en-US" sz="7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寶藏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的新</a:t>
            </a:r>
            <a:r>
              <a:rPr lang="zh-TW" altLang="en-US" sz="7000" b="1" kern="1000" spc="-38" dirty="0">
                <a:solidFill>
                  <a:schemeClr val="accent6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田地</a:t>
            </a:r>
            <a:endParaRPr lang="en-US" altLang="zh-TW" sz="7000" b="1" kern="1000" spc="-38" dirty="0">
              <a:solidFill>
                <a:schemeClr val="accent6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 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賣掉他現有的</a:t>
            </a:r>
            <a:r>
              <a:rPr lang="zh-TW" altLang="en-US" sz="7000" b="1" kern="1000" spc="-38" dirty="0">
                <a:solidFill>
                  <a:schemeClr val="accent6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田地</a:t>
            </a:r>
            <a:endParaRPr lang="en-US" altLang="zh-TW" sz="7000" b="1" kern="1000" spc="-38" dirty="0">
              <a:solidFill>
                <a:schemeClr val="accent6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淨收益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=</a:t>
            </a:r>
            <a:r>
              <a:rPr lang="zh-TW" altLang="en-US" sz="7000" b="1" kern="1000" spc="-38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寶藏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43A968B-B777-0B18-BDBB-A1FAF75DBBE7}"/>
              </a:ext>
            </a:extLst>
          </p:cNvPr>
          <p:cNvCxnSpPr/>
          <p:nvPr/>
        </p:nvCxnSpPr>
        <p:spPr>
          <a:xfrm>
            <a:off x="152400" y="3409950"/>
            <a:ext cx="86868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6037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5AF54-48C5-B2DA-E808-A60FE904E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E4F098C-4C3D-36E2-DF41-429C01260362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那新田地可能已荒廢，需要重新耕種，但這代價很小。</a:t>
            </a:r>
          </a:p>
        </p:txBody>
      </p:sp>
    </p:spTree>
    <p:extLst>
      <p:ext uri="{BB962C8B-B14F-4D97-AF65-F5344CB8AC3E}">
        <p14:creationId xmlns:p14="http://schemas.microsoft.com/office/powerpoint/2010/main" val="6381200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678D0-DA0C-AF93-B16D-CF4968926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23A2F55-3D76-B83C-E94C-9E674A1AA70E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更換田地象徵放下舊生命，歸向基督並得著新生命。</a:t>
            </a:r>
          </a:p>
        </p:txBody>
      </p:sp>
    </p:spTree>
    <p:extLst>
      <p:ext uri="{BB962C8B-B14F-4D97-AF65-F5344CB8AC3E}">
        <p14:creationId xmlns:p14="http://schemas.microsoft.com/office/powerpoint/2010/main" val="16523941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0C78A-48FC-DC89-BFF3-D758E1CDA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9EC53B-0E17-CB9C-F827-0E675B01F061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對大多數人來說，這犧牲並不大，卻能換得永生的寶藏。</a:t>
            </a:r>
          </a:p>
        </p:txBody>
      </p:sp>
    </p:spTree>
    <p:extLst>
      <p:ext uri="{BB962C8B-B14F-4D97-AF65-F5344CB8AC3E}">
        <p14:creationId xmlns:p14="http://schemas.microsoft.com/office/powerpoint/2010/main" val="17610086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01A7C-54F7-E4BC-54FA-3FA5B247A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FAE2FC-A3EC-91AE-29A7-025964FFF43E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除了永生之外，今生也能活得更蒙保守、更有意義。</a:t>
            </a:r>
          </a:p>
        </p:txBody>
      </p:sp>
    </p:spTree>
    <p:extLst>
      <p:ext uri="{BB962C8B-B14F-4D97-AF65-F5344CB8AC3E}">
        <p14:creationId xmlns:p14="http://schemas.microsoft.com/office/powerpoint/2010/main" val="42366030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A9107-83A8-4528-593E-DFCB66199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D4C0749-0E9C-0D90-7D8F-F3594B72E4F2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這可說是「不用多想的決定」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(</a:t>
            </a:r>
            <a:r>
              <a:rPr lang="en-US" altLang="zh-TW" sz="7200" b="1" kern="1000" spc="-38" dirty="0">
                <a:ea typeface="Microsoft JhengHei" panose="020B0604030504040204" pitchFamily="34" charset="-120"/>
              </a:rPr>
              <a:t>“a no-brainer”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)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至少對自由世界的人而言如此。</a:t>
            </a:r>
          </a:p>
        </p:txBody>
      </p:sp>
    </p:spTree>
    <p:extLst>
      <p:ext uri="{BB962C8B-B14F-4D97-AF65-F5344CB8AC3E}">
        <p14:creationId xmlns:p14="http://schemas.microsoft.com/office/powerpoint/2010/main" val="68803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96882-5955-44CA-DFE4-95650F1F7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8D7E2A-06BA-CD74-0886-F9BB40BE1E73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「天國又好像買賣人尋找好珠子，遇見一顆重價的珠子，就去變賣他一切所有的，買了這顆珠子。</a:t>
            </a:r>
          </a:p>
        </p:txBody>
      </p:sp>
    </p:spTree>
    <p:extLst>
      <p:ext uri="{BB962C8B-B14F-4D97-AF65-F5344CB8AC3E}">
        <p14:creationId xmlns:p14="http://schemas.microsoft.com/office/powerpoint/2010/main" val="42449888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B8BD5-7C71-5D8F-143C-36363BE26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FA95022-2BCF-4E5B-24C0-AFB360CF6AAB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這決定既容易又划算，所以耶穌說那人歡歡喜喜地去做。</a:t>
            </a:r>
          </a:p>
        </p:txBody>
      </p:sp>
    </p:spTree>
    <p:extLst>
      <p:ext uri="{BB962C8B-B14F-4D97-AF65-F5344CB8AC3E}">
        <p14:creationId xmlns:p14="http://schemas.microsoft.com/office/powerpoint/2010/main" val="24461021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0AF11-8824-4C61-33EB-C98C76826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B7193B-345D-1EEC-B8E4-39B53F3AFCAF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對大多數人而言，最基本的救恩代價其實不大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931988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E94E-7020-C44F-5C98-5B0A68F6A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EA48BC-E66F-F048-F149-EC19BCC7D4A6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但有些基督徒更進一步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，決定完全奉獻給神。</a:t>
            </a:r>
          </a:p>
        </p:txBody>
      </p:sp>
    </p:spTree>
    <p:extLst>
      <p:ext uri="{BB962C8B-B14F-4D97-AF65-F5344CB8AC3E}">
        <p14:creationId xmlns:p14="http://schemas.microsoft.com/office/powerpoint/2010/main" val="3866053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在另一個比喻中，所有人都可以看到那珍珠。有興趣和錢的買主也可以直接從賣主那裡購買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259119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原本的主人不知道那珍珠的真實價值。不是所有人都了解永生的重要性。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99916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但是這比喻中的商人在珍珠估價方面訓練有素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所以他看的出來這顆珍珠的</a:t>
            </a:r>
            <a:r>
              <a:rPr lang="zh-TW" altLang="en-US" sz="68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比當時的</a:t>
            </a:r>
            <a:r>
              <a:rPr lang="zh-TW" altLang="en-US" sz="68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價格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更高許多。</a:t>
            </a:r>
          </a:p>
        </p:txBody>
      </p:sp>
    </p:spTree>
    <p:extLst>
      <p:ext uri="{BB962C8B-B14F-4D97-AF65-F5344CB8AC3E}">
        <p14:creationId xmlns:p14="http://schemas.microsoft.com/office/powerpoint/2010/main" val="14743028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此外，這買主願意為自己對那珍珠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的評估來冒險。</a:t>
            </a:r>
          </a:p>
        </p:txBody>
      </p:sp>
    </p:spTree>
    <p:extLst>
      <p:ext uri="{BB962C8B-B14F-4D97-AF65-F5344CB8AC3E}">
        <p14:creationId xmlns:p14="http://schemas.microsoft.com/office/powerpoint/2010/main" val="16833640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48768" y="-9525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冒這麼大的風險需要很大的信心。我們看到一些追求夢想的人及組織有這樣勇敢冒風險的行為。</a:t>
            </a:r>
          </a:p>
        </p:txBody>
      </p:sp>
    </p:spTree>
    <p:extLst>
      <p:ext uri="{BB962C8B-B14F-4D97-AF65-F5344CB8AC3E}">
        <p14:creationId xmlns:p14="http://schemas.microsoft.com/office/powerpoint/2010/main" val="23436896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同樣的，跟隨神並把你所擁有的全部都給祂也需要很大的信心。</a:t>
            </a:r>
          </a:p>
        </p:txBody>
      </p:sp>
    </p:spTree>
    <p:extLst>
      <p:ext uri="{BB962C8B-B14F-4D97-AF65-F5344CB8AC3E}">
        <p14:creationId xmlns:p14="http://schemas.microsoft.com/office/powerpoint/2010/main" val="4765838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那買珍珠的商人出售了他所有其他的商品才能直接購買那珍珠。這珍珠成了他一切的貨品。</a:t>
            </a:r>
          </a:p>
        </p:txBody>
      </p:sp>
    </p:spTree>
    <p:extLst>
      <p:ext uri="{BB962C8B-B14F-4D97-AF65-F5344CB8AC3E}">
        <p14:creationId xmlns:p14="http://schemas.microsoft.com/office/powerpoint/2010/main" val="123889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BF7C4-839B-47FA-8FDB-1D7476AF7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477D9A-0153-51D7-C210-FD8229A788B6}"/>
              </a:ext>
            </a:extLst>
          </p:cNvPr>
          <p:cNvSpPr/>
          <p:nvPr/>
        </p:nvSpPr>
        <p:spPr>
          <a:xfrm>
            <a:off x="190500" y="180975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8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寶藏與珍珠的比喻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93682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他之所以這樣做是因為他知道這珍珠的真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遠遠高於當時的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033044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但是，持有一個昂貴的物品仍然具有很大的風險。他得對他能獲得的利潤有足夠的信心。</a:t>
            </a:r>
          </a:p>
        </p:txBody>
      </p:sp>
    </p:spTree>
    <p:extLst>
      <p:ext uri="{BB962C8B-B14F-4D97-AF65-F5344CB8AC3E}">
        <p14:creationId xmlns:p14="http://schemas.microsoft.com/office/powerpoint/2010/main" val="5031212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74D77-E48C-27D0-8A01-CB4658133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D168F5-3FF0-22E1-4694-7020ED372DF9}"/>
              </a:ext>
            </a:extLst>
          </p:cNvPr>
          <p:cNvSpPr/>
          <p:nvPr/>
        </p:nvSpPr>
        <p:spPr>
          <a:xfrm>
            <a:off x="76200" y="1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若回報不夠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巨大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又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確定</a:t>
            </a:r>
            <a:endParaRPr lang="en-US" altLang="zh-TW" sz="7000" b="1" u="sng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，沒有人會願意冒這麼大的風險。</a:t>
            </a:r>
          </a:p>
        </p:txBody>
      </p:sp>
    </p:spTree>
    <p:extLst>
      <p:ext uri="{BB962C8B-B14F-4D97-AF65-F5344CB8AC3E}">
        <p14:creationId xmlns:p14="http://schemas.microsoft.com/office/powerpoint/2010/main" val="40761035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也許他已經知道有一位買家會願意出更高的價格來買那顆珍珠？</a:t>
            </a:r>
          </a:p>
        </p:txBody>
      </p:sp>
    </p:spTree>
    <p:extLst>
      <p:ext uri="{BB962C8B-B14F-4D97-AF65-F5344CB8AC3E}">
        <p14:creationId xmlns:p14="http://schemas.microsoft.com/office/powerpoint/2010/main" val="40610144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AAB8A-6A30-5CB6-3847-4764DB84E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7C8C486-74DB-806C-BC0C-4619578B93D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耶穌應許那些「忠心又良善的僕人」將得著極大的天上獎賞。</a:t>
            </a:r>
          </a:p>
        </p:txBody>
      </p:sp>
    </p:spTree>
    <p:extLst>
      <p:ext uri="{BB962C8B-B14F-4D97-AF65-F5344CB8AC3E}">
        <p14:creationId xmlns:p14="http://schemas.microsoft.com/office/powerpoint/2010/main" val="38052848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在兩個比喻中，購買者都出售了他們擁有的所有物品以獲取有價值的寶物。</a:t>
            </a:r>
          </a:p>
        </p:txBody>
      </p:sp>
    </p:spTree>
    <p:extLst>
      <p:ext uri="{BB962C8B-B14F-4D97-AF65-F5344CB8AC3E}">
        <p14:creationId xmlns:p14="http://schemas.microsoft.com/office/powerpoint/2010/main" val="15185550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D71D0-1F2B-9C3E-F3E7-2A2B41BC3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127ED24-17EF-CC05-CED6-0D458F986AF8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第一位買家仍有田地可維生，卻幾乎白白得了寶藏。</a:t>
            </a:r>
          </a:p>
        </p:txBody>
      </p:sp>
    </p:spTree>
    <p:extLst>
      <p:ext uri="{BB962C8B-B14F-4D97-AF65-F5344CB8AC3E}">
        <p14:creationId xmlns:p14="http://schemas.microsoft.com/office/powerpoint/2010/main" val="20923457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A8D76-5473-8040-7FA3-125B9AD19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2B65E13-9C08-5945-0893-7503E7418DE8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第二位買家承擔更大的風險。這顯示兩個比喻有重要差別。</a:t>
            </a:r>
          </a:p>
        </p:txBody>
      </p:sp>
    </p:spTree>
    <p:extLst>
      <p:ext uri="{BB962C8B-B14F-4D97-AF65-F5344CB8AC3E}">
        <p14:creationId xmlns:p14="http://schemas.microsoft.com/office/powerpoint/2010/main" val="36802255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C9D51-0F72-19C2-FD50-9157AE0F1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BE8D61-8B4C-1163-851F-8682F7AE3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368628"/>
              </p:ext>
            </p:extLst>
          </p:nvPr>
        </p:nvGraphicFramePr>
        <p:xfrm>
          <a:off x="22860" y="0"/>
          <a:ext cx="9144000" cy="497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340">
                  <a:extLst>
                    <a:ext uri="{9D8B030D-6E8A-4147-A177-3AD203B41FA5}">
                      <a16:colId xmlns:a16="http://schemas.microsoft.com/office/drawing/2014/main" val="3011421432"/>
                    </a:ext>
                  </a:extLst>
                </a:gridCol>
                <a:gridCol w="4899660">
                  <a:extLst>
                    <a:ext uri="{9D8B030D-6E8A-4147-A177-3AD203B41FA5}">
                      <a16:colId xmlns:a16="http://schemas.microsoft.com/office/drawing/2014/main" val="2680118697"/>
                    </a:ext>
                  </a:extLst>
                </a:gridCol>
              </a:tblGrid>
              <a:tr h="104775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田中的財寶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貴重的珍珠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764403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endParaRPr lang="en-US" altLang="zh-TW" sz="3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救恩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在天上更高</a:t>
                      </a:r>
                      <a:endParaRPr lang="en-US" altLang="zh-TW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的獎勵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922855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極低的代價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全部的財產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50527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買主很高興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dirty="0">
                          <a:latin typeface="Microsoft JhengHei" panose="020B0604030504040204" pitchFamily="34" charset="-120"/>
                          <a:ea typeface="Microsoft JhengHei" panose="020B0604030504040204" pitchFamily="34" charset="-120"/>
                        </a:rPr>
                        <a:t>不知道</a:t>
                      </a:r>
                      <a:endParaRPr lang="en-US" sz="6000" b="1" dirty="0"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940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9785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這兩個比喻之間的主要區別是所購買的東西。</a:t>
            </a:r>
          </a:p>
        </p:txBody>
      </p:sp>
    </p:spTree>
    <p:extLst>
      <p:ext uri="{BB962C8B-B14F-4D97-AF65-F5344CB8AC3E}">
        <p14:creationId xmlns:p14="http://schemas.microsoft.com/office/powerpoint/2010/main" val="2471374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B4C0E-01A8-41A6-D4B6-E79C3D2E6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3DA15-B078-FC65-0034-FD82E494A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350"/>
            <a:ext cx="9144000" cy="4019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今天我們繼續「神的國度」系列講道。我們將學習馬太福音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13</a:t>
            </a: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章中的七個比喻中的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第五及第六個</a:t>
            </a: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US" sz="7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063673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對於藏在田裡的寶藏，該人購買了藏了寶藏的田地。</a:t>
            </a:r>
          </a:p>
        </p:txBody>
      </p:sp>
    </p:spTree>
    <p:extLst>
      <p:ext uri="{BB962C8B-B14F-4D97-AF65-F5344CB8AC3E}">
        <p14:creationId xmlns:p14="http://schemas.microsoft.com/office/powerpoint/2010/main" val="34219247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A1733-937D-A421-535F-C73A1E560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36BE067-7C98-D573-B003-8724A9F86903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耶穌以「田地」作為購買對象，暗示了更深層的含義。</a:t>
            </a:r>
          </a:p>
        </p:txBody>
      </p:sp>
    </p:spTree>
    <p:extLst>
      <p:ext uri="{BB962C8B-B14F-4D97-AF65-F5344CB8AC3E}">
        <p14:creationId xmlns:p14="http://schemas.microsoft.com/office/powerpoint/2010/main" val="315379195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在那些日子裡，田地是一個人的生計。 他在上面種農產品來謀生。</a:t>
            </a:r>
          </a:p>
        </p:txBody>
      </p:sp>
    </p:spTree>
    <p:extLst>
      <p:ext uri="{BB962C8B-B14F-4D97-AF65-F5344CB8AC3E}">
        <p14:creationId xmlns:p14="http://schemas.microsoft.com/office/powerpoint/2010/main" val="5736673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這個人基本上決定改變了他的生計，因此他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可以獲得藏在那新的田地裡的寶藏。</a:t>
            </a:r>
          </a:p>
        </p:txBody>
      </p:sp>
    </p:spTree>
    <p:extLst>
      <p:ext uri="{BB962C8B-B14F-4D97-AF65-F5344CB8AC3E}">
        <p14:creationId xmlns:p14="http://schemas.microsoft.com/office/powerpoint/2010/main" val="14122861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這意味著有些人需要改變自己生活的方向才能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獲得神的國度。</a:t>
            </a:r>
          </a:p>
        </p:txBody>
      </p:sp>
    </p:spTree>
    <p:extLst>
      <p:ext uri="{BB962C8B-B14F-4D97-AF65-F5344CB8AC3E}">
        <p14:creationId xmlns:p14="http://schemas.microsoft.com/office/powerpoint/2010/main" val="108389007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這可能涉及離開使我們遠離神的事業。它可能是有罪的，也可能不是有罪的。</a:t>
            </a:r>
          </a:p>
        </p:txBody>
      </p:sp>
    </p:spTree>
    <p:extLst>
      <p:ext uri="{BB962C8B-B14F-4D97-AF65-F5344CB8AC3E}">
        <p14:creationId xmlns:p14="http://schemas.microsoft.com/office/powerpoint/2010/main" val="17625423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例如說，有些人很忙，以至於他們沒有時間去追求神，照顧其他人甚至他們自己的家人。</a:t>
            </a:r>
          </a:p>
        </p:txBody>
      </p:sp>
    </p:spTree>
    <p:extLst>
      <p:ext uri="{BB962C8B-B14F-4D97-AF65-F5344CB8AC3E}">
        <p14:creationId xmlns:p14="http://schemas.microsoft.com/office/powerpoint/2010/main" val="597884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馬可福音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8:36 -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人就是賺得全世界，賠上自己的生命，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有什麼益處呢？ </a:t>
            </a:r>
          </a:p>
        </p:txBody>
      </p:sp>
    </p:spTree>
    <p:extLst>
      <p:ext uri="{BB962C8B-B14F-4D97-AF65-F5344CB8AC3E}">
        <p14:creationId xmlns:p14="http://schemas.microsoft.com/office/powerpoint/2010/main" val="28256712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通過購買新田地，那買者仍然可以利用那田地為生。但是他也得到了寶藏。</a:t>
            </a:r>
          </a:p>
        </p:txBody>
      </p:sp>
    </p:spTree>
    <p:extLst>
      <p:ext uri="{BB962C8B-B14F-4D97-AF65-F5344CB8AC3E}">
        <p14:creationId xmlns:p14="http://schemas.microsoft.com/office/powerpoint/2010/main" val="14286197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無論我們如何謀生，我們都應該考慮如何通過它來實現神的旨意。</a:t>
            </a:r>
          </a:p>
        </p:txBody>
      </p:sp>
    </p:spTree>
    <p:extLst>
      <p:ext uri="{BB962C8B-B14F-4D97-AF65-F5344CB8AC3E}">
        <p14:creationId xmlns:p14="http://schemas.microsoft.com/office/powerpoint/2010/main" val="432992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1037E-CB78-8D1A-3D9A-A711386EE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50D7E-2EA6-894A-7D90-9CA4641AA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350"/>
            <a:ext cx="9144000" cy="40195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「神的國度」不是一個要我們去的地方，而是神的統治要在人心中紮根，改變我們的想法及生活方式。</a:t>
            </a:r>
            <a:endParaRPr lang="en-US" sz="7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291920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不是每個人都被任命或適合做全職的傳道人，但每個人都可以為神而活和為祂做事。</a:t>
            </a:r>
          </a:p>
        </p:txBody>
      </p:sp>
    </p:spTree>
    <p:extLst>
      <p:ext uri="{BB962C8B-B14F-4D97-AF65-F5344CB8AC3E}">
        <p14:creationId xmlns:p14="http://schemas.microsoft.com/office/powerpoint/2010/main" val="209200886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我們可以從我們不同的工作和經歷中獲得對神的不同見解，並教導和幫助他人。</a:t>
            </a:r>
          </a:p>
        </p:txBody>
      </p:sp>
    </p:spTree>
    <p:extLst>
      <p:ext uri="{BB962C8B-B14F-4D97-AF65-F5344CB8AC3E}">
        <p14:creationId xmlns:p14="http://schemas.microsoft.com/office/powerpoint/2010/main" val="266113059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你可以在地球上謀生，但也可以同時賺取永恆的寶藏。</a:t>
            </a:r>
          </a:p>
        </p:txBody>
      </p:sp>
    </p:spTree>
    <p:extLst>
      <p:ext uri="{BB962C8B-B14F-4D97-AF65-F5344CB8AC3E}">
        <p14:creationId xmlns:p14="http://schemas.microsoft.com/office/powerpoint/2010/main" val="88070861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有趣的是，原本的地主為什麼沒有發現在自己的田地中的寶藏？</a:t>
            </a:r>
          </a:p>
        </p:txBody>
      </p:sp>
    </p:spTree>
    <p:extLst>
      <p:ext uri="{BB962C8B-B14F-4D97-AF65-F5344CB8AC3E}">
        <p14:creationId xmlns:p14="http://schemas.microsoft.com/office/powerpoint/2010/main" val="30325482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他可能沒有好好的用他的田地，這就是為什麼他沒有看到寶藏的原因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3816781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可悲的是，許多人浪費了他們的生命。神所賜給他們的資源沒得到適當的利用。</a:t>
            </a:r>
          </a:p>
        </p:txBody>
      </p:sp>
    </p:spTree>
    <p:extLst>
      <p:ext uri="{BB962C8B-B14F-4D97-AF65-F5344CB8AC3E}">
        <p14:creationId xmlns:p14="http://schemas.microsoft.com/office/powerpoint/2010/main" val="160969090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他們錯過了在這個世界上做出貢獻和獲得永恆獎勵的機會。</a:t>
            </a:r>
          </a:p>
        </p:txBody>
      </p:sp>
    </p:spTree>
    <p:extLst>
      <p:ext uri="{BB962C8B-B14F-4D97-AF65-F5344CB8AC3E}">
        <p14:creationId xmlns:p14="http://schemas.microsoft.com/office/powerpoint/2010/main" val="5888621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296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我們人生中有三個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“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”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–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時間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(time)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才能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(talents)</a:t>
            </a:r>
            <a:r>
              <a:rPr lang="en-US" altLang="zh-TW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和財富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(treasures)</a:t>
            </a:r>
            <a:r>
              <a:rPr lang="zh-TW" altLang="en-US" sz="66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。我們需要好好的使用它們來為神工作及為人服務。</a:t>
            </a:r>
          </a:p>
        </p:txBody>
      </p:sp>
    </p:spTree>
    <p:extLst>
      <p:ext uri="{BB962C8B-B14F-4D97-AF65-F5344CB8AC3E}">
        <p14:creationId xmlns:p14="http://schemas.microsoft.com/office/powerpoint/2010/main" val="199535131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它們使我們能夠利用暫時的世俗生活來換得永生的獎賞。沒有比這更大更值得的投資了。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232500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那付出他留不住的東西來獲得他不能失去的東西的人不是一個傻瓜。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– Jim Elliot</a:t>
            </a:r>
            <a:endParaRPr lang="zh-TW" altLang="en-US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7654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677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前四個比喻分別是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「四種土壤」、「麥子和稗子」 、「</a:t>
            </a: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芥菜種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」和「</a:t>
            </a:r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麵酵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」。</a:t>
            </a:r>
          </a:p>
        </p:txBody>
      </p:sp>
    </p:spTree>
    <p:extLst>
      <p:ext uri="{BB962C8B-B14F-4D97-AF65-F5344CB8AC3E}">
        <p14:creationId xmlns:p14="http://schemas.microsoft.com/office/powerpoint/2010/main" val="266687334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至於珍貴的珍珠，商人可以看到它的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和看出來它真正的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，然後直接購買它。</a:t>
            </a:r>
          </a:p>
        </p:txBody>
      </p:sp>
    </p:spTree>
    <p:extLst>
      <p:ext uri="{BB962C8B-B14F-4D97-AF65-F5344CB8AC3E}">
        <p14:creationId xmlns:p14="http://schemas.microsoft.com/office/powerpoint/2010/main" val="666924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商人知道這顆珍珠的價值遠遠大於他現在擁有的財寶的價值。</a:t>
            </a:r>
          </a:p>
        </p:txBody>
      </p:sp>
    </p:spTree>
    <p:extLst>
      <p:ext uri="{BB962C8B-B14F-4D97-AF65-F5344CB8AC3E}">
        <p14:creationId xmlns:p14="http://schemas.microsoft.com/office/powerpoint/2010/main" val="259392192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他也看的出來那珍珠的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遠遠高於那珍珠的</a:t>
            </a:r>
            <a:r>
              <a:rPr lang="zh-TW" altLang="en-US" sz="7000" b="1" u="sng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價格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6541969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77375-DA5A-6C1E-45F8-ED2CAA1DF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20EB0DB-E1AC-D26A-AB77-89D787318C78}"/>
              </a:ext>
            </a:extLst>
          </p:cNvPr>
          <p:cNvSpPr/>
          <p:nvPr/>
        </p:nvSpPr>
        <p:spPr>
          <a:xfrm>
            <a:off x="0" y="0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因此，商人出售了他的一切去購買那珍珠。</a:t>
            </a:r>
          </a:p>
        </p:txBody>
      </p:sp>
    </p:spTree>
    <p:extLst>
      <p:ext uri="{BB962C8B-B14F-4D97-AF65-F5344CB8AC3E}">
        <p14:creationId xmlns:p14="http://schemas.microsoft.com/office/powerpoint/2010/main" val="370535700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這個每個人都能看到的珍珠代表一個人生活的焦點。每個人都可以選擇要不要專注於神。</a:t>
            </a:r>
          </a:p>
        </p:txBody>
      </p:sp>
    </p:spTree>
    <p:extLst>
      <p:ext uri="{BB962C8B-B14F-4D97-AF65-F5344CB8AC3E}">
        <p14:creationId xmlns:p14="http://schemas.microsoft.com/office/powerpoint/2010/main" val="223852859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49"/>
            <a:ext cx="9220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我們要改變我們生命的方向並將焦點轉向神，因為我們知道永恆的生命比現有的俗世生命更值得。</a:t>
            </a:r>
          </a:p>
        </p:txBody>
      </p:sp>
    </p:spTree>
    <p:extLst>
      <p:ext uri="{BB962C8B-B14F-4D97-AF65-F5344CB8AC3E}">
        <p14:creationId xmlns:p14="http://schemas.microsoft.com/office/powerpoint/2010/main" val="298881605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6D27B-A70C-CCD4-4017-6D31F77C4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1CC6B6-9236-7768-FE6D-2CFA14EEC345}"/>
              </a:ext>
            </a:extLst>
          </p:cNvPr>
          <p:cNvSpPr/>
          <p:nvPr/>
        </p:nvSpPr>
        <p:spPr>
          <a:xfrm>
            <a:off x="0" y="-95249"/>
            <a:ext cx="92202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他不再專注舊貨物，而是全心專注那更珍貴的珍珠。</a:t>
            </a:r>
          </a:p>
        </p:txBody>
      </p:sp>
    </p:spTree>
    <p:extLst>
      <p:ext uri="{BB962C8B-B14F-4D97-AF65-F5344CB8AC3E}">
        <p14:creationId xmlns:p14="http://schemas.microsoft.com/office/powerpoint/2010/main" val="399867615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為什麼那商人願意冒一切風險，專注於那顆珍珠？</a:t>
            </a:r>
          </a:p>
        </p:txBody>
      </p:sp>
    </p:spTree>
    <p:extLst>
      <p:ext uri="{BB962C8B-B14F-4D97-AF65-F5344CB8AC3E}">
        <p14:creationId xmlns:p14="http://schemas.microsoft.com/office/powerpoint/2010/main" val="264424779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247EA-9FF0-62A9-822B-4C623E412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65B976E-1D0F-3ACE-54D7-1DC132DE8737}"/>
              </a:ext>
            </a:extLst>
          </p:cNvPr>
          <p:cNvSpPr/>
          <p:nvPr/>
        </p:nvSpPr>
        <p:spPr>
          <a:xfrm>
            <a:off x="0" y="1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他知道那珍珠的價值遠超一切。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3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他相信自己最終必有所得。</a:t>
            </a:r>
          </a:p>
        </p:txBody>
      </p:sp>
    </p:spTree>
    <p:extLst>
      <p:ext uri="{BB962C8B-B14F-4D97-AF65-F5344CB8AC3E}">
        <p14:creationId xmlns:p14="http://schemas.microsoft.com/office/powerpoint/2010/main" val="305521230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即使人知道那珍珠真正的價值，他仍需要決定是否抓住那機會。</a:t>
            </a:r>
          </a:p>
        </p:txBody>
      </p:sp>
    </p:spTree>
    <p:extLst>
      <p:ext uri="{BB962C8B-B14F-4D97-AF65-F5344CB8AC3E}">
        <p14:creationId xmlns:p14="http://schemas.microsoft.com/office/powerpoint/2010/main" val="36117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4E9C5-43BA-2807-E3AC-1BE8EAD9E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B78C45-8564-05AC-FC15-9BEE3E668621}"/>
              </a:ext>
            </a:extLst>
          </p:cNvPr>
          <p:cNvSpPr/>
          <p:nvPr/>
        </p:nvSpPr>
        <p:spPr>
          <a:xfrm>
            <a:off x="76200" y="1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四種土壤的比喻告訴我們四種類型的人以及他們如何都能接受福音。</a:t>
            </a:r>
          </a:p>
        </p:txBody>
      </p:sp>
    </p:spTree>
    <p:extLst>
      <p:ext uri="{BB962C8B-B14F-4D97-AF65-F5344CB8AC3E}">
        <p14:creationId xmlns:p14="http://schemas.microsoft.com/office/powerpoint/2010/main" val="93117184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1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天堂及永生是值得的，但是即使人們知道它的真正價值，許多人也不選擇去放下一切去追求它。</a:t>
            </a:r>
          </a:p>
        </p:txBody>
      </p:sp>
    </p:spTree>
    <p:extLst>
      <p:ext uri="{BB962C8B-B14F-4D97-AF65-F5344CB8AC3E}">
        <p14:creationId xmlns:p14="http://schemas.microsoft.com/office/powerpoint/2010/main" val="39349938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這需要信心和勇氣。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我們中間許多人被困在日常生活中而感到無法改變方向。</a:t>
            </a:r>
          </a:p>
        </p:txBody>
      </p:sp>
    </p:spTree>
    <p:extLst>
      <p:ext uri="{BB962C8B-B14F-4D97-AF65-F5344CB8AC3E}">
        <p14:creationId xmlns:p14="http://schemas.microsoft.com/office/powerpoint/2010/main" val="10415237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我們大多數人都不敢冒險去為神而活。</a:t>
            </a:r>
          </a:p>
        </p:txBody>
      </p:sp>
    </p:spTree>
    <p:extLst>
      <p:ext uri="{BB962C8B-B14F-4D97-AF65-F5344CB8AC3E}">
        <p14:creationId xmlns:p14="http://schemas.microsoft.com/office/powerpoint/2010/main" val="151368957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我們害怕我們需要去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賣掉一切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來獲得寶藏或珍貴的珍珠。</a:t>
            </a:r>
          </a:p>
        </p:txBody>
      </p:sp>
    </p:spTree>
    <p:extLst>
      <p:ext uri="{BB962C8B-B14F-4D97-AF65-F5344CB8AC3E}">
        <p14:creationId xmlns:p14="http://schemas.microsoft.com/office/powerpoint/2010/main" val="383406691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你是否看到了神國的價值然後跟隨神，並用地上短暫的生命來換取永恆的獎賞？</a:t>
            </a:r>
          </a:p>
        </p:txBody>
      </p:sp>
    </p:spTree>
    <p:extLst>
      <p:ext uri="{BB962C8B-B14F-4D97-AF65-F5344CB8AC3E}">
        <p14:creationId xmlns:p14="http://schemas.microsoft.com/office/powerpoint/2010/main" val="79278752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你的生活焦點是什麼？ 你是否想改變以來專注於神？</a:t>
            </a:r>
          </a:p>
        </p:txBody>
      </p:sp>
    </p:spTree>
    <p:extLst>
      <p:ext uri="{BB962C8B-B14F-4D97-AF65-F5344CB8AC3E}">
        <p14:creationId xmlns:p14="http://schemas.microsoft.com/office/powerpoint/2010/main" val="388810014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但是你得需要放棄舊的財寶。你得放棄你現在的焦點。</a:t>
            </a:r>
          </a:p>
        </p:txBody>
      </p:sp>
    </p:spTree>
    <p:extLst>
      <p:ext uri="{BB962C8B-B14F-4D97-AF65-F5344CB8AC3E}">
        <p14:creationId xmlns:p14="http://schemas.microsoft.com/office/powerpoint/2010/main" val="54150593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0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許多人的生活的焦點及目標是賺錢、獲得權力和影響力、並找到快樂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1478019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1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但是在生命的盡頭時，他們很多才意識到金錢及權勢無法換得真愛、幸福、或更多的時間。</a:t>
            </a:r>
          </a:p>
        </p:txBody>
      </p:sp>
    </p:spTree>
    <p:extLst>
      <p:ext uri="{BB962C8B-B14F-4D97-AF65-F5344CB8AC3E}">
        <p14:creationId xmlns:p14="http://schemas.microsoft.com/office/powerpoint/2010/main" val="126586335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原因很簡單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無論我們多麼成功，這塵世的生命都是暫時的。</a:t>
            </a:r>
          </a:p>
        </p:txBody>
      </p:sp>
    </p:spTree>
    <p:extLst>
      <p:ext uri="{BB962C8B-B14F-4D97-AF65-F5344CB8AC3E}">
        <p14:creationId xmlns:p14="http://schemas.microsoft.com/office/powerpoint/2010/main" val="163280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easure and the Pearl" id="{117E780C-0F11-42F7-AA79-C44619C848FD}" vid="{1EB87DED-E7D7-47A9-88C9-17FC7D1DAE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19116</TotalTime>
  <Words>2795</Words>
  <Application>Microsoft Office PowerPoint</Application>
  <PresentationFormat>On-screen Show (16:9)</PresentationFormat>
  <Paragraphs>302</Paragraphs>
  <Slides>130</Slides>
  <Notes>125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130</vt:i4>
      </vt:variant>
    </vt:vector>
  </HeadingPairs>
  <TitlesOfParts>
    <vt:vector size="136" baseType="lpstr">
      <vt:lpstr>Microsoft JhengHei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1138</cp:revision>
  <cp:lastPrinted>2017-09-16T17:38:24Z</cp:lastPrinted>
  <dcterms:created xsi:type="dcterms:W3CDTF">2005-06-09T01:58:34Z</dcterms:created>
  <dcterms:modified xsi:type="dcterms:W3CDTF">2026-05-26T14:55:20Z</dcterms:modified>
</cp:coreProperties>
</file>