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673" r:id="rId2"/>
  </p:sldMasterIdLst>
  <p:notesMasterIdLst>
    <p:notesMasterId r:id="rId110"/>
  </p:notesMasterIdLst>
  <p:handoutMasterIdLst>
    <p:handoutMasterId r:id="rId111"/>
  </p:handoutMasterIdLst>
  <p:sldIdLst>
    <p:sldId id="1844" r:id="rId3"/>
    <p:sldId id="1842" r:id="rId4"/>
    <p:sldId id="1237" r:id="rId5"/>
    <p:sldId id="1847" r:id="rId6"/>
    <p:sldId id="1850" r:id="rId7"/>
    <p:sldId id="1848" r:id="rId8"/>
    <p:sldId id="1853" r:id="rId9"/>
    <p:sldId id="1779" r:id="rId10"/>
    <p:sldId id="686" r:id="rId11"/>
    <p:sldId id="1822" r:id="rId12"/>
    <p:sldId id="1767" r:id="rId13"/>
    <p:sldId id="1875" r:id="rId14"/>
    <p:sldId id="1824" r:id="rId15"/>
    <p:sldId id="1826" r:id="rId16"/>
    <p:sldId id="1829" r:id="rId17"/>
    <p:sldId id="1855" r:id="rId18"/>
    <p:sldId id="1832" r:id="rId19"/>
    <p:sldId id="1431" r:id="rId20"/>
    <p:sldId id="1433" r:id="rId21"/>
    <p:sldId id="1435" r:id="rId22"/>
    <p:sldId id="1437" r:id="rId23"/>
    <p:sldId id="1796" r:id="rId24"/>
    <p:sldId id="1866" r:id="rId25"/>
    <p:sldId id="1873" r:id="rId26"/>
    <p:sldId id="1683" r:id="rId27"/>
    <p:sldId id="1685" r:id="rId28"/>
    <p:sldId id="1687" r:id="rId29"/>
    <p:sldId id="1857" r:id="rId30"/>
    <p:sldId id="1689" r:id="rId31"/>
    <p:sldId id="1691" r:id="rId32"/>
    <p:sldId id="1693" r:id="rId33"/>
    <p:sldId id="1695" r:id="rId34"/>
    <p:sldId id="1697" r:id="rId35"/>
    <p:sldId id="1859" r:id="rId36"/>
    <p:sldId id="1699" r:id="rId37"/>
    <p:sldId id="1701" r:id="rId38"/>
    <p:sldId id="1714" r:id="rId39"/>
    <p:sldId id="1716" r:id="rId40"/>
    <p:sldId id="1718" r:id="rId41"/>
    <p:sldId id="1608" r:id="rId42"/>
    <p:sldId id="1703" r:id="rId43"/>
    <p:sldId id="1836" r:id="rId44"/>
    <p:sldId id="1838" r:id="rId45"/>
    <p:sldId id="1816" r:id="rId46"/>
    <p:sldId id="1818" r:id="rId47"/>
    <p:sldId id="1840" r:id="rId48"/>
    <p:sldId id="1705" r:id="rId49"/>
    <p:sldId id="1880" r:id="rId50"/>
    <p:sldId id="1878" r:id="rId51"/>
    <p:sldId id="1707" r:id="rId52"/>
    <p:sldId id="1708" r:id="rId53"/>
    <p:sldId id="1709" r:id="rId54"/>
    <p:sldId id="1711" r:id="rId55"/>
    <p:sldId id="1801" r:id="rId56"/>
    <p:sldId id="1722" r:id="rId57"/>
    <p:sldId id="1724" r:id="rId58"/>
    <p:sldId id="1726" r:id="rId59"/>
    <p:sldId id="1728" r:id="rId60"/>
    <p:sldId id="1732" r:id="rId61"/>
    <p:sldId id="1734" r:id="rId62"/>
    <p:sldId id="1736" r:id="rId63"/>
    <p:sldId id="1738" r:id="rId64"/>
    <p:sldId id="1740" r:id="rId65"/>
    <p:sldId id="1617" r:id="rId66"/>
    <p:sldId id="1619" r:id="rId67"/>
    <p:sldId id="1669" r:id="rId68"/>
    <p:sldId id="1671" r:id="rId69"/>
    <p:sldId id="1798" r:id="rId70"/>
    <p:sldId id="1439" r:id="rId71"/>
    <p:sldId id="1667" r:id="rId72"/>
    <p:sldId id="1905" r:id="rId73"/>
    <p:sldId id="1443" r:id="rId74"/>
    <p:sldId id="1441" r:id="rId75"/>
    <p:sldId id="1909" r:id="rId76"/>
    <p:sldId id="1907" r:id="rId77"/>
    <p:sldId id="1445" r:id="rId78"/>
    <p:sldId id="1453" r:id="rId79"/>
    <p:sldId id="1455" r:id="rId80"/>
    <p:sldId id="1813" r:id="rId81"/>
    <p:sldId id="1467" r:id="rId82"/>
    <p:sldId id="1811" r:id="rId83"/>
    <p:sldId id="1463" r:id="rId84"/>
    <p:sldId id="1465" r:id="rId85"/>
    <p:sldId id="1882" r:id="rId86"/>
    <p:sldId id="1890" r:id="rId87"/>
    <p:sldId id="1903" r:id="rId88"/>
    <p:sldId id="1892" r:id="rId89"/>
    <p:sldId id="1894" r:id="rId90"/>
    <p:sldId id="1902" r:id="rId91"/>
    <p:sldId id="1896" r:id="rId92"/>
    <p:sldId id="1898" r:id="rId93"/>
    <p:sldId id="1900" r:id="rId94"/>
    <p:sldId id="1469" r:id="rId95"/>
    <p:sldId id="1471" r:id="rId96"/>
    <p:sldId id="1473" r:id="rId97"/>
    <p:sldId id="1475" r:id="rId98"/>
    <p:sldId id="1477" r:id="rId99"/>
    <p:sldId id="1803" r:id="rId100"/>
    <p:sldId id="1805" r:id="rId101"/>
    <p:sldId id="1752" r:id="rId102"/>
    <p:sldId id="1864" r:id="rId103"/>
    <p:sldId id="1485" r:id="rId104"/>
    <p:sldId id="1459" r:id="rId105"/>
    <p:sldId id="1481" r:id="rId106"/>
    <p:sldId id="1483" r:id="rId107"/>
    <p:sldId id="1911" r:id="rId108"/>
    <p:sldId id="1884" r:id="rId109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844"/>
            <p14:sldId id="1842"/>
            <p14:sldId id="1237"/>
            <p14:sldId id="1847"/>
            <p14:sldId id="1850"/>
            <p14:sldId id="1848"/>
          </p14:sldIdLst>
        </p14:section>
        <p14:section name="Sermon" id="{9DD274D4-3373-40D3-8882-DED17E52A457}">
          <p14:sldIdLst>
            <p14:sldId id="1853"/>
            <p14:sldId id="1779"/>
            <p14:sldId id="686"/>
            <p14:sldId id="1822"/>
            <p14:sldId id="1767"/>
            <p14:sldId id="1875"/>
            <p14:sldId id="1824"/>
            <p14:sldId id="1826"/>
            <p14:sldId id="1829"/>
            <p14:sldId id="1855"/>
            <p14:sldId id="1832"/>
            <p14:sldId id="1431"/>
            <p14:sldId id="1433"/>
            <p14:sldId id="1435"/>
            <p14:sldId id="1437"/>
            <p14:sldId id="1796"/>
            <p14:sldId id="1866"/>
            <p14:sldId id="1873"/>
            <p14:sldId id="1683"/>
            <p14:sldId id="1685"/>
            <p14:sldId id="1687"/>
            <p14:sldId id="1857"/>
            <p14:sldId id="1689"/>
            <p14:sldId id="1691"/>
            <p14:sldId id="1693"/>
            <p14:sldId id="1695"/>
            <p14:sldId id="1697"/>
            <p14:sldId id="1859"/>
            <p14:sldId id="1699"/>
            <p14:sldId id="1701"/>
            <p14:sldId id="1714"/>
            <p14:sldId id="1716"/>
            <p14:sldId id="1718"/>
            <p14:sldId id="1608"/>
            <p14:sldId id="1703"/>
            <p14:sldId id="1836"/>
            <p14:sldId id="1838"/>
            <p14:sldId id="1816"/>
            <p14:sldId id="1818"/>
            <p14:sldId id="1840"/>
            <p14:sldId id="1705"/>
            <p14:sldId id="1880"/>
            <p14:sldId id="1878"/>
            <p14:sldId id="1707"/>
            <p14:sldId id="1708"/>
            <p14:sldId id="1709"/>
            <p14:sldId id="1711"/>
            <p14:sldId id="1801"/>
            <p14:sldId id="1722"/>
            <p14:sldId id="1724"/>
            <p14:sldId id="1726"/>
            <p14:sldId id="1728"/>
            <p14:sldId id="1732"/>
            <p14:sldId id="1734"/>
            <p14:sldId id="1736"/>
            <p14:sldId id="1738"/>
            <p14:sldId id="1740"/>
            <p14:sldId id="1617"/>
            <p14:sldId id="1619"/>
            <p14:sldId id="1669"/>
            <p14:sldId id="1671"/>
            <p14:sldId id="1798"/>
            <p14:sldId id="1439"/>
            <p14:sldId id="1667"/>
            <p14:sldId id="1905"/>
            <p14:sldId id="1443"/>
            <p14:sldId id="1441"/>
            <p14:sldId id="1909"/>
            <p14:sldId id="1907"/>
            <p14:sldId id="1445"/>
            <p14:sldId id="1453"/>
            <p14:sldId id="1455"/>
            <p14:sldId id="1813"/>
            <p14:sldId id="1467"/>
            <p14:sldId id="1811"/>
            <p14:sldId id="1463"/>
            <p14:sldId id="1465"/>
            <p14:sldId id="1882"/>
            <p14:sldId id="1890"/>
            <p14:sldId id="1903"/>
            <p14:sldId id="1892"/>
            <p14:sldId id="1894"/>
            <p14:sldId id="1902"/>
            <p14:sldId id="1896"/>
            <p14:sldId id="1898"/>
            <p14:sldId id="1900"/>
            <p14:sldId id="1469"/>
            <p14:sldId id="1471"/>
            <p14:sldId id="1473"/>
            <p14:sldId id="1475"/>
            <p14:sldId id="1477"/>
            <p14:sldId id="1803"/>
            <p14:sldId id="1805"/>
            <p14:sldId id="1752"/>
            <p14:sldId id="1864"/>
            <p14:sldId id="1485"/>
            <p14:sldId id="1459"/>
            <p14:sldId id="1481"/>
            <p14:sldId id="1483"/>
            <p14:sldId id="1911"/>
            <p14:sldId id="18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251871-C6BE-4347-99AE-04A108793321}" v="77" dt="2026-04-19T22:44:51.792"/>
    <p1510:client id="{4FA999DB-C06D-424E-A5DB-A23E5379C649}" v="82" dt="2026-04-19T16:56:38.2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9624" autoAdjust="0"/>
    <p:restoredTop sz="94249" autoAdjust="0"/>
  </p:normalViewPr>
  <p:slideViewPr>
    <p:cSldViewPr>
      <p:cViewPr varScale="1">
        <p:scale>
          <a:sx n="212" d="100"/>
          <a:sy n="212" d="100"/>
        </p:scale>
        <p:origin x="124" y="11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8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117" Type="http://schemas.microsoft.com/office/2015/10/relationships/revisionInfo" Target="revisionInfo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12" Type="http://schemas.openxmlformats.org/officeDocument/2006/relationships/presProps" Target="presProps.xml"/><Relationship Id="rId16" Type="http://schemas.openxmlformats.org/officeDocument/2006/relationships/slide" Target="slides/slide14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113" Type="http://schemas.openxmlformats.org/officeDocument/2006/relationships/viewProps" Target="viewProps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slide" Target="slides/slide101.xml"/><Relationship Id="rId108" Type="http://schemas.openxmlformats.org/officeDocument/2006/relationships/slide" Target="slides/slide106.xml"/><Relationship Id="rId54" Type="http://schemas.openxmlformats.org/officeDocument/2006/relationships/slide" Target="slides/slide52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49" Type="http://schemas.openxmlformats.org/officeDocument/2006/relationships/slide" Target="slides/slide47.xml"/><Relationship Id="rId114" Type="http://schemas.openxmlformats.org/officeDocument/2006/relationships/theme" Target="theme/theme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slide" Target="slides/slide10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notesMaster" Target="notesMasters/notesMaster1.xml"/><Relationship Id="rId115" Type="http://schemas.openxmlformats.org/officeDocument/2006/relationships/tableStyles" Target="tableStyles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116" Type="http://schemas.microsoft.com/office/2016/11/relationships/changesInfo" Target="changesInfos/changesInfo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111" Type="http://schemas.openxmlformats.org/officeDocument/2006/relationships/handoutMaster" Target="handoutMasters/handoutMaster1.xml"/><Relationship Id="rId15" Type="http://schemas.openxmlformats.org/officeDocument/2006/relationships/slide" Target="slides/slide13.xml"/><Relationship Id="rId36" Type="http://schemas.openxmlformats.org/officeDocument/2006/relationships/slide" Target="slides/slide34.xml"/><Relationship Id="rId57" Type="http://schemas.openxmlformats.org/officeDocument/2006/relationships/slide" Target="slides/slide55.xml"/><Relationship Id="rId106" Type="http://schemas.openxmlformats.org/officeDocument/2006/relationships/slide" Target="slides/slide10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40A9C19F-6CB6-444A-9533-709E2A667DBF}"/>
    <pc:docChg chg="delSld modSection">
      <pc:chgData name="George Huang" userId="7522906efeb502a4" providerId="LiveId" clId="{40A9C19F-6CB6-444A-9533-709E2A667DBF}" dt="2026-04-19T22:52:35.792" v="3" actId="47"/>
      <pc:docMkLst>
        <pc:docMk/>
      </pc:docMkLst>
      <pc:sldChg chg="del">
        <pc:chgData name="George Huang" userId="7522906efeb502a4" providerId="LiveId" clId="{40A9C19F-6CB6-444A-9533-709E2A667DBF}" dt="2026-04-19T22:51:12.263" v="0" actId="47"/>
        <pc:sldMkLst>
          <pc:docMk/>
          <pc:sldMk cId="2932919205" sldId="681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2354936113" sldId="1199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501059938" sldId="1200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2360900464" sldId="1430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416796644" sldId="1432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712127138" sldId="1434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372407956" sldId="1436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684787845" sldId="1438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856546716" sldId="1440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338764723" sldId="1442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725130899" sldId="1444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326171478" sldId="1452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492682390" sldId="1454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904541198" sldId="1458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150724290" sldId="1460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590511414" sldId="1462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0116585" sldId="1466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3002519105" sldId="1470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1967930359" sldId="1472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2022855515" sldId="1474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2205520593" sldId="1476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4140245179" sldId="1478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2611759524" sldId="1480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1638167815" sldId="1482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983065740" sldId="148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2454200117" sldId="1521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085323013" sldId="1616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530069578" sldId="1618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529922450" sldId="1670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953876404" sldId="1672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515626324" sldId="1682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3732951181" sldId="168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3441267143" sldId="1688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3241132808" sldId="1690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1328168529" sldId="1692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2418900471" sldId="169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757439254" sldId="1696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1174877431" sldId="1698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3860256617" sldId="1700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1009744014" sldId="170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96311413" sldId="1706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361449042" sldId="1710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319486633" sldId="1713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1608796701" sldId="1715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4187113546" sldId="1717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035672250" sldId="1721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528917006" sldId="1723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221984123" sldId="1725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4030077447" sldId="1727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947251775" sldId="1731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674997960" sldId="1733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32647090" sldId="1735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442101281" sldId="1737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435497905" sldId="1739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1682525039" sldId="1751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931171849" sldId="1766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150636739" sldId="1778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2141854635" sldId="1797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1101343128" sldId="1800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532702198" sldId="1802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2764968206" sldId="180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163343341" sldId="1807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2129899567" sldId="1808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1107360312" sldId="1809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800299457" sldId="1810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1305678691" sldId="181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565415218" sldId="1815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2666873349" sldId="1821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1955649524" sldId="1823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070156421" sldId="1825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672748798" sldId="1827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625875254" sldId="1831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917725811" sldId="1835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4267860081" sldId="1837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3569307383" sldId="1839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89332397" sldId="1841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140921519" sldId="1843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028220269" sldId="1845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779811879" sldId="1846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2328818385" sldId="1851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787440824" sldId="1852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1030559509" sldId="185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586370884" sldId="1856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505647809" sldId="1858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1683365862" sldId="1860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925018777" sldId="1862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290536877" sldId="1865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362234462" sldId="1868"/>
        </pc:sldMkLst>
      </pc:sldChg>
      <pc:sldChg chg="del">
        <pc:chgData name="George Huang" userId="7522906efeb502a4" providerId="LiveId" clId="{40A9C19F-6CB6-444A-9533-709E2A667DBF}" dt="2026-04-19T22:51:12.263" v="0" actId="47"/>
        <pc:sldMkLst>
          <pc:docMk/>
          <pc:sldMk cId="3617941760" sldId="1874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2118510236" sldId="1876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4040496171" sldId="1877"/>
        </pc:sldMkLst>
      </pc:sldChg>
      <pc:sldChg chg="del">
        <pc:chgData name="George Huang" userId="7522906efeb502a4" providerId="LiveId" clId="{40A9C19F-6CB6-444A-9533-709E2A667DBF}" dt="2026-04-19T22:51:42.892" v="1" actId="47"/>
        <pc:sldMkLst>
          <pc:docMk/>
          <pc:sldMk cId="3815306535" sldId="1879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945415079" sldId="1881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452346996" sldId="1883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3896121099" sldId="1889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522256467" sldId="1891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870564135" sldId="1893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185646307" sldId="1895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1153140634" sldId="1897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1481126215" sldId="1899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2853464505" sldId="1901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3167173714" sldId="1904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176402563" sldId="1906"/>
        </pc:sldMkLst>
      </pc:sldChg>
      <pc:sldChg chg="del">
        <pc:chgData name="George Huang" userId="7522906efeb502a4" providerId="LiveId" clId="{40A9C19F-6CB6-444A-9533-709E2A667DBF}" dt="2026-04-19T22:52:14.275" v="2" actId="47"/>
        <pc:sldMkLst>
          <pc:docMk/>
          <pc:sldMk cId="2356946777" sldId="1908"/>
        </pc:sldMkLst>
      </pc:sldChg>
      <pc:sldChg chg="del">
        <pc:chgData name="George Huang" userId="7522906efeb502a4" providerId="LiveId" clId="{40A9C19F-6CB6-444A-9533-709E2A667DBF}" dt="2026-04-19T22:52:35.792" v="3" actId="47"/>
        <pc:sldMkLst>
          <pc:docMk/>
          <pc:sldMk cId="3955276479" sldId="191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4/19/2026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EAF63-2263-76CC-A863-C962A17E7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74EC24-E1C4-EEAA-4A07-22C43791F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6D62E7-F333-889B-662F-E383103CB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EDC440-3280-1C38-762A-65E08D3EC4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604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60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98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302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7615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77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B714E-CD24-639A-8D90-36BBD5B84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AAB7C9-DC10-B7A2-9A23-5CFCB3BFD6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DE145B-C5E6-A3EF-D478-723D9C321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C1C1C6-7B7B-58E1-9C2E-DC16A6852B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9557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1555A-1F7F-DF21-8D76-C69F1B804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33F622-84F2-8A2A-E505-3082C55450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3CC9E0-8ED2-A662-68B7-1A52839C0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E0996-2749-ECB7-6A26-570583489F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047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217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442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43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58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1AB95-A0CB-7DF6-1873-A496296C6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887752-B82C-DFFE-8394-BF42E4C5E1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0D85BE-BA26-1228-7095-D047849CAF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34175F-8CD6-B0C7-3AF4-54A6954BA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4173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806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127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804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7953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7190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82F76-E65F-72F0-2150-FFE31A9DA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550A72-4049-A17D-29C2-F553C317C7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4968D7-D930-DC56-F14D-D9AA93973C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5931D-9226-3188-50D9-83FFB2AFB4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8225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4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734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1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3C633-D5AA-4D08-6B7C-0A8A7A88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FC6DF8-D1B6-3AF2-9541-27AC9DB9C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B753FE-F016-85C2-6B06-7D2FDE3D3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79CE5-4049-59E0-FB63-2ACD9213CB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5802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1254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5152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92387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954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8174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5871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6856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2197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9872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6B735-406F-2041-0D68-777E7709C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719998-341F-8308-DC6C-38A605FCBF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40BEEA-7CAB-C9E4-F5FA-33E9E4B146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90EB5C-3500-46ED-8CCB-8770F75FF0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915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4739A-0F9A-E619-FF48-B7A14D0C1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83800F-EB96-3BF0-8080-7362CB4CD6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B28414-5542-B1F4-FE0B-A0406CE41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612E-8905-75EA-3F1D-26D225A159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008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8F395-1D95-F7FD-A23B-29F317462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C81E92-A297-E65C-F803-2AC0300868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5F9875-116E-456B-6EA6-2CB7958F2F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DAE00-055D-9884-AD64-99C65AB80E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374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9011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21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21600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79042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61030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49836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7432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2481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38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63941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20617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224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98361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2975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51676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04671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978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2346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75285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019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6193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1A595-121C-6B0D-7F93-2CE3FA2A2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5AA32A-37E6-46DB-5DF2-583EA26FEB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95B048-0AA3-B071-867D-6AF493DCC8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372B0A-2A4C-6958-9337-2BBF468228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4304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3697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39542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F9361-CBAC-32CD-2759-D97EDB092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FCAFC6-9B1D-FB4F-E989-332912F51A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001F4B-72AA-FC03-4B35-9D537873C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AEE03-C68A-90CC-BAEF-2E7A1F6276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06814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E53A0-629C-4126-5313-7E5A5A4D4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3B2079-24AC-B8A8-A98A-526DB8182F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54DCE3-BF74-51AB-AC05-24CA4F800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E4952-93E0-AB9D-9650-88786DFA2B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74511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1101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2257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7667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9841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994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9850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26741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00885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99796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47141-A4D6-6D94-7BBD-C8C828B35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390359-B7A7-BBBC-9F3D-C5F59653A1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75D7C6-F550-01A3-D710-995340A588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6B71B-62FD-040B-C887-128047C1A8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1481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0DB04-EB1A-BA51-4806-2EAA3A98B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B0A445-81DC-E813-9D98-DF1F9A573D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51274E-E671-7B0F-3ACA-62FCAE2102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AA9A9-FE29-A3A3-6935-74498F37DB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2185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CE63A-AD65-1BCE-5633-0D2D11017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C390DC-1F42-0E81-EDFD-2786423BB1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977527-4791-4850-C972-C62CE953C2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9A30D7-8E00-D84A-DB30-21B7C54A2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08431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0320A-6FA3-50F4-2C5D-B2B52BE21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56BBB1-B64E-AB34-A2F7-A22C4C8E33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8DB67A-62AE-ECD4-B804-6978681D54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F458E-379F-0B15-52DC-8350DD04F3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2369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47854-06D8-E409-D750-3C15063B9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31113A-33D4-AEF1-E5D4-A54B84F457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998FC3-C5C8-E083-3D51-B52F847E8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1A9AD-6918-2E7F-03E6-C10F736FF1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611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3129F-CD52-7E3B-C0A3-CBC78559C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8810E8-7208-CE03-8FE6-FEB3D20638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017C01-0313-4DA8-D2C6-47119461A8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61E0A-EA64-166E-F155-7EB7F3CAB5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2500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180AF-7564-5472-44CC-4C2908905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772E19-94B7-55E3-60A9-D11B093999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3E8B10-9457-4E3A-BEBB-6BB8D7DF9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F09CAC-6C5D-F83C-4BE9-22F29FCBE1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857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C3FE8-41CB-4548-B389-211D7CAC4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172E22-6785-E3BD-B65D-595432F309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0D912C-ACE5-1E9D-C20A-BC828C1B66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23DF97-223B-FB0C-CF28-1007053C13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68945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FE9E5-9CEF-C6C6-2303-0C74F450A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386BE7-9F90-D760-98B5-6AE5D34708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39C1AD-65D6-E745-FCB2-3D7C98C1D2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539A82-C134-E26B-1490-57703960E8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30793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2FC04-3FFD-4A5D-D26D-34B344302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6EE1C9-3402-1718-0A08-4197B6BB6E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89B346-B562-4CB1-0064-B51234BEBD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23A82-0304-7833-F71C-B2E1C2B644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43177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34753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90507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398396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83261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01674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792624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26987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75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10370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23B87-FBF3-6BB9-B11A-522779CBE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CF8E76-C1B6-81CA-1E85-081B5A162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8BCB5A-67A8-EAA5-363D-EAE1CCDD5C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9955E7-FCCD-1939-F5EE-CCED87063B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740054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9819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60393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039222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89765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37517-AE9F-48A6-2B17-D8BCF15F6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EA7BA7-7C5D-C1DB-3B9D-BA4804320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461013-AB2D-9E53-EB05-DFD4229C1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D0328-6988-2114-838D-A256DA6833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167894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083E5-F2EF-5721-19C1-963092EF1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146D08-A0AA-86A0-34EE-5AE424F6F1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CC7CA7-F633-F205-40B7-9907A6DE3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6F320-6780-7E6D-C29C-76E752C07D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559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0632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0230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43893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icrosoft JhengHei" panose="020B0604030504040204" pitchFamily="34" charset="-120"/>
              </a:defRPr>
            </a:lvl1pPr>
          </a:lstStyle>
          <a:p>
            <a:fld id="{78DBE257-21D9-4ED5-B09D-1F204F48A59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4/19/2026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icrosoft JhengHei" panose="020B0604030504040204" pitchFamily="34" charset="-120"/>
              </a:defRPr>
            </a:lvl1pPr>
          </a:lstStyle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icrosoft JhengHei" panose="020B0604030504040204" pitchFamily="34" charset="-120"/>
              </a:defRPr>
            </a:lvl1pPr>
          </a:lstStyle>
          <a:p>
            <a:fld id="{9C2FE431-3E8B-462D-A04A-CE41342B0F2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2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1631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28230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7510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1632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7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288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9751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0912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7414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1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0234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8278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icrosoft JhengHei" panose="020B0604030504040204" pitchFamily="34" charset="-120"/>
              </a:defRPr>
            </a:lvl1pPr>
          </a:lstStyle>
          <a:p>
            <a:fld id="{78DBE257-21D9-4ED5-B09D-1F204F48A59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4/19/2026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Microsoft JhengHei" panose="020B0604030504040204" pitchFamily="34" charset="-120"/>
              </a:defRPr>
            </a:lvl1pPr>
          </a:lstStyle>
          <a:p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icrosoft JhengHei" panose="020B0604030504040204" pitchFamily="34" charset="-120"/>
              </a:defRPr>
            </a:lvl1pPr>
          </a:lstStyle>
          <a:p>
            <a:fld id="{9C2FE431-3E8B-462D-A04A-CE41342B0F2D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14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Microsoft JhengHei" panose="020B0604030504040204" pitchFamily="34" charset="-120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JhengHei" panose="020B0604030504040204" pitchFamily="34" charset="-120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Microsoft JhengHei" panose="020B0604030504040204" pitchFamily="34" charset="-120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JhengHei" panose="020B0604030504040204" pitchFamily="34" charset="-120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Microsoft JhengHei" panose="020B0604030504040204" pitchFamily="34" charset="-120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Microsoft JhengHei" panose="020B0604030504040204" pitchFamily="34" charset="-12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29235-63E9-4F6E-0760-BEAAF5E1B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D56763-9036-1A6D-B849-10D49EEEF2C0}"/>
              </a:ext>
            </a:extLst>
          </p:cNvPr>
          <p:cNvSpPr/>
          <p:nvPr/>
        </p:nvSpPr>
        <p:spPr>
          <a:xfrm>
            <a:off x="190500" y="1602254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6000" b="1" dirty="0">
                <a:ea typeface="Microsoft JhengHei" panose="020B0604030504040204" pitchFamily="34" charset="-120"/>
              </a:rPr>
              <a:t>Parables of the</a:t>
            </a:r>
            <a:r>
              <a:rPr lang="zh-CN" altLang="en-US" sz="6000" b="1" dirty="0">
                <a:ea typeface="Microsoft JhengHei" panose="020B0604030504040204" pitchFamily="34" charset="-120"/>
              </a:rPr>
              <a:t> </a:t>
            </a:r>
            <a:r>
              <a:rPr lang="en-US" altLang="zh-TW" sz="6000" b="1" dirty="0">
                <a:ea typeface="Microsoft JhengHei" panose="020B0604030504040204" pitchFamily="34" charset="-120"/>
              </a:rPr>
              <a:t>Mustard Seed &amp; Yeast in the Dough</a:t>
            </a:r>
          </a:p>
        </p:txBody>
      </p:sp>
    </p:spTree>
    <p:extLst>
      <p:ext uri="{BB962C8B-B14F-4D97-AF65-F5344CB8AC3E}">
        <p14:creationId xmlns:p14="http://schemas.microsoft.com/office/powerpoint/2010/main" val="2884059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first two are the “Parable of the Soils” and “Parable of the Wheat and Tares.”</a:t>
            </a:r>
          </a:p>
        </p:txBody>
      </p:sp>
    </p:spTree>
    <p:extLst>
      <p:ext uri="{BB962C8B-B14F-4D97-AF65-F5344CB8AC3E}">
        <p14:creationId xmlns:p14="http://schemas.microsoft.com/office/powerpoint/2010/main" val="119400305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Romans 8:28 - And we know that in all things God works for the good of those who love him, </a:t>
            </a: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who have been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409336338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F0FD9-0F9B-10EA-D6DF-5642EA84E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7CC6BA9-4DDA-8AC5-B348-88D0B787A4E9}"/>
              </a:ext>
            </a:extLst>
          </p:cNvPr>
          <p:cNvSpPr/>
          <p:nvPr/>
        </p:nvSpPr>
        <p:spPr>
          <a:xfrm>
            <a:off x="76200" y="-628"/>
            <a:ext cx="8991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who have been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45544707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the end, you will turn into great bread.  Those sins and sufferings will be gone for good.</a:t>
            </a:r>
          </a:p>
        </p:txBody>
      </p:sp>
    </p:spTree>
    <p:extLst>
      <p:ext uri="{BB962C8B-B14F-4D97-AF65-F5344CB8AC3E}">
        <p14:creationId xmlns:p14="http://schemas.microsoft.com/office/powerpoint/2010/main" val="48997436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200" b="1" kern="1000" spc="-38" dirty="0">
                <a:ea typeface="Microsoft JhengHei" panose="020B0604030504040204" pitchFamily="34" charset="-120"/>
              </a:rPr>
              <a:t>God uses sin and suffering to transform Christians, but if we stay with Him, He will destroy sin and remove suffering in due time.</a:t>
            </a:r>
          </a:p>
        </p:txBody>
      </p:sp>
    </p:spTree>
    <p:extLst>
      <p:ext uri="{BB962C8B-B14F-4D97-AF65-F5344CB8AC3E}">
        <p14:creationId xmlns:p14="http://schemas.microsoft.com/office/powerpoint/2010/main" val="339432760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Are you struggling with sin or going through suffering?  God is making you into good bread.</a:t>
            </a:r>
          </a:p>
        </p:txBody>
      </p:sp>
    </p:spTree>
    <p:extLst>
      <p:ext uri="{BB962C8B-B14F-4D97-AF65-F5344CB8AC3E}">
        <p14:creationId xmlns:p14="http://schemas.microsoft.com/office/powerpoint/2010/main" val="377719717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may be a long and painful process but do not give up!  </a:t>
            </a:r>
          </a:p>
        </p:txBody>
      </p:sp>
    </p:spTree>
    <p:extLst>
      <p:ext uri="{BB962C8B-B14F-4D97-AF65-F5344CB8AC3E}">
        <p14:creationId xmlns:p14="http://schemas.microsoft.com/office/powerpoint/2010/main" val="10986911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7346F-9A25-B1E6-C525-4D82555BA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49F7A84-BA45-BC91-C769-95908EB99D9C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900" b="1" kern="1000" spc="-38" dirty="0">
                <a:ea typeface="Microsoft JhengHei" panose="020B0604030504040204" pitchFamily="34" charset="-120"/>
              </a:rPr>
              <a:t>You may not understand everything God is doing right now…</a:t>
            </a:r>
            <a:r>
              <a:rPr lang="zh-TW" altLang="en-US" sz="6900" b="1" kern="1000" spc="-38" dirty="0">
                <a:ea typeface="Microsoft JhengHei" panose="020B0604030504040204" pitchFamily="34" charset="-120"/>
              </a:rPr>
              <a:t>  </a:t>
            </a:r>
            <a:r>
              <a:rPr lang="en-US" altLang="zh-TW" sz="6900" b="1" kern="1000" spc="-38" dirty="0">
                <a:ea typeface="Microsoft JhengHei" panose="020B0604030504040204" pitchFamily="34" charset="-120"/>
              </a:rPr>
              <a:t>but that does not mean He is not working.</a:t>
            </a:r>
          </a:p>
        </p:txBody>
      </p:sp>
    </p:spTree>
    <p:extLst>
      <p:ext uri="{BB962C8B-B14F-4D97-AF65-F5344CB8AC3E}">
        <p14:creationId xmlns:p14="http://schemas.microsoft.com/office/powerpoint/2010/main" val="16350093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C926B-CCE8-1E0A-AA20-BD8370968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4269DCD-533B-8A7C-D97E-63BC3D0C0CAB}"/>
              </a:ext>
            </a:extLst>
          </p:cNvPr>
          <p:cNvSpPr/>
          <p:nvPr/>
        </p:nvSpPr>
        <p:spPr>
          <a:xfrm>
            <a:off x="76200" y="0"/>
            <a:ext cx="899160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 is already at work in our lives.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 </a:t>
            </a:r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pPr>
              <a:lnSpc>
                <a:spcPct val="90000"/>
              </a:lnSpc>
            </a:pPr>
            <a:endParaRPr lang="en-US" altLang="zh-TW" sz="2000" b="1" kern="1000" spc="-38" dirty="0">
              <a:ea typeface="Microsoft JhengHei" panose="020B0604030504040204" pitchFamily="34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question is: will you let Him finish His work in you?</a:t>
            </a:r>
          </a:p>
        </p:txBody>
      </p:sp>
    </p:spTree>
    <p:extLst>
      <p:ext uri="{BB962C8B-B14F-4D97-AF65-F5344CB8AC3E}">
        <p14:creationId xmlns:p14="http://schemas.microsoft.com/office/powerpoint/2010/main" val="377098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73420-1A72-2F46-6673-794B7AEF9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6B9374C-FCB0-C871-8198-83B52E31E1B8}"/>
              </a:ext>
            </a:extLst>
          </p:cNvPr>
          <p:cNvSpPr/>
          <p:nvPr/>
        </p:nvSpPr>
        <p:spPr>
          <a:xfrm>
            <a:off x="0" y="0"/>
            <a:ext cx="92964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200" b="1" kern="1000" spc="-38" dirty="0">
                <a:ea typeface="Microsoft JhengHei" panose="020B0604030504040204" pitchFamily="34" charset="-120"/>
              </a:rPr>
              <a:t>The Parable of the Four Soils tells us the four types of people and how they can all receive the Gospel.</a:t>
            </a:r>
          </a:p>
        </p:txBody>
      </p:sp>
    </p:spTree>
    <p:extLst>
      <p:ext uri="{BB962C8B-B14F-4D97-AF65-F5344CB8AC3E}">
        <p14:creationId xmlns:p14="http://schemas.microsoft.com/office/powerpoint/2010/main" val="3540176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4B8B8-5853-2037-8140-CF91BC3FB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71ABF8B-D84D-CB1F-CA9B-9494FD200167}"/>
              </a:ext>
            </a:extLst>
          </p:cNvPr>
          <p:cNvSpPr/>
          <p:nvPr/>
        </p:nvSpPr>
        <p:spPr>
          <a:xfrm>
            <a:off x="0" y="-95250"/>
            <a:ext cx="9144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The Parable of the Wheat and Tares tells us why God allows false Christians to remain for a while – to save more souls.</a:t>
            </a:r>
          </a:p>
        </p:txBody>
      </p:sp>
    </p:spTree>
    <p:extLst>
      <p:ext uri="{BB962C8B-B14F-4D97-AF65-F5344CB8AC3E}">
        <p14:creationId xmlns:p14="http://schemas.microsoft.com/office/powerpoint/2010/main" val="3921084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Strangely, Jesus did not give the explanations of the other five parables.</a:t>
            </a:r>
          </a:p>
        </p:txBody>
      </p:sp>
    </p:spTree>
    <p:extLst>
      <p:ext uri="{BB962C8B-B14F-4D97-AF65-F5344CB8AC3E}">
        <p14:creationId xmlns:p14="http://schemas.microsoft.com/office/powerpoint/2010/main" val="3716036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seemed to be intentionally hiding their meanings from the general public.</a:t>
            </a:r>
          </a:p>
        </p:txBody>
      </p:sp>
    </p:spTree>
    <p:extLst>
      <p:ext uri="{BB962C8B-B14F-4D97-AF65-F5344CB8AC3E}">
        <p14:creationId xmlns:p14="http://schemas.microsoft.com/office/powerpoint/2010/main" val="3131920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1264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Matt. 13:10-11 – </a:t>
            </a:r>
          </a:p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The disciples came to him and asked, “Why do you speak to the people in parables?”</a:t>
            </a:r>
          </a:p>
          <a:p>
            <a:endParaRPr lang="en-US" altLang="zh-TW" sz="66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11 He replied, “Because the knowledge of the secrets of the Kingdom of God has been given to you, but not to them.</a:t>
            </a:r>
          </a:p>
        </p:txBody>
      </p:sp>
    </p:spTree>
    <p:extLst>
      <p:ext uri="{BB962C8B-B14F-4D97-AF65-F5344CB8AC3E}">
        <p14:creationId xmlns:p14="http://schemas.microsoft.com/office/powerpoint/2010/main" val="2648125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AFD9D-A3B8-BDBF-74CF-9BA52B54C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FBF4BED-C9B7-BA39-2743-B931ADDB0635}"/>
              </a:ext>
            </a:extLst>
          </p:cNvPr>
          <p:cNvSpPr/>
          <p:nvPr/>
        </p:nvSpPr>
        <p:spPr>
          <a:xfrm>
            <a:off x="0" y="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He replied, “Because the knowledge of the secrets of the Kingdom of God has been given to you, but not to them.”</a:t>
            </a:r>
          </a:p>
        </p:txBody>
      </p:sp>
    </p:spTree>
    <p:extLst>
      <p:ext uri="{BB962C8B-B14F-4D97-AF65-F5344CB8AC3E}">
        <p14:creationId xmlns:p14="http://schemas.microsoft.com/office/powerpoint/2010/main" val="4095356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to those who seek, He will reveal the meanings, just like what we are doing today.</a:t>
            </a:r>
          </a:p>
        </p:txBody>
      </p:sp>
    </p:spTree>
    <p:extLst>
      <p:ext uri="{BB962C8B-B14F-4D97-AF65-F5344CB8AC3E}">
        <p14:creationId xmlns:p14="http://schemas.microsoft.com/office/powerpoint/2010/main" val="2744262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mustard seed and the yeast in the dough parables seem very similar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on the surface.</a:t>
            </a:r>
          </a:p>
        </p:txBody>
      </p:sp>
    </p:spTree>
    <p:extLst>
      <p:ext uri="{BB962C8B-B14F-4D97-AF65-F5344CB8AC3E}">
        <p14:creationId xmlns:p14="http://schemas.microsoft.com/office/powerpoint/2010/main" val="2601537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But like the parables of the minas and talents, we will see deeper meanings when we compare them</a:t>
            </a:r>
            <a:r>
              <a:rPr lang="zh-TW" altLang="en-US" sz="66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6600" b="1" kern="1000" spc="-38" dirty="0">
                <a:ea typeface="Microsoft JhengHei" panose="020B0604030504040204" pitchFamily="34" charset="-120"/>
              </a:rPr>
              <a:t>carefully.</a:t>
            </a:r>
          </a:p>
        </p:txBody>
      </p:sp>
    </p:spTree>
    <p:extLst>
      <p:ext uri="{BB962C8B-B14F-4D97-AF65-F5344CB8AC3E}">
        <p14:creationId xmlns:p14="http://schemas.microsoft.com/office/powerpoint/2010/main" val="170898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DA84E-8CE6-BC8B-A652-5ACC99E65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E28A32E-A0C6-6226-1B1F-936BF8EBC426}"/>
              </a:ext>
            </a:extLst>
          </p:cNvPr>
          <p:cNvSpPr/>
          <p:nvPr/>
        </p:nvSpPr>
        <p:spPr>
          <a:xfrm>
            <a:off x="685800" y="285750"/>
            <a:ext cx="76200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2400" b="1" dirty="0">
              <a:ea typeface="Microsoft JhengHei" panose="020B0604030504040204" pitchFamily="34" charset="-120"/>
            </a:endParaRPr>
          </a:p>
          <a:p>
            <a:pPr algn="ctr"/>
            <a:endParaRPr lang="en-US" altLang="zh-TW" sz="2400" b="1" dirty="0">
              <a:ea typeface="Microsoft JhengHei" panose="020B0604030504040204" pitchFamily="34" charset="-120"/>
            </a:endParaRPr>
          </a:p>
          <a:p>
            <a:pPr algn="ctr"/>
            <a:endParaRPr lang="en-US" altLang="zh-TW" sz="2400" b="1" dirty="0">
              <a:ea typeface="Microsoft JhengHei" panose="020B0604030504040204" pitchFamily="34" charset="-120"/>
            </a:endParaRP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Scripture: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Matthew 13:31-33</a:t>
            </a:r>
          </a:p>
        </p:txBody>
      </p:sp>
    </p:spTree>
    <p:extLst>
      <p:ext uri="{BB962C8B-B14F-4D97-AF65-F5344CB8AC3E}">
        <p14:creationId xmlns:p14="http://schemas.microsoft.com/office/powerpoint/2010/main" val="802736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95250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With our modern knowledge of biology, we can see even more meanings in these parables.</a:t>
            </a:r>
          </a:p>
        </p:txBody>
      </p:sp>
    </p:spTree>
    <p:extLst>
      <p:ext uri="{BB962C8B-B14F-4D97-AF65-F5344CB8AC3E}">
        <p14:creationId xmlns:p14="http://schemas.microsoft.com/office/powerpoint/2010/main" val="3303515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The main idea: The Kingdom of God grows powerfully over time from the smallest faith and Gospel.</a:t>
            </a:r>
          </a:p>
        </p:txBody>
      </p:sp>
    </p:spTree>
    <p:extLst>
      <p:ext uri="{BB962C8B-B14F-4D97-AF65-F5344CB8AC3E}">
        <p14:creationId xmlns:p14="http://schemas.microsoft.com/office/powerpoint/2010/main" val="18258069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Both the mustard seed and the yeast in the dough show tremendous growth from the small things.</a:t>
            </a:r>
          </a:p>
        </p:txBody>
      </p:sp>
    </p:spTree>
    <p:extLst>
      <p:ext uri="{BB962C8B-B14F-4D97-AF65-F5344CB8AC3E}">
        <p14:creationId xmlns:p14="http://schemas.microsoft.com/office/powerpoint/2010/main" val="1081013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726DB-CEEA-F0A9-889F-9D67FBA89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35B3317-73CD-A81F-EE6F-51905065F0D3}"/>
              </a:ext>
            </a:extLst>
          </p:cNvPr>
          <p:cNvSpPr/>
          <p:nvPr/>
        </p:nvSpPr>
        <p:spPr>
          <a:xfrm>
            <a:off x="0" y="-628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they show us changes in two totally different ways:</a:t>
            </a:r>
          </a:p>
        </p:txBody>
      </p:sp>
    </p:spTree>
    <p:extLst>
      <p:ext uri="{BB962C8B-B14F-4D97-AF65-F5344CB8AC3E}">
        <p14:creationId xmlns:p14="http://schemas.microsoft.com/office/powerpoint/2010/main" val="3475330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4DBBB-93CF-108F-FFA3-8195D3817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0D3205-D924-04E3-EFEF-E69D99E1D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07764"/>
              </p:ext>
            </p:extLst>
          </p:nvPr>
        </p:nvGraphicFramePr>
        <p:xfrm>
          <a:off x="0" y="-80010"/>
          <a:ext cx="91440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3804804636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687972718"/>
                    </a:ext>
                  </a:extLst>
                </a:gridCol>
              </a:tblGrid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Mustard Seed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Yeast in the Dough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54467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Visible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Invisible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079117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 Outward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Inward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252477"/>
                  </a:ext>
                </a:extLst>
              </a:tr>
              <a:tr h="1250630"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Surprising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 dirty="0"/>
                        <a:t>Total Transformation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304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489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28600" y="-628"/>
            <a:ext cx="8915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Let’s first analyze the Parable of the Mustard Seed.</a:t>
            </a:r>
          </a:p>
        </p:txBody>
      </p:sp>
    </p:spTree>
    <p:extLst>
      <p:ext uri="{BB962C8B-B14F-4D97-AF65-F5344CB8AC3E}">
        <p14:creationId xmlns:p14="http://schemas.microsoft.com/office/powerpoint/2010/main" val="23136104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Mustard seed is used again later by Jesus to represent the growth of faith from the smallest bit:</a:t>
            </a:r>
          </a:p>
        </p:txBody>
      </p:sp>
    </p:spTree>
    <p:extLst>
      <p:ext uri="{BB962C8B-B14F-4D97-AF65-F5344CB8AC3E}">
        <p14:creationId xmlns:p14="http://schemas.microsoft.com/office/powerpoint/2010/main" val="4173819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Luke 17:6 -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Jesus replied, “If you have faith as small as a mustard seed, </a:t>
            </a: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can say to this mulberry tree, ‘Be uprooted and planted in the sea,’ and it will obey you.</a:t>
            </a:r>
          </a:p>
        </p:txBody>
      </p:sp>
    </p:spTree>
    <p:extLst>
      <p:ext uri="{BB962C8B-B14F-4D97-AF65-F5344CB8AC3E}">
        <p14:creationId xmlns:p14="http://schemas.microsoft.com/office/powerpoint/2010/main" val="16992057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F4A6B-0A01-669B-661E-002266F3F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FDE8AD5-EE60-DC80-8774-E90444249E6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you can say to this mulberry tree, ‘Be uprooted and planted in the sea,’ and it will obey you.</a:t>
            </a:r>
          </a:p>
        </p:txBody>
      </p:sp>
    </p:spTree>
    <p:extLst>
      <p:ext uri="{BB962C8B-B14F-4D97-AF65-F5344CB8AC3E}">
        <p14:creationId xmlns:p14="http://schemas.microsoft.com/office/powerpoint/2010/main" val="2558063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The man who sowed the mustard seeds should represent God, the sower in the Parable of the Four Soils, too.</a:t>
            </a:r>
          </a:p>
        </p:txBody>
      </p:sp>
    </p:spTree>
    <p:extLst>
      <p:ext uri="{BB962C8B-B14F-4D97-AF65-F5344CB8AC3E}">
        <p14:creationId xmlns:p14="http://schemas.microsoft.com/office/powerpoint/2010/main" val="2603066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Jesus told them another parable: “The Kingdom of God is like a mustard seed, which a man took and planted in his field.</a:t>
            </a:r>
          </a:p>
          <a:p>
            <a:pPr marL="0" indent="0">
              <a:buNone/>
            </a:pPr>
            <a:endParaRPr lang="en-US" sz="6600" b="1" dirty="0"/>
          </a:p>
          <a:p>
            <a:pPr marL="0" indent="0">
              <a:buNone/>
            </a:pPr>
            <a:r>
              <a:rPr lang="en-US" sz="6600" b="1" dirty="0"/>
              <a:t>Though it is the smallest of all seeds, yet when it grows, it is the largest of garden plants and becomes a tree, so that the birds come and perch in its branches.”</a:t>
            </a:r>
          </a:p>
          <a:p>
            <a:pPr marL="0" indent="0">
              <a:buNone/>
            </a:pPr>
            <a:endParaRPr lang="en-US" sz="6600" b="1" dirty="0"/>
          </a:p>
          <a:p>
            <a:pPr marL="0" indent="0">
              <a:buNone/>
            </a:pPr>
            <a:r>
              <a:rPr lang="en-US" sz="6600" b="1" dirty="0"/>
              <a:t>He told them still another parable: “The Kingdom of God is like yeast that a woman took and mixed into about sixty pounds of flour until it worked all through the dough.”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is the true source of the Gospel and faith.  He is the one who really plants faith in people.</a:t>
            </a:r>
          </a:p>
        </p:txBody>
      </p:sp>
    </p:spTree>
    <p:extLst>
      <p:ext uri="{BB962C8B-B14F-4D97-AF65-F5344CB8AC3E}">
        <p14:creationId xmlns:p14="http://schemas.microsoft.com/office/powerpoint/2010/main" val="18620029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field represents his realm in this world, including His Church.  The plants grow inside the Church.</a:t>
            </a:r>
          </a:p>
        </p:txBody>
      </p:sp>
    </p:spTree>
    <p:extLst>
      <p:ext uri="{BB962C8B-B14F-4D97-AF65-F5344CB8AC3E}">
        <p14:creationId xmlns:p14="http://schemas.microsoft.com/office/powerpoint/2010/main" val="13335616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Mustard seed is the Gospel and starting faith.  It is small but has all the genes needed to form the plant.</a:t>
            </a:r>
          </a:p>
        </p:txBody>
      </p:sp>
    </p:spTree>
    <p:extLst>
      <p:ext uri="{BB962C8B-B14F-4D97-AF65-F5344CB8AC3E}">
        <p14:creationId xmlns:p14="http://schemas.microsoft.com/office/powerpoint/2010/main" val="16497573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mustard trees are the mature Christians.  They serve the community in general.</a:t>
            </a:r>
          </a:p>
        </p:txBody>
      </p:sp>
    </p:spTree>
    <p:extLst>
      <p:ext uri="{BB962C8B-B14F-4D97-AF65-F5344CB8AC3E}">
        <p14:creationId xmlns:p14="http://schemas.microsoft.com/office/powerpoint/2010/main" val="1542999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27567-F2D5-04E9-F4AD-4B49E3660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ustard Seeds are Small Beginnings | God as a Gardener">
            <a:extLst>
              <a:ext uri="{FF2B5EF4-FFF2-40B4-BE49-F238E27FC236}">
                <a16:creationId xmlns:a16="http://schemas.microsoft.com/office/drawing/2014/main" id="{C5DB1CFE-1BB0-2301-885A-5D973D6E9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42742"/>
            <a:ext cx="5181600" cy="3466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4AB85B-118E-E174-14FD-163B75267B8A}"/>
              </a:ext>
            </a:extLst>
          </p:cNvPr>
          <p:cNvSpPr txBox="1"/>
          <p:nvPr/>
        </p:nvSpPr>
        <p:spPr>
          <a:xfrm>
            <a:off x="2078176" y="133350"/>
            <a:ext cx="498764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000" b="1" dirty="0"/>
              <a:t>Mustard Tree</a:t>
            </a:r>
          </a:p>
          <a:p>
            <a:pPr algn="ctr"/>
            <a:r>
              <a:rPr lang="en-US" sz="5000" b="1" dirty="0"/>
              <a:t>in the Middle East</a:t>
            </a:r>
          </a:p>
        </p:txBody>
      </p:sp>
    </p:spTree>
    <p:extLst>
      <p:ext uri="{BB962C8B-B14F-4D97-AF65-F5344CB8AC3E}">
        <p14:creationId xmlns:p14="http://schemas.microsoft.com/office/powerpoint/2010/main" val="8906897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Mature mustard trees provide food and shelter to birds and animals.</a:t>
            </a:r>
          </a:p>
        </p:txBody>
      </p:sp>
    </p:spTree>
    <p:extLst>
      <p:ext uri="{BB962C8B-B14F-4D97-AF65-F5344CB8AC3E}">
        <p14:creationId xmlns:p14="http://schemas.microsoft.com/office/powerpoint/2010/main" val="13589329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Jesus called us “the light and the salt of the world” (Matthew 5:13-16).</a:t>
            </a:r>
          </a:p>
        </p:txBody>
      </p:sp>
    </p:spTree>
    <p:extLst>
      <p:ext uri="{BB962C8B-B14F-4D97-AF65-F5344CB8AC3E}">
        <p14:creationId xmlns:p14="http://schemas.microsoft.com/office/powerpoint/2010/main" val="3154492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Today, many Christians and Christian groups are on the forefront of service.</a:t>
            </a:r>
          </a:p>
        </p:txBody>
      </p:sp>
    </p:spTree>
    <p:extLst>
      <p:ext uri="{BB962C8B-B14F-4D97-AF65-F5344CB8AC3E}">
        <p14:creationId xmlns:p14="http://schemas.microsoft.com/office/powerpoint/2010/main" val="27053179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They sacrifice their time, treasure, and talents to serve humanity – no matter who they are.</a:t>
            </a:r>
          </a:p>
        </p:txBody>
      </p:sp>
    </p:spTree>
    <p:extLst>
      <p:ext uri="{BB962C8B-B14F-4D97-AF65-F5344CB8AC3E}">
        <p14:creationId xmlns:p14="http://schemas.microsoft.com/office/powerpoint/2010/main" val="4873753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Serving others is the most important means of spreading the Christian faith.</a:t>
            </a:r>
          </a:p>
        </p:txBody>
      </p:sp>
    </p:spTree>
    <p:extLst>
      <p:ext uri="{BB962C8B-B14F-4D97-AF65-F5344CB8AC3E}">
        <p14:creationId xmlns:p14="http://schemas.microsoft.com/office/powerpoint/2010/main" val="171474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AD42F-1CA5-1D19-4F19-ED6C95B00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D2C13-2266-03AE-281E-B11D19302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Though it is the smallest of all seeds, yet when it grows, it is the largest of garden plants and becomes a tree, </a:t>
            </a:r>
          </a:p>
        </p:txBody>
      </p:sp>
    </p:spTree>
    <p:extLst>
      <p:ext uri="{BB962C8B-B14F-4D97-AF65-F5344CB8AC3E}">
        <p14:creationId xmlns:p14="http://schemas.microsoft.com/office/powerpoint/2010/main" val="3522601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304800" y="1"/>
            <a:ext cx="8839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Calibri" panose="020F0502020204030204" pitchFamily="34" charset="0"/>
                <a:ea typeface="Microsoft JhengHei" panose="020B0604030504040204" pitchFamily="34" charset="-120"/>
              </a:rPr>
              <a:t>“Preach the Gospel at all times.  When necessary, use words.”</a:t>
            </a:r>
          </a:p>
          <a:p>
            <a:endParaRPr lang="en-US" altLang="zh-TW" sz="2000" b="1" kern="1000" spc="-38" dirty="0">
              <a:latin typeface="Calibri" panose="020F0502020204030204" pitchFamily="34" charset="0"/>
              <a:ea typeface="Microsoft JhengHei" panose="020B0604030504040204" pitchFamily="34" charset="-120"/>
            </a:endParaRPr>
          </a:p>
          <a:p>
            <a:pPr algn="r"/>
            <a:r>
              <a:rPr lang="en-US" altLang="zh-TW" sz="7000" b="1" kern="1000" spc="-38" dirty="0">
                <a:latin typeface="Calibri" panose="020F0502020204030204" pitchFamily="34" charset="0"/>
                <a:ea typeface="Microsoft JhengHei" panose="020B0604030504040204" pitchFamily="34" charset="-120"/>
              </a:rPr>
              <a:t>-- St Francis of Assisi</a:t>
            </a:r>
          </a:p>
        </p:txBody>
      </p:sp>
    </p:spTree>
    <p:extLst>
      <p:ext uri="{BB962C8B-B14F-4D97-AF65-F5344CB8AC3E}">
        <p14:creationId xmlns:p14="http://schemas.microsoft.com/office/powerpoint/2010/main" val="37547109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So the mustard seed parable is not hard to understand.  Living it out may be hard, though.</a:t>
            </a:r>
          </a:p>
        </p:txBody>
      </p:sp>
    </p:spTree>
    <p:extLst>
      <p:ext uri="{BB962C8B-B14F-4D97-AF65-F5344CB8AC3E}">
        <p14:creationId xmlns:p14="http://schemas.microsoft.com/office/powerpoint/2010/main" val="17365910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28600" y="-628"/>
            <a:ext cx="8610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Do you have a heart willing to sacrifice yourself for others or for a greater cause?</a:t>
            </a:r>
          </a:p>
        </p:txBody>
      </p:sp>
    </p:spTree>
    <p:extLst>
      <p:ext uri="{BB962C8B-B14F-4D97-AF65-F5344CB8AC3E}">
        <p14:creationId xmlns:p14="http://schemas.microsoft.com/office/powerpoint/2010/main" val="350208888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This is not about dying for others, but to give up something such as your time, talent, and wealth for others.</a:t>
            </a:r>
          </a:p>
        </p:txBody>
      </p:sp>
    </p:spTree>
    <p:extLst>
      <p:ext uri="{BB962C8B-B14F-4D97-AF65-F5344CB8AC3E}">
        <p14:creationId xmlns:p14="http://schemas.microsoft.com/office/powerpoint/2010/main" val="1029560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9154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John 12:24 - Very truly I tell you, unless a kernel of wheat falls to the ground and dies, </a:t>
            </a:r>
          </a:p>
          <a:p>
            <a:endParaRPr lang="en-US" altLang="zh-TW" sz="68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35473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839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remains only a single seed. But if it dies, it produces many seeds.</a:t>
            </a:r>
          </a:p>
        </p:txBody>
      </p:sp>
    </p:spTree>
    <p:extLst>
      <p:ext uri="{BB962C8B-B14F-4D97-AF65-F5344CB8AC3E}">
        <p14:creationId xmlns:p14="http://schemas.microsoft.com/office/powerpoint/2010/main" val="25753533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29000"/>
            <a:ext cx="9144000" cy="642938"/>
          </a:xfrm>
        </p:spPr>
        <p:txBody>
          <a:bodyPr>
            <a:noAutofit/>
          </a:bodyPr>
          <a:lstStyle/>
          <a:p>
            <a:r>
              <a:rPr lang="en-US" altLang="zh-TW" sz="5600" b="1" dirty="0">
                <a:latin typeface="+mj-lt"/>
                <a:ea typeface="Microsoft JhengHei" panose="020B0604030504040204" pitchFamily="34" charset="-120"/>
              </a:rPr>
              <a:t>“True love is putting someone else’s needs before yours.”</a:t>
            </a:r>
            <a:endParaRPr lang="en-US" sz="5600" b="1" dirty="0">
              <a:ea typeface="Microsoft JhengHei" panose="020B0604030504040204" pitchFamily="34" charset="-120"/>
              <a:cs typeface="Microsoft Himalaya" panose="01010100010101010101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00967"/>
            <a:ext cx="577215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1323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628"/>
            <a:ext cx="8839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tiny mustard seed can grow into big plants if we nurture it properly.</a:t>
            </a:r>
          </a:p>
        </p:txBody>
      </p:sp>
    </p:spTree>
    <p:extLst>
      <p:ext uri="{BB962C8B-B14F-4D97-AF65-F5344CB8AC3E}">
        <p14:creationId xmlns:p14="http://schemas.microsoft.com/office/powerpoint/2010/main" val="11294006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92FE6-A1A2-DB64-7F0E-0BBA843A4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326DFE1-03CA-5E43-5E16-550992B6DB24}"/>
              </a:ext>
            </a:extLst>
          </p:cNvPr>
          <p:cNvSpPr/>
          <p:nvPr/>
        </p:nvSpPr>
        <p:spPr>
          <a:xfrm>
            <a:off x="30480" y="-167462"/>
            <a:ext cx="911352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If we are willing to let God do His work,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Christians have great potential to grow and change the world.</a:t>
            </a:r>
          </a:p>
        </p:txBody>
      </p:sp>
    </p:spTree>
    <p:extLst>
      <p:ext uri="{BB962C8B-B14F-4D97-AF65-F5344CB8AC3E}">
        <p14:creationId xmlns:p14="http://schemas.microsoft.com/office/powerpoint/2010/main" val="24986811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8AC7E-3749-9B55-3A9D-C7FD3240E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7E32F8-4D2D-9C9C-25DB-B2CEEF8AFD7E}"/>
              </a:ext>
            </a:extLst>
          </p:cNvPr>
          <p:cNvSpPr/>
          <p:nvPr/>
        </p:nvSpPr>
        <p:spPr>
          <a:xfrm>
            <a:off x="152400" y="-628"/>
            <a:ext cx="8839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Yeast in the Dough parable, however, is far more perplexing.</a:t>
            </a:r>
          </a:p>
        </p:txBody>
      </p:sp>
    </p:spTree>
    <p:extLst>
      <p:ext uri="{BB962C8B-B14F-4D97-AF65-F5344CB8AC3E}">
        <p14:creationId xmlns:p14="http://schemas.microsoft.com/office/powerpoint/2010/main" val="3457039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2E503-015B-9897-37A8-D6B644C16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7B1D2-9EBC-ADFD-77B3-93E7E889F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so that the birds come and perch in its branches.”</a:t>
            </a:r>
          </a:p>
          <a:p>
            <a:pPr marL="0" indent="0">
              <a:buNone/>
            </a:pPr>
            <a:endParaRPr lang="en-US" sz="3000" b="1" dirty="0"/>
          </a:p>
          <a:p>
            <a:pPr marL="0" indent="0">
              <a:buNone/>
            </a:pPr>
            <a:r>
              <a:rPr lang="en-US" sz="6600" b="1" dirty="0"/>
              <a:t>He told them still another parable:</a:t>
            </a:r>
          </a:p>
        </p:txBody>
      </p:sp>
    </p:spTree>
    <p:extLst>
      <p:ext uri="{BB962C8B-B14F-4D97-AF65-F5344CB8AC3E}">
        <p14:creationId xmlns:p14="http://schemas.microsoft.com/office/powerpoint/2010/main" val="6628463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Yeast is never mentioned in the Bible in a positive way.</a:t>
            </a:r>
          </a:p>
        </p:txBody>
      </p:sp>
    </p:spTree>
    <p:extLst>
      <p:ext uri="{BB962C8B-B14F-4D97-AF65-F5344CB8AC3E}">
        <p14:creationId xmlns:p14="http://schemas.microsoft.com/office/powerpoint/2010/main" val="16818469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1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酵母菌代表罪惡和邪惡的意圖。在某些以色列的節日中，他們不能食用發酵過的餅。</a:t>
            </a:r>
          </a:p>
        </p:txBody>
      </p:sp>
    </p:spTree>
    <p:extLst>
      <p:ext uri="{BB962C8B-B14F-4D97-AF65-F5344CB8AC3E}">
        <p14:creationId xmlns:p14="http://schemas.microsoft.com/office/powerpoint/2010/main" val="11757312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Yeast represents sin and evil intentions, and in some festivals, Israelites avoid leaven bread.</a:t>
            </a:r>
          </a:p>
        </p:txBody>
      </p:sp>
    </p:spTree>
    <p:extLst>
      <p:ext uri="{BB962C8B-B14F-4D97-AF65-F5344CB8AC3E}">
        <p14:creationId xmlns:p14="http://schemas.microsoft.com/office/powerpoint/2010/main" val="21483614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fact, Passover is the meal that starts the seven-day Feast of the Unleavened Bread.</a:t>
            </a:r>
          </a:p>
        </p:txBody>
      </p:sp>
    </p:spTree>
    <p:extLst>
      <p:ext uri="{BB962C8B-B14F-4D97-AF65-F5344CB8AC3E}">
        <p14:creationId xmlns:p14="http://schemas.microsoft.com/office/powerpoint/2010/main" val="32606001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28600" y="-628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is a reminder of the Israelites leaving the sinful world of Egypt behind.</a:t>
            </a:r>
          </a:p>
        </p:txBody>
      </p:sp>
    </p:spTree>
    <p:extLst>
      <p:ext uri="{BB962C8B-B14F-4D97-AF65-F5344CB8AC3E}">
        <p14:creationId xmlns:p14="http://schemas.microsoft.com/office/powerpoint/2010/main" val="166019151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167462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Matt. 16:6 – </a:t>
            </a:r>
          </a:p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Jesus said, “Be on your guard against the yeast of the Pharisees and Sadducees.”</a:t>
            </a:r>
          </a:p>
        </p:txBody>
      </p:sp>
    </p:spTree>
    <p:extLst>
      <p:ext uri="{BB962C8B-B14F-4D97-AF65-F5344CB8AC3E}">
        <p14:creationId xmlns:p14="http://schemas.microsoft.com/office/powerpoint/2010/main" val="380681300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Jesus was referring to those religious teachers’ evil intentions and wrong teachings.</a:t>
            </a:r>
          </a:p>
        </p:txBody>
      </p:sp>
    </p:spTree>
    <p:extLst>
      <p:ext uri="{BB962C8B-B14F-4D97-AF65-F5344CB8AC3E}">
        <p14:creationId xmlns:p14="http://schemas.microsoft.com/office/powerpoint/2010/main" val="38812124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The bread-making woman should be referring to people.  No surprise since they do the cooking.</a:t>
            </a:r>
          </a:p>
        </p:txBody>
      </p:sp>
    </p:spTree>
    <p:extLst>
      <p:ext uri="{BB962C8B-B14F-4D97-AF65-F5344CB8AC3E}">
        <p14:creationId xmlns:p14="http://schemas.microsoft.com/office/powerpoint/2010/main" val="14083529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Sin comes from people, not God.  However, God may allow sin and suffering to last for a time.  </a:t>
            </a:r>
          </a:p>
        </p:txBody>
      </p:sp>
    </p:spTree>
    <p:extLst>
      <p:ext uri="{BB962C8B-B14F-4D97-AF65-F5344CB8AC3E}">
        <p14:creationId xmlns:p14="http://schemas.microsoft.com/office/powerpoint/2010/main" val="123953844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the flour, which comes from wheat, represents Christians.  </a:t>
            </a:r>
          </a:p>
        </p:txBody>
      </p:sp>
    </p:spTree>
    <p:extLst>
      <p:ext uri="{BB962C8B-B14F-4D97-AF65-F5344CB8AC3E}">
        <p14:creationId xmlns:p14="http://schemas.microsoft.com/office/powerpoint/2010/main" val="3371217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D825A-95D3-B51F-7F77-BC14DA19B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62486-62DB-0BB0-5263-D7C75A632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9144000" cy="4327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200" b="1" dirty="0"/>
              <a:t>“The Kingdom of God is like yeast that a woman took and mixed into about sixty pounds of flour until it worked all through the dough.”</a:t>
            </a:r>
          </a:p>
        </p:txBody>
      </p:sp>
    </p:spTree>
    <p:extLst>
      <p:ext uri="{BB962C8B-B14F-4D97-AF65-F5344CB8AC3E}">
        <p14:creationId xmlns:p14="http://schemas.microsoft.com/office/powerpoint/2010/main" val="373591008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Water, which is needed in the dough, represents the Holy Spirit working in us.</a:t>
            </a:r>
          </a:p>
        </p:txBody>
      </p:sp>
    </p:spTree>
    <p:extLst>
      <p:ext uri="{BB962C8B-B14F-4D97-AF65-F5344CB8AC3E}">
        <p14:creationId xmlns:p14="http://schemas.microsoft.com/office/powerpoint/2010/main" val="4822095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457200" y="0"/>
            <a:ext cx="8458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   Flour   = Christians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+ Water = Holy Spirit</a:t>
            </a:r>
          </a:p>
          <a:p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+ Yeast   = sin / evil      </a:t>
            </a:r>
            <a:r>
              <a:rPr lang="en-US" altLang="zh-TW" sz="7000" b="1" u="sng" kern="1000" spc="-38" dirty="0">
                <a:solidFill>
                  <a:schemeClr val="bg1"/>
                </a:solidFill>
                <a:ea typeface="Microsoft JhengHei" panose="020B0604030504040204" pitchFamily="34" charset="-120"/>
              </a:rPr>
              <a:t>.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Good-tasting bread?</a:t>
            </a:r>
          </a:p>
        </p:txBody>
      </p:sp>
    </p:spTree>
    <p:extLst>
      <p:ext uri="{BB962C8B-B14F-4D97-AF65-F5344CB8AC3E}">
        <p14:creationId xmlns:p14="http://schemas.microsoft.com/office/powerpoint/2010/main" val="94191493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How is that possible?  Why is sin allowed among Christians, and how can we get something good from it?</a:t>
            </a:r>
          </a:p>
        </p:txBody>
      </p:sp>
    </p:spTree>
    <p:extLst>
      <p:ext uri="{BB962C8B-B14F-4D97-AF65-F5344CB8AC3E}">
        <p14:creationId xmlns:p14="http://schemas.microsoft.com/office/powerpoint/2010/main" val="19389704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28600" y="-628"/>
            <a:ext cx="8915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To figure that out, we need to learn how to make bread.</a:t>
            </a:r>
          </a:p>
        </p:txBody>
      </p:sp>
    </p:spTree>
    <p:extLst>
      <p:ext uri="{BB962C8B-B14F-4D97-AF65-F5344CB8AC3E}">
        <p14:creationId xmlns:p14="http://schemas.microsoft.com/office/powerpoint/2010/main" val="11599341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How to make bread?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Flour mixed with water, yeast, a tiny bit of oil, salt, and sugar.</a:t>
            </a:r>
          </a:p>
        </p:txBody>
      </p:sp>
    </p:spTree>
    <p:extLst>
      <p:ext uri="{BB962C8B-B14F-4D97-AF65-F5344CB8AC3E}">
        <p14:creationId xmlns:p14="http://schemas.microsoft.com/office/powerpoint/2010/main" val="32828105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220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When flour is mixed with water,  it turns into the elastic gluten when kneaded.</a:t>
            </a:r>
          </a:p>
        </p:txBody>
      </p:sp>
    </p:spTree>
    <p:extLst>
      <p:ext uri="{BB962C8B-B14F-4D97-AF65-F5344CB8AC3E}">
        <p14:creationId xmlns:p14="http://schemas.microsoft.com/office/powerpoint/2010/main" val="161864015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to Do When You Forget to Add Yeast">
            <a:extLst>
              <a:ext uri="{FF2B5EF4-FFF2-40B4-BE49-F238E27FC236}">
                <a16:creationId xmlns:a16="http://schemas.microsoft.com/office/drawing/2014/main" id="{1B35F403-E11B-4372-B0A9-6BA8B837F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704850"/>
            <a:ext cx="66675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93998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52400" y="-9525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The yeast turns sugar into CO</a:t>
            </a:r>
            <a:r>
              <a:rPr lang="en-US" altLang="zh-TW" sz="6800" b="1" kern="1000" spc="-38" baseline="-25000" dirty="0">
                <a:ea typeface="Microsoft JhengHei" panose="020B0604030504040204" pitchFamily="34" charset="-120"/>
              </a:rPr>
              <a:t>2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 and breaks down starch, protein, and fat into simpler molecules.</a:t>
            </a:r>
          </a:p>
        </p:txBody>
      </p:sp>
    </p:spTree>
    <p:extLst>
      <p:ext uri="{BB962C8B-B14F-4D97-AF65-F5344CB8AC3E}">
        <p14:creationId xmlns:p14="http://schemas.microsoft.com/office/powerpoint/2010/main" val="179204220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CO</a:t>
            </a:r>
            <a:r>
              <a:rPr lang="en-US" altLang="zh-TW" sz="7000" b="1" kern="1000" spc="-38" baseline="-25000" dirty="0">
                <a:ea typeface="Microsoft JhengHei" panose="020B0604030504040204" pitchFamily="34" charset="-120"/>
              </a:rPr>
              <a:t>2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is trapped by the elastic gluten and the dough rises.</a:t>
            </a:r>
          </a:p>
        </p:txBody>
      </p:sp>
    </p:spTree>
    <p:extLst>
      <p:ext uri="{BB962C8B-B14F-4D97-AF65-F5344CB8AC3E}">
        <p14:creationId xmlns:p14="http://schemas.microsoft.com/office/powerpoint/2010/main" val="328355329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Give the yeast some time to grow and do its job and the dough will expand in size due to the air in it.</a:t>
            </a:r>
          </a:p>
        </p:txBody>
      </p:sp>
    </p:spTree>
    <p:extLst>
      <p:ext uri="{BB962C8B-B14F-4D97-AF65-F5344CB8AC3E}">
        <p14:creationId xmlns:p14="http://schemas.microsoft.com/office/powerpoint/2010/main" val="1566331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5E185-6FB7-30C2-BC3F-68133685B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CFDCC4-35E6-3B67-0858-66FCD8FD4A38}"/>
              </a:ext>
            </a:extLst>
          </p:cNvPr>
          <p:cNvSpPr/>
          <p:nvPr/>
        </p:nvSpPr>
        <p:spPr>
          <a:xfrm>
            <a:off x="190500" y="1602254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6000" b="1" dirty="0">
                <a:ea typeface="Microsoft JhengHei" panose="020B0604030504040204" pitchFamily="34" charset="-120"/>
              </a:rPr>
              <a:t>Parables of the</a:t>
            </a:r>
            <a:r>
              <a:rPr lang="zh-CN" altLang="en-US" sz="6000" b="1" dirty="0">
                <a:ea typeface="Microsoft JhengHei" panose="020B0604030504040204" pitchFamily="34" charset="-120"/>
              </a:rPr>
              <a:t> </a:t>
            </a:r>
            <a:r>
              <a:rPr lang="en-US" altLang="zh-TW" sz="6000" b="1" dirty="0">
                <a:ea typeface="Microsoft JhengHei" panose="020B0604030504040204" pitchFamily="34" charset="-120"/>
              </a:rPr>
              <a:t>Mustard Seed &amp; Yeast in the Dough</a:t>
            </a:r>
          </a:p>
        </p:txBody>
      </p:sp>
    </p:spTree>
    <p:extLst>
      <p:ext uri="{BB962C8B-B14F-4D97-AF65-F5344CB8AC3E}">
        <p14:creationId xmlns:p14="http://schemas.microsoft.com/office/powerpoint/2010/main" val="6204255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owl of food&#10;&#10;Description automatically generated">
            <a:extLst>
              <a:ext uri="{FF2B5EF4-FFF2-40B4-BE49-F238E27FC236}">
                <a16:creationId xmlns:a16="http://schemas.microsoft.com/office/drawing/2014/main" id="{F7A6B31C-386F-42EC-A186-2F2DE225B0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36180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A2CAC-A603-14E4-2D8B-365AD59B7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FA2BF6-E2AF-645A-BEE3-74018F0E0695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On the outside, the dough looks pretty much the same, just a lot bigger.</a:t>
            </a:r>
          </a:p>
        </p:txBody>
      </p:sp>
    </p:spTree>
    <p:extLst>
      <p:ext uri="{BB962C8B-B14F-4D97-AF65-F5344CB8AC3E}">
        <p14:creationId xmlns:p14="http://schemas.microsoft.com/office/powerpoint/2010/main" val="362652520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05906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700" b="1" kern="1000" spc="-38" dirty="0">
                <a:ea typeface="Microsoft JhengHei" panose="020B0604030504040204" pitchFamily="34" charset="-120"/>
              </a:rPr>
              <a:t>The dough becomes full of air and expands in size because the yeast digests the sugar in the flour and releases CO</a:t>
            </a:r>
            <a:r>
              <a:rPr lang="en-US" altLang="zh-TW" sz="6700" b="1" kern="1000" spc="-38" baseline="-25000" dirty="0">
                <a:ea typeface="Microsoft JhengHei" panose="020B0604030504040204" pitchFamily="34" charset="-120"/>
              </a:rPr>
              <a:t>2</a:t>
            </a:r>
            <a:r>
              <a:rPr lang="en-US" altLang="zh-TW" sz="6700" b="1" kern="1000" spc="-38" dirty="0">
                <a:ea typeface="Microsoft JhengHei" panose="020B0604030504040204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237447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Then we divide up the dough into the right amounts and bake them into bread.</a:t>
            </a:r>
          </a:p>
        </p:txBody>
      </p:sp>
    </p:spTree>
    <p:extLst>
      <p:ext uri="{BB962C8B-B14F-4D97-AF65-F5344CB8AC3E}">
        <p14:creationId xmlns:p14="http://schemas.microsoft.com/office/powerpoint/2010/main" val="154415832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240FB-264D-0185-BE39-9210E6A74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FB26414-1DDA-18F2-73AF-EA2CDF47981D}"/>
              </a:ext>
            </a:extLst>
          </p:cNvPr>
          <p:cNvSpPr/>
          <p:nvPr/>
        </p:nvSpPr>
        <p:spPr>
          <a:xfrm>
            <a:off x="0" y="-167462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During baking, the bread changes color, but we can still see the original shape.</a:t>
            </a:r>
          </a:p>
        </p:txBody>
      </p:sp>
    </p:spTree>
    <p:extLst>
      <p:ext uri="{BB962C8B-B14F-4D97-AF65-F5344CB8AC3E}">
        <p14:creationId xmlns:p14="http://schemas.microsoft.com/office/powerpoint/2010/main" val="5920418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55A58-E745-9F31-DFC9-5D2206FF3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A43CCC-1FAA-F6E5-76C5-46E58A7835C2}"/>
              </a:ext>
            </a:extLst>
          </p:cNvPr>
          <p:cNvSpPr/>
          <p:nvPr/>
        </p:nvSpPr>
        <p:spPr>
          <a:xfrm>
            <a:off x="0" y="-149137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The really big changes happened inside the dough, on a molecular level, during the proofing process.</a:t>
            </a:r>
          </a:p>
        </p:txBody>
      </p:sp>
    </p:spTree>
    <p:extLst>
      <p:ext uri="{BB962C8B-B14F-4D97-AF65-F5344CB8AC3E}">
        <p14:creationId xmlns:p14="http://schemas.microsoft.com/office/powerpoint/2010/main" val="131451436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62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yeast also transformed the protein, starch, and fats into something different.</a:t>
            </a:r>
          </a:p>
        </p:txBody>
      </p:sp>
    </p:spTree>
    <p:extLst>
      <p:ext uri="{BB962C8B-B14F-4D97-AF65-F5344CB8AC3E}">
        <p14:creationId xmlns:p14="http://schemas.microsoft.com/office/powerpoint/2010/main" val="220454147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067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CO</a:t>
            </a:r>
            <a:r>
              <a:rPr lang="en-US" altLang="zh-TW" sz="6800" b="1" kern="1000" spc="-38" baseline="-25000" dirty="0">
                <a:ea typeface="Microsoft JhengHei" panose="020B0604030504040204" pitchFamily="34" charset="-120"/>
              </a:rPr>
              <a:t>2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 makes the bread fluffy.  Ethanol gives it a bit of taste but is mostly evaporated during the baking process.</a:t>
            </a:r>
          </a:p>
        </p:txBody>
      </p:sp>
    </p:spTree>
    <p:extLst>
      <p:ext uri="{BB962C8B-B14F-4D97-AF65-F5344CB8AC3E}">
        <p14:creationId xmlns:p14="http://schemas.microsoft.com/office/powerpoint/2010/main" val="88341226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The baking process destroys the yeast and the ethanol but the bread tastes different as a result.</a:t>
            </a:r>
          </a:p>
        </p:txBody>
      </p:sp>
    </p:spTree>
    <p:extLst>
      <p:ext uri="{BB962C8B-B14F-4D97-AF65-F5344CB8AC3E}">
        <p14:creationId xmlns:p14="http://schemas.microsoft.com/office/powerpoint/2010/main" val="420763302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9067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Different kinds of yeasts, cooking methods, and slightly different ingredients will produce different kinds of bread.</a:t>
            </a:r>
          </a:p>
        </p:txBody>
      </p:sp>
    </p:spTree>
    <p:extLst>
      <p:ext uri="{BB962C8B-B14F-4D97-AF65-F5344CB8AC3E}">
        <p14:creationId xmlns:p14="http://schemas.microsoft.com/office/powerpoint/2010/main" val="4256035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ACCE9-5EED-285E-80F8-C16946CBA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97E0C-7A2A-B5C6-191A-09E94CE44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"/>
            <a:ext cx="9136380" cy="5143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Today, we continue with the </a:t>
            </a:r>
            <a:r>
              <a:rPr lang="en-US" sz="6600" b="1" i="1" dirty="0"/>
              <a:t>Kingdom of God </a:t>
            </a:r>
            <a:r>
              <a:rPr lang="en-US" sz="6600" b="1" dirty="0"/>
              <a:t>series.  We will study the 3rd and 4th of the seven parables in Matthew 13.</a:t>
            </a:r>
          </a:p>
        </p:txBody>
      </p:sp>
    </p:spTree>
    <p:extLst>
      <p:ext uri="{BB962C8B-B14F-4D97-AF65-F5344CB8AC3E}">
        <p14:creationId xmlns:p14="http://schemas.microsoft.com/office/powerpoint/2010/main" val="166947785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yeast is a tool used by bakers to make a variety of tasty baked goods.</a:t>
            </a:r>
          </a:p>
        </p:txBody>
      </p:sp>
    </p:spTree>
    <p:extLst>
      <p:ext uri="{BB962C8B-B14F-4D97-AF65-F5344CB8AC3E}">
        <p14:creationId xmlns:p14="http://schemas.microsoft.com/office/powerpoint/2010/main" val="112768463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400" b="1" kern="1000" spc="-38" dirty="0">
                <a:ea typeface="Microsoft JhengHei" panose="020B0604030504040204" pitchFamily="34" charset="-120"/>
              </a:rPr>
              <a:t>Yeast first makes CO</a:t>
            </a:r>
            <a:r>
              <a:rPr lang="en-US" altLang="zh-TW" sz="6400" b="1" kern="1000" spc="-38" baseline="-25000" dirty="0">
                <a:ea typeface="Microsoft JhengHei" panose="020B0604030504040204" pitchFamily="34" charset="-120"/>
              </a:rPr>
              <a:t>2</a:t>
            </a:r>
            <a:r>
              <a:rPr lang="en-US" altLang="zh-TW" sz="6400" b="1" kern="1000" spc="-38" dirty="0">
                <a:ea typeface="Microsoft JhengHei" panose="020B0604030504040204" pitchFamily="34" charset="-120"/>
              </a:rPr>
              <a:t> and then makes ethanol.  So by controlling the proofing time, we can control the amount of alcohol.</a:t>
            </a:r>
          </a:p>
        </p:txBody>
      </p:sp>
    </p:spTree>
    <p:extLst>
      <p:ext uri="{BB962C8B-B14F-4D97-AF65-F5344CB8AC3E}">
        <p14:creationId xmlns:p14="http://schemas.microsoft.com/office/powerpoint/2010/main" val="356106572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92964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200" b="1" kern="1000" spc="-38" dirty="0">
                <a:ea typeface="Microsoft JhengHei" panose="020B0604030504040204" pitchFamily="34" charset="-120"/>
              </a:rPr>
              <a:t>Similarly, God works through different kinds of sins and sufferings to shape Christians with different characteristics and gifts.</a:t>
            </a:r>
          </a:p>
        </p:txBody>
      </p:sp>
    </p:spTree>
    <p:extLst>
      <p:ext uri="{BB962C8B-B14F-4D97-AF65-F5344CB8AC3E}">
        <p14:creationId xmlns:p14="http://schemas.microsoft.com/office/powerpoint/2010/main" val="72837654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5649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Some are hardy Christians able to fight.  Some are soft and sweet who bring comfort to others.</a:t>
            </a:r>
          </a:p>
        </p:txBody>
      </p:sp>
    </p:spTree>
    <p:extLst>
      <p:ext uri="{BB962C8B-B14F-4D97-AF65-F5344CB8AC3E}">
        <p14:creationId xmlns:p14="http://schemas.microsoft.com/office/powerpoint/2010/main" val="188335372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D96FE-C991-2340-45E5-698337AE5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D89F9E-076A-3E1A-8F46-DAE7826F7024}"/>
              </a:ext>
            </a:extLst>
          </p:cNvPr>
          <p:cNvSpPr/>
          <p:nvPr/>
        </p:nvSpPr>
        <p:spPr>
          <a:xfrm>
            <a:off x="76200" y="-90518"/>
            <a:ext cx="8991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Unlike the mustard seed, the yeast doesn’t alter the dough's appearance much, but it completely transforms it.</a:t>
            </a:r>
          </a:p>
        </p:txBody>
      </p:sp>
    </p:spTree>
    <p:extLst>
      <p:ext uri="{BB962C8B-B14F-4D97-AF65-F5344CB8AC3E}">
        <p14:creationId xmlns:p14="http://schemas.microsoft.com/office/powerpoint/2010/main" val="122233576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1E6AB-11D5-FC05-6E46-53D115918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C81C16D-15FF-5C4B-A47A-BB7590301FB5}"/>
              </a:ext>
            </a:extLst>
          </p:cNvPr>
          <p:cNvSpPr/>
          <p:nvPr/>
        </p:nvSpPr>
        <p:spPr>
          <a:xfrm>
            <a:off x="76200" y="-90518"/>
            <a:ext cx="8991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This kind of complete transformation is not as visible because it is inward, but one can really taste it afterward.</a:t>
            </a:r>
          </a:p>
        </p:txBody>
      </p:sp>
    </p:spTree>
    <p:extLst>
      <p:ext uri="{BB962C8B-B14F-4D97-AF65-F5344CB8AC3E}">
        <p14:creationId xmlns:p14="http://schemas.microsoft.com/office/powerpoint/2010/main" val="28151485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B75A4-F9FA-9F2D-C4EA-4C43A205E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B1D3DA-5414-897C-6E40-6BABBD9DD60C}"/>
              </a:ext>
            </a:extLst>
          </p:cNvPr>
          <p:cNvSpPr/>
          <p:nvPr/>
        </p:nvSpPr>
        <p:spPr>
          <a:xfrm>
            <a:off x="76200" y="0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Yeast shows how something small and hidden can spread and affect everything.  </a:t>
            </a:r>
          </a:p>
        </p:txBody>
      </p:sp>
    </p:spTree>
    <p:extLst>
      <p:ext uri="{BB962C8B-B14F-4D97-AF65-F5344CB8AC3E}">
        <p14:creationId xmlns:p14="http://schemas.microsoft.com/office/powerpoint/2010/main" val="282330615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5D8ED-A813-6101-8216-A6D564FB7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B0F7FE-3718-A21B-A98D-4AD250C527B1}"/>
              </a:ext>
            </a:extLst>
          </p:cNvPr>
          <p:cNvSpPr/>
          <p:nvPr/>
        </p:nvSpPr>
        <p:spPr>
          <a:xfrm>
            <a:off x="76200" y="-34999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life, sin and suffering spread — but God works through them to transform us</a:t>
            </a:r>
          </a:p>
        </p:txBody>
      </p:sp>
    </p:spTree>
    <p:extLst>
      <p:ext uri="{BB962C8B-B14F-4D97-AF65-F5344CB8AC3E}">
        <p14:creationId xmlns:p14="http://schemas.microsoft.com/office/powerpoint/2010/main" val="30927120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FACC7-4849-046D-4071-0351E6AB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C1F7C6-41D3-9628-1A94-0B1BBAFDDD07}"/>
              </a:ext>
            </a:extLst>
          </p:cNvPr>
          <p:cNvSpPr/>
          <p:nvPr/>
        </p:nvSpPr>
        <p:spPr>
          <a:xfrm>
            <a:off x="0" y="-167462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Our transformation often happens through how we respond to others’ sins toward us, through God’s work and grace.</a:t>
            </a:r>
          </a:p>
        </p:txBody>
      </p:sp>
    </p:spTree>
    <p:extLst>
      <p:ext uri="{BB962C8B-B14F-4D97-AF65-F5344CB8AC3E}">
        <p14:creationId xmlns:p14="http://schemas.microsoft.com/office/powerpoint/2010/main" val="116554724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34351-F39F-D474-A12D-2C990A84A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7B0DAA-1F31-2829-FCE1-E4F782C547CB}"/>
              </a:ext>
            </a:extLst>
          </p:cNvPr>
          <p:cNvSpPr/>
          <p:nvPr/>
        </p:nvSpPr>
        <p:spPr>
          <a:xfrm>
            <a:off x="0" y="-105906"/>
            <a:ext cx="92964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</a:pPr>
            <a:r>
              <a:rPr lang="en-US" altLang="zh-TW" sz="6000" b="1" kern="1000" spc="-38" dirty="0">
                <a:ea typeface="Microsoft JhengHei" panose="020B0604030504040204" pitchFamily="34" charset="-120"/>
              </a:rPr>
              <a:t>God can and does work through the bad things in life to make us better.  That is one of the most amazing things about the Christian life.</a:t>
            </a:r>
          </a:p>
        </p:txBody>
      </p:sp>
    </p:spTree>
    <p:extLst>
      <p:ext uri="{BB962C8B-B14F-4D97-AF65-F5344CB8AC3E}">
        <p14:creationId xmlns:p14="http://schemas.microsoft.com/office/powerpoint/2010/main" val="1604086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66894-C367-B1F7-D9AD-E0C552C85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FCE11-7F5D-460F-46CC-CF396793C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288780" cy="5143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“Kingdom of God” is not a place we go —</a:t>
            </a:r>
            <a:r>
              <a:rPr lang="zh-TW" altLang="en-US" sz="6400" b="1" dirty="0"/>
              <a:t> </a:t>
            </a:r>
            <a:r>
              <a:rPr lang="en-US" altLang="zh-TW" sz="6400" b="1" dirty="0"/>
              <a:t>i</a:t>
            </a:r>
            <a:r>
              <a:rPr lang="en-US" sz="6400" b="1" dirty="0"/>
              <a:t>t is God’s rule taking root in our hearts and transforming our perspective and how we live.</a:t>
            </a:r>
          </a:p>
        </p:txBody>
      </p:sp>
    </p:spTree>
    <p:extLst>
      <p:ext uri="{BB962C8B-B14F-4D97-AF65-F5344CB8AC3E}">
        <p14:creationId xmlns:p14="http://schemas.microsoft.com/office/powerpoint/2010/main" val="208436172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42AD7-5C4A-B7F3-3639-0E903465F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BF4DFB-524B-0B83-5174-90C511E3FDF8}"/>
              </a:ext>
            </a:extLst>
          </p:cNvPr>
          <p:cNvSpPr/>
          <p:nvPr/>
        </p:nvSpPr>
        <p:spPr>
          <a:xfrm>
            <a:off x="76200" y="-171450"/>
            <a:ext cx="9677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400" b="1" kern="1000" spc="-38" dirty="0">
                <a:ea typeface="Microsoft JhengHei" panose="020B0604030504040204" pitchFamily="34" charset="-120"/>
              </a:rPr>
              <a:t>Once we realize these, we will never see sin and suffering the same.  We won’t be controlled by our emotions in the same way.</a:t>
            </a:r>
          </a:p>
        </p:txBody>
      </p:sp>
    </p:spTree>
    <p:extLst>
      <p:ext uri="{BB962C8B-B14F-4D97-AF65-F5344CB8AC3E}">
        <p14:creationId xmlns:p14="http://schemas.microsoft.com/office/powerpoint/2010/main" val="220273690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86A5B-E285-DED3-C176-0E9A255DD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7300A52-A7F5-3CB1-9856-7DB97801445D}"/>
              </a:ext>
            </a:extLst>
          </p:cNvPr>
          <p:cNvSpPr/>
          <p:nvPr/>
        </p:nvSpPr>
        <p:spPr>
          <a:xfrm>
            <a:off x="76200" y="-167462"/>
            <a:ext cx="8991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This is the perspective of a mature Christian.  We can have real joy and hope in the midst of difficulties and suffering.</a:t>
            </a:r>
          </a:p>
        </p:txBody>
      </p:sp>
    </p:spTree>
    <p:extLst>
      <p:ext uri="{BB962C8B-B14F-4D97-AF65-F5344CB8AC3E}">
        <p14:creationId xmlns:p14="http://schemas.microsoft.com/office/powerpoint/2010/main" val="122146135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85C18-6F2F-4E0A-7731-EF736F67B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5BC816-7489-A8EE-DD9D-DC5F738C5638}"/>
              </a:ext>
            </a:extLst>
          </p:cNvPr>
          <p:cNvSpPr/>
          <p:nvPr/>
        </p:nvSpPr>
        <p:spPr>
          <a:xfrm>
            <a:off x="76200" y="-167462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may not see much growth right now.  But God is working — both outwardly and inwardly.  </a:t>
            </a:r>
          </a:p>
        </p:txBody>
      </p:sp>
    </p:spTree>
    <p:extLst>
      <p:ext uri="{BB962C8B-B14F-4D97-AF65-F5344CB8AC3E}">
        <p14:creationId xmlns:p14="http://schemas.microsoft.com/office/powerpoint/2010/main" val="97036720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906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Also, in the parable Jesus said explicitly that the amount of flour is about 60 lbs.</a:t>
            </a:r>
          </a:p>
        </p:txBody>
      </p:sp>
    </p:spTree>
    <p:extLst>
      <p:ext uri="{BB962C8B-B14F-4D97-AF65-F5344CB8AC3E}">
        <p14:creationId xmlns:p14="http://schemas.microsoft.com/office/powerpoint/2010/main" val="175096742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That’s a lot of flour – can feed maybe 100 people.  There’s a reason for him to tell us the amount.</a:t>
            </a:r>
          </a:p>
        </p:txBody>
      </p:sp>
    </p:spTree>
    <p:extLst>
      <p:ext uri="{BB962C8B-B14F-4D97-AF65-F5344CB8AC3E}">
        <p14:creationId xmlns:p14="http://schemas.microsoft.com/office/powerpoint/2010/main" val="282281590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95250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works of sin and the resulting Christian growth are never done in isolation.</a:t>
            </a:r>
          </a:p>
        </p:txBody>
      </p:sp>
    </p:spTree>
    <p:extLst>
      <p:ext uri="{BB962C8B-B14F-4D97-AF65-F5344CB8AC3E}">
        <p14:creationId xmlns:p14="http://schemas.microsoft.com/office/powerpoint/2010/main" val="136432136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628"/>
            <a:ext cx="899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spread of sin and suffering usually comes from interaction with other people.</a:t>
            </a:r>
          </a:p>
        </p:txBody>
      </p:sp>
    </p:spTree>
    <p:extLst>
      <p:ext uri="{BB962C8B-B14F-4D97-AF65-F5344CB8AC3E}">
        <p14:creationId xmlns:p14="http://schemas.microsoft.com/office/powerpoint/2010/main" val="154470450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67462"/>
            <a:ext cx="8991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Yes, there’s sin and suffering among people in the Church, too.  Don’t be surprised.  God is at work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here also.</a:t>
            </a:r>
          </a:p>
        </p:txBody>
      </p:sp>
    </p:spTree>
    <p:extLst>
      <p:ext uri="{BB962C8B-B14F-4D97-AF65-F5344CB8AC3E}">
        <p14:creationId xmlns:p14="http://schemas.microsoft.com/office/powerpoint/2010/main" val="77571610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8991600" cy="5649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the washing machine allegory, we talked about how the Church is like a washing machine.</a:t>
            </a:r>
          </a:p>
        </p:txBody>
      </p:sp>
    </p:spTree>
    <p:extLst>
      <p:ext uri="{BB962C8B-B14F-4D97-AF65-F5344CB8AC3E}">
        <p14:creationId xmlns:p14="http://schemas.microsoft.com/office/powerpoint/2010/main" val="100237032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114300" y="0"/>
            <a:ext cx="891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how the dirty cloths, which represent sinful Christians, help cleanse each other.</a:t>
            </a:r>
          </a:p>
        </p:txBody>
      </p:sp>
    </p:spTree>
    <p:extLst>
      <p:ext uri="{BB962C8B-B14F-4D97-AF65-F5344CB8AC3E}">
        <p14:creationId xmlns:p14="http://schemas.microsoft.com/office/powerpoint/2010/main" val="316969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stard Seed and Yeast in Dough" id="{5EADA93F-7257-4344-BC98-F980DBF114E6}" vid="{2D2BD582-912F-4666-9B33-EE7047ED38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stard Seed and Yeast in Dough" id="{5EADA93F-7257-4344-BC98-F980DBF114E6}" vid="{79E4891A-D8F9-40BC-AF78-7C214F361C0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19110</TotalTime>
  <Words>2182</Words>
  <Application>Microsoft Office PowerPoint</Application>
  <PresentationFormat>On-screen Show (16:9)</PresentationFormat>
  <Paragraphs>236</Paragraphs>
  <Slides>107</Slides>
  <Notes>96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107</vt:i4>
      </vt:variant>
    </vt:vector>
  </HeadingPairs>
  <TitlesOfParts>
    <vt:vector size="114" baseType="lpstr">
      <vt:lpstr>Microsoft JhengHei</vt:lpstr>
      <vt:lpstr>Arial</vt:lpstr>
      <vt:lpstr>Calibri</vt:lpstr>
      <vt:lpstr>Calibri Light</vt:lpstr>
      <vt:lpstr>Times New Roman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“True love is putting someone else’s needs before yours.”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1140</cp:revision>
  <cp:lastPrinted>2017-09-16T17:38:24Z</cp:lastPrinted>
  <dcterms:created xsi:type="dcterms:W3CDTF">2005-06-09T01:58:34Z</dcterms:created>
  <dcterms:modified xsi:type="dcterms:W3CDTF">2026-04-19T22:52:38Z</dcterms:modified>
</cp:coreProperties>
</file>