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43"/>
  </p:notesMasterIdLst>
  <p:handoutMasterIdLst>
    <p:handoutMasterId r:id="rId144"/>
  </p:handoutMasterIdLst>
  <p:sldIdLst>
    <p:sldId id="1680" r:id="rId2"/>
    <p:sldId id="1199" r:id="rId3"/>
    <p:sldId id="1237" r:id="rId4"/>
    <p:sldId id="1663" r:id="rId5"/>
    <p:sldId id="1665" r:id="rId6"/>
    <p:sldId id="1664" r:id="rId7"/>
    <p:sldId id="1666" r:id="rId8"/>
    <p:sldId id="1667" r:id="rId9"/>
    <p:sldId id="1668" r:id="rId10"/>
    <p:sldId id="1669" r:id="rId11"/>
    <p:sldId id="1670" r:id="rId12"/>
    <p:sldId id="1671" r:id="rId13"/>
    <p:sldId id="1672" r:id="rId14"/>
    <p:sldId id="1673" r:id="rId15"/>
    <p:sldId id="1674" r:id="rId16"/>
    <p:sldId id="1675" r:id="rId17"/>
    <p:sldId id="1676" r:id="rId18"/>
    <p:sldId id="1677" r:id="rId19"/>
    <p:sldId id="1678" r:id="rId20"/>
    <p:sldId id="1693" r:id="rId21"/>
    <p:sldId id="1717" r:id="rId22"/>
    <p:sldId id="1719" r:id="rId23"/>
    <p:sldId id="1424" r:id="rId24"/>
    <p:sldId id="1639" r:id="rId25"/>
    <p:sldId id="1427" r:id="rId26"/>
    <p:sldId id="1429" r:id="rId27"/>
    <p:sldId id="1431" r:id="rId28"/>
    <p:sldId id="1433" r:id="rId29"/>
    <p:sldId id="1435" r:id="rId30"/>
    <p:sldId id="1437" r:id="rId31"/>
    <p:sldId id="1439" r:id="rId32"/>
    <p:sldId id="1441" r:id="rId33"/>
    <p:sldId id="1684" r:id="rId34"/>
    <p:sldId id="1445" r:id="rId35"/>
    <p:sldId id="1640" r:id="rId36"/>
    <p:sldId id="1447" r:id="rId37"/>
    <p:sldId id="1641" r:id="rId38"/>
    <p:sldId id="1449" r:id="rId39"/>
    <p:sldId id="1451" r:id="rId40"/>
    <p:sldId id="1453" r:id="rId41"/>
    <p:sldId id="1455" r:id="rId42"/>
    <p:sldId id="1694" r:id="rId43"/>
    <p:sldId id="1457" r:id="rId44"/>
    <p:sldId id="1459" r:id="rId45"/>
    <p:sldId id="1461" r:id="rId46"/>
    <p:sldId id="1465" r:id="rId47"/>
    <p:sldId id="1467" r:id="rId48"/>
    <p:sldId id="1469" r:id="rId49"/>
    <p:sldId id="1471" r:id="rId50"/>
    <p:sldId id="1473" r:id="rId51"/>
    <p:sldId id="1475" r:id="rId52"/>
    <p:sldId id="1477" r:id="rId53"/>
    <p:sldId id="1479" r:id="rId54"/>
    <p:sldId id="1481" r:id="rId55"/>
    <p:sldId id="1642" r:id="rId56"/>
    <p:sldId id="1483" r:id="rId57"/>
    <p:sldId id="1485" r:id="rId58"/>
    <p:sldId id="1643" r:id="rId59"/>
    <p:sldId id="1489" r:id="rId60"/>
    <p:sldId id="1491" r:id="rId61"/>
    <p:sldId id="1493" r:id="rId62"/>
    <p:sldId id="1495" r:id="rId63"/>
    <p:sldId id="1497" r:id="rId64"/>
    <p:sldId id="1499" r:id="rId65"/>
    <p:sldId id="1501" r:id="rId66"/>
    <p:sldId id="1503" r:id="rId67"/>
    <p:sldId id="1505" r:id="rId68"/>
    <p:sldId id="1691" r:id="rId69"/>
    <p:sldId id="1507" r:id="rId70"/>
    <p:sldId id="1509" r:id="rId71"/>
    <p:sldId id="1511" r:id="rId72"/>
    <p:sldId id="1513" r:id="rId73"/>
    <p:sldId id="1517" r:id="rId74"/>
    <p:sldId id="1519" r:id="rId75"/>
    <p:sldId id="1521" r:id="rId76"/>
    <p:sldId id="1523" r:id="rId77"/>
    <p:sldId id="1525" r:id="rId78"/>
    <p:sldId id="1527" r:id="rId79"/>
    <p:sldId id="1529" r:id="rId80"/>
    <p:sldId id="1531" r:id="rId81"/>
    <p:sldId id="1533" r:id="rId82"/>
    <p:sldId id="1535" r:id="rId83"/>
    <p:sldId id="1537" r:id="rId84"/>
    <p:sldId id="1539" r:id="rId85"/>
    <p:sldId id="1541" r:id="rId86"/>
    <p:sldId id="1543" r:id="rId87"/>
    <p:sldId id="1545" r:id="rId88"/>
    <p:sldId id="1547" r:id="rId89"/>
    <p:sldId id="1549" r:id="rId90"/>
    <p:sldId id="1551" r:id="rId91"/>
    <p:sldId id="1698" r:id="rId92"/>
    <p:sldId id="1709" r:id="rId93"/>
    <p:sldId id="1711" r:id="rId94"/>
    <p:sldId id="1713" r:id="rId95"/>
    <p:sldId id="1715" r:id="rId96"/>
    <p:sldId id="1685" r:id="rId97"/>
    <p:sldId id="1686" r:id="rId98"/>
    <p:sldId id="1555" r:id="rId99"/>
    <p:sldId id="1557" r:id="rId100"/>
    <p:sldId id="1559" r:id="rId101"/>
    <p:sldId id="1687" r:id="rId102"/>
    <p:sldId id="1721" r:id="rId103"/>
    <p:sldId id="1723" r:id="rId104"/>
    <p:sldId id="1725" r:id="rId105"/>
    <p:sldId id="1646" r:id="rId106"/>
    <p:sldId id="1563" r:id="rId107"/>
    <p:sldId id="1565" r:id="rId108"/>
    <p:sldId id="1683" r:id="rId109"/>
    <p:sldId id="1567" r:id="rId110"/>
    <p:sldId id="1569" r:id="rId111"/>
    <p:sldId id="1571" r:id="rId112"/>
    <p:sldId id="1648" r:id="rId113"/>
    <p:sldId id="1573" r:id="rId114"/>
    <p:sldId id="1649" r:id="rId115"/>
    <p:sldId id="1688" r:id="rId116"/>
    <p:sldId id="1577" r:id="rId117"/>
    <p:sldId id="1650" r:id="rId118"/>
    <p:sldId id="1579" r:id="rId119"/>
    <p:sldId id="1581" r:id="rId120"/>
    <p:sldId id="1703" r:id="rId121"/>
    <p:sldId id="1705" r:id="rId122"/>
    <p:sldId id="1707" r:id="rId123"/>
    <p:sldId id="1583" r:id="rId124"/>
    <p:sldId id="1585" r:id="rId125"/>
    <p:sldId id="1587" r:id="rId126"/>
    <p:sldId id="1589" r:id="rId127"/>
    <p:sldId id="1651" r:id="rId128"/>
    <p:sldId id="1591" r:id="rId129"/>
    <p:sldId id="1593" r:id="rId130"/>
    <p:sldId id="1689" r:id="rId131"/>
    <p:sldId id="1597" r:id="rId132"/>
    <p:sldId id="1700" r:id="rId133"/>
    <p:sldId id="1701" r:id="rId134"/>
    <p:sldId id="1599" r:id="rId135"/>
    <p:sldId id="1601" r:id="rId136"/>
    <p:sldId id="1603" r:id="rId137"/>
    <p:sldId id="1605" r:id="rId138"/>
    <p:sldId id="1652" r:id="rId139"/>
    <p:sldId id="1607" r:id="rId140"/>
    <p:sldId id="1729" r:id="rId141"/>
    <p:sldId id="1727" r:id="rId142"/>
  </p:sldIdLst>
  <p:sldSz cx="9144000" cy="5143500" type="screen16x9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cripture" id="{488EBD6D-5F87-4696-893D-93BD670DC48B}">
          <p14:sldIdLst>
            <p14:sldId id="1680"/>
            <p14:sldId id="1199"/>
            <p14:sldId id="1237"/>
            <p14:sldId id="1663"/>
            <p14:sldId id="1665"/>
            <p14:sldId id="1664"/>
            <p14:sldId id="1666"/>
            <p14:sldId id="1667"/>
            <p14:sldId id="1668"/>
            <p14:sldId id="1669"/>
            <p14:sldId id="1670"/>
            <p14:sldId id="1671"/>
            <p14:sldId id="1672"/>
            <p14:sldId id="1673"/>
            <p14:sldId id="1674"/>
            <p14:sldId id="1675"/>
            <p14:sldId id="1676"/>
            <p14:sldId id="1677"/>
            <p14:sldId id="1678"/>
          </p14:sldIdLst>
        </p14:section>
        <p14:section name="Sermon" id="{9DD274D4-3373-40D3-8882-DED17E52A457}">
          <p14:sldIdLst>
            <p14:sldId id="1693"/>
            <p14:sldId id="1717"/>
            <p14:sldId id="1719"/>
            <p14:sldId id="1424"/>
            <p14:sldId id="1639"/>
            <p14:sldId id="1427"/>
            <p14:sldId id="1429"/>
            <p14:sldId id="1431"/>
            <p14:sldId id="1433"/>
            <p14:sldId id="1435"/>
            <p14:sldId id="1437"/>
            <p14:sldId id="1439"/>
            <p14:sldId id="1441"/>
            <p14:sldId id="1684"/>
            <p14:sldId id="1445"/>
            <p14:sldId id="1640"/>
            <p14:sldId id="1447"/>
            <p14:sldId id="1641"/>
            <p14:sldId id="1449"/>
            <p14:sldId id="1451"/>
            <p14:sldId id="1453"/>
            <p14:sldId id="1455"/>
            <p14:sldId id="1694"/>
            <p14:sldId id="1457"/>
            <p14:sldId id="1459"/>
            <p14:sldId id="1461"/>
            <p14:sldId id="1465"/>
            <p14:sldId id="1467"/>
            <p14:sldId id="1469"/>
            <p14:sldId id="1471"/>
            <p14:sldId id="1473"/>
            <p14:sldId id="1475"/>
            <p14:sldId id="1477"/>
            <p14:sldId id="1479"/>
            <p14:sldId id="1481"/>
            <p14:sldId id="1642"/>
            <p14:sldId id="1483"/>
            <p14:sldId id="1485"/>
            <p14:sldId id="1643"/>
            <p14:sldId id="1489"/>
            <p14:sldId id="1491"/>
            <p14:sldId id="1493"/>
            <p14:sldId id="1495"/>
            <p14:sldId id="1497"/>
            <p14:sldId id="1499"/>
            <p14:sldId id="1501"/>
            <p14:sldId id="1503"/>
            <p14:sldId id="1505"/>
            <p14:sldId id="1691"/>
            <p14:sldId id="1507"/>
            <p14:sldId id="1509"/>
            <p14:sldId id="1511"/>
            <p14:sldId id="1513"/>
            <p14:sldId id="1517"/>
            <p14:sldId id="1519"/>
            <p14:sldId id="1521"/>
            <p14:sldId id="1523"/>
            <p14:sldId id="1525"/>
            <p14:sldId id="1527"/>
            <p14:sldId id="1529"/>
            <p14:sldId id="1531"/>
            <p14:sldId id="1533"/>
            <p14:sldId id="1535"/>
            <p14:sldId id="1537"/>
            <p14:sldId id="1539"/>
            <p14:sldId id="1541"/>
            <p14:sldId id="1543"/>
            <p14:sldId id="1545"/>
            <p14:sldId id="1547"/>
            <p14:sldId id="1549"/>
            <p14:sldId id="1551"/>
            <p14:sldId id="1698"/>
            <p14:sldId id="1709"/>
            <p14:sldId id="1711"/>
            <p14:sldId id="1713"/>
            <p14:sldId id="1715"/>
            <p14:sldId id="1685"/>
            <p14:sldId id="1686"/>
            <p14:sldId id="1555"/>
            <p14:sldId id="1557"/>
            <p14:sldId id="1559"/>
            <p14:sldId id="1687"/>
            <p14:sldId id="1721"/>
            <p14:sldId id="1723"/>
            <p14:sldId id="1725"/>
            <p14:sldId id="1646"/>
            <p14:sldId id="1563"/>
            <p14:sldId id="1565"/>
            <p14:sldId id="1683"/>
            <p14:sldId id="1567"/>
            <p14:sldId id="1569"/>
            <p14:sldId id="1571"/>
            <p14:sldId id="1648"/>
            <p14:sldId id="1573"/>
            <p14:sldId id="1649"/>
            <p14:sldId id="1688"/>
            <p14:sldId id="1577"/>
            <p14:sldId id="1650"/>
            <p14:sldId id="1579"/>
            <p14:sldId id="1581"/>
            <p14:sldId id="1703"/>
            <p14:sldId id="1705"/>
            <p14:sldId id="1707"/>
            <p14:sldId id="1583"/>
            <p14:sldId id="1585"/>
            <p14:sldId id="1587"/>
            <p14:sldId id="1589"/>
            <p14:sldId id="1651"/>
            <p14:sldId id="1591"/>
            <p14:sldId id="1593"/>
            <p14:sldId id="1689"/>
            <p14:sldId id="1597"/>
            <p14:sldId id="1700"/>
            <p14:sldId id="1701"/>
            <p14:sldId id="1599"/>
            <p14:sldId id="1601"/>
            <p14:sldId id="1603"/>
            <p14:sldId id="1605"/>
            <p14:sldId id="1652"/>
            <p14:sldId id="1607"/>
            <p14:sldId id="1729"/>
            <p14:sldId id="17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FF66FF"/>
    <a:srgbClr val="F65E0A"/>
    <a:srgbClr val="99FF33"/>
    <a:srgbClr val="CABBDD"/>
    <a:srgbClr val="FF5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E9125-7A5A-404B-BDED-EA022DBDE739}" v="1" dt="2026-04-07T15:16:37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481" autoAdjust="0"/>
    <p:restoredTop sz="94249" autoAdjust="0"/>
  </p:normalViewPr>
  <p:slideViewPr>
    <p:cSldViewPr>
      <p:cViewPr varScale="1">
        <p:scale>
          <a:sx n="84" d="100"/>
          <a:sy n="84" d="100"/>
        </p:scale>
        <p:origin x="592" y="5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microsoft.com/office/2016/11/relationships/changesInfo" Target="changesInfos/changesInfo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microsoft.com/office/2015/10/relationships/revisionInfo" Target="revisionInfo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handoutMaster" Target="handoutMasters/handoutMaster1.xml"/><Relationship Id="rId90" Type="http://schemas.openxmlformats.org/officeDocument/2006/relationships/slide" Target="slides/slide8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Huang" userId="7522906efeb502a4" providerId="LiveId" clId="{981455AA-CF25-444D-A9FA-AD2443EE8176}"/>
    <pc:docChg chg="addSld delSld modSld modSection">
      <pc:chgData name="George Huang" userId="7522906efeb502a4" providerId="LiveId" clId="{981455AA-CF25-444D-A9FA-AD2443EE8176}" dt="2026-04-07T15:16:43.170" v="21" actId="47"/>
      <pc:docMkLst>
        <pc:docMk/>
      </pc:docMkLst>
      <pc:sldChg chg="add del">
        <pc:chgData name="George Huang" userId="7522906efeb502a4" providerId="LiveId" clId="{981455AA-CF25-444D-A9FA-AD2443EE8176}" dt="2026-04-07T15:16:43.170" v="21" actId="47"/>
        <pc:sldMkLst>
          <pc:docMk/>
          <pc:sldMk cId="2839221225" sldId="1606"/>
        </pc:sldMkLst>
      </pc:sldChg>
      <pc:sldChg chg="add del">
        <pc:chgData name="George Huang" userId="7522906efeb502a4" providerId="LiveId" clId="{981455AA-CF25-444D-A9FA-AD2443EE8176}" dt="2026-04-07T15:16:37.218" v="20"/>
        <pc:sldMkLst>
          <pc:docMk/>
          <pc:sldMk cId="4213244731" sldId="1607"/>
        </pc:sldMkLst>
      </pc:sldChg>
      <pc:sldChg chg="add del">
        <pc:chgData name="George Huang" userId="7522906efeb502a4" providerId="LiveId" clId="{981455AA-CF25-444D-A9FA-AD2443EE8176}" dt="2026-04-07T15:16:43.170" v="21" actId="47"/>
        <pc:sldMkLst>
          <pc:docMk/>
          <pc:sldMk cId="2734179290" sldId="1726"/>
        </pc:sldMkLst>
      </pc:sldChg>
      <pc:sldChg chg="add">
        <pc:chgData name="George Huang" userId="7522906efeb502a4" providerId="LiveId" clId="{981455AA-CF25-444D-A9FA-AD2443EE8176}" dt="2026-04-07T15:16:37.218" v="20"/>
        <pc:sldMkLst>
          <pc:docMk/>
          <pc:sldMk cId="2844367333" sldId="1727"/>
        </pc:sldMkLst>
      </pc:sldChg>
      <pc:sldChg chg="add del">
        <pc:chgData name="George Huang" userId="7522906efeb502a4" providerId="LiveId" clId="{981455AA-CF25-444D-A9FA-AD2443EE8176}" dt="2026-04-07T15:16:43.170" v="21" actId="47"/>
        <pc:sldMkLst>
          <pc:docMk/>
          <pc:sldMk cId="1954871424" sldId="1728"/>
        </pc:sldMkLst>
      </pc:sldChg>
      <pc:sldChg chg="add">
        <pc:chgData name="George Huang" userId="7522906efeb502a4" providerId="LiveId" clId="{981455AA-CF25-444D-A9FA-AD2443EE8176}" dt="2026-04-07T15:16:37.218" v="20"/>
        <pc:sldMkLst>
          <pc:docMk/>
          <pc:sldMk cId="2335280205" sldId="1729"/>
        </pc:sldMkLst>
      </pc:sldChg>
      <pc:sldChg chg="add del">
        <pc:chgData name="George Huang" userId="7522906efeb502a4" providerId="LiveId" clId="{981455AA-CF25-444D-A9FA-AD2443EE8176}" dt="2026-04-07T15:16:43.170" v="21" actId="47"/>
        <pc:sldMkLst>
          <pc:docMk/>
          <pc:sldMk cId="3750402635" sldId="17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99F543-7EE5-4915-B05A-6EDD530319A8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1A232A-121C-4D83-911A-B106C89C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4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DD67BDC-E97A-45A8-B1EC-E794CCC79DEF}" type="datetimeFigureOut">
              <a:rPr lang="en-US"/>
              <a:pPr>
                <a:defRPr/>
              </a:pPr>
              <a:t>4/7/2026</a:t>
            </a:fld>
            <a:endParaRPr lang="en-US" dirty="0"/>
          </a:p>
        </p:txBody>
      </p:sp>
      <p:sp>
        <p:nvSpPr>
          <p:cNvPr id="10244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464CE9B-B233-457B-8491-F7BCBC04C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40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62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3026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918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2509F-CC04-74E6-5386-191BD2353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9EA1C-3B50-150C-C628-A7B021DD2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86903D-7530-D98D-6E5C-BA55DA391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6BECD-297D-1B9B-EEDE-239B84FA51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6843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14180-E2EA-5097-EF98-246576000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0CBCED-0DB2-C908-9F0D-A2CBF3279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5D225-323A-4247-D9AF-151CB5697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A5B09-6A89-E8E6-AC8F-DAD7C8166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106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D78EB-AC2F-A739-DB84-EC6B1F006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6B760-420A-B7A7-389F-2AD67B3FD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188578-577E-78CF-83AF-7DCD4DB51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D681D-6F91-3823-6D5D-4F73DE5B6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8899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7935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8938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2380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4573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0192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65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6153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9353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B0564-FAF0-C8DD-B1D8-CAFCF3FA5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AFA398-E739-98FC-7B7E-B39CE406B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65BAF1-A21F-67C6-2EDC-36AE9BF1B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227F5-6772-4BC5-CAC8-F26D01BF5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2874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0894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90660-C619-B52B-AFA9-7D495C360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BB22B-F720-4313-3FA7-09A9EA78E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B8533-17B6-E1D1-8D5C-91C14DB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F227C-B597-3F02-722B-2961C23F5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1456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31D72-CE4C-B402-43CF-1C6E766A7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9DA4D-5B72-7733-9F7B-2AFFA2737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814E3-9891-F847-BB17-A08D03F2C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F35F-BF34-2DB5-61C4-78C6B7705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080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2721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360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9059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101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6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1989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7408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8F078-7BD1-8641-FB95-40A329701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581184-87E1-FB2B-518F-3CA9065EE5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4A0F9-E65D-F414-5E13-757D5D1E1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F921C-1F03-68B9-2714-AE4D5159F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7006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D7D87-7C1B-FB90-BAE0-C1F6D208A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1E8FC-3B68-3A05-4F9A-1D53BC1BD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DDDBB7-51C1-B34A-3EBB-8DBDF3AB8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CB42E-75D9-61BB-5E9B-2FFE2A0E51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20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95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7C113-0E37-20E2-2436-D0C9D263B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53F306-99BB-4C28-5F5F-4DD2A4B260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EBB0D-451A-D6FA-1097-CAB70C983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07C2-9AEB-1DDD-86C8-53595776B1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69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11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8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40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73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1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B1A16-5835-BAF0-9F7B-D434907F9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B5F71-4474-C838-824E-55F7C3B01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565DF-4360-809C-D287-3FFEA0B85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D59CB-D8AA-2CD8-F06C-D6A7DB2BF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09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36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22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6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A12D1-B8A5-9519-30B6-8F872D569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F6B2CF-6FEE-B2C8-C182-81C5975C6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1402F-5A82-3C3C-F8B2-10BA8FF78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D81E2-7C2B-605F-BCFC-E972E3530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62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82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60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23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97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4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47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514DA-CEF1-6E1D-BBC2-F824994C8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622A45-9F6F-CA73-9EBF-E24FC4FFF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06B84-9547-754F-B8D9-60E337789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CF8F1-0679-B725-0724-23442A557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31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05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98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32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167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461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39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02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897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981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5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467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085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152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884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30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721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204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998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685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484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BFA52-788B-8BB8-A15B-D21F8CF47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2A2E5-435E-E8A6-4D40-80CF2A9AB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828C3-F973-D4CA-3682-2F00A6DA1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D6783-1342-1CB5-0CC9-0526B72C5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3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680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888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176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383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073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253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160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855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519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037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561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738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845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749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66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859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732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093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642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085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1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8516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609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669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261FB-F9FA-AE1D-BB86-4E9968B08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9B954-6625-65BD-38A4-E9647E7B6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6E3C4-C569-EA9F-71CE-43EB3DDEB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E8E4A-E9A4-DC38-4DA6-7D30FF6A4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070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DE3D6-9895-11CD-2845-8364EC58C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98761-F89A-7DA0-977C-87E51384C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EB8C8-66E8-BE6E-F23F-5C6BA7E24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5558B-4988-BBC7-EEDF-D24A93BBC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0726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469F4-A93B-C7D3-C7D4-1B49DAD1D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A8C755-6E0A-2B07-777A-F5FE0194A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399C2-B1DD-0C38-C44C-330077678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391CC-656D-DCD2-DFEC-FF3DACAFD6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9238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55084-425B-63E1-9DC3-A0058DE6E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0335D4-B105-55CF-C3A6-9DB5424B4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AD8A2B-54F0-4615-8760-313B55A65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92546-CCA5-91AB-5F01-33A183DE5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380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74F13-1B48-9106-0126-48411BEC7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A5F8E-02E0-189C-3902-8500BF198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5015B-F5B3-3FE6-FB71-69631D011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A6EF2-A5B6-9C6C-AFC9-6177263957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444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97648-D111-2595-BFDA-69CAC901C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58725A-1896-7FF4-AD99-D199A033B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B54970-5F2B-9BA6-C74F-CAD816A1C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A7643-1F09-4239-1177-093BE82ED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042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9DA1C-31AB-172C-FFD1-4C92578D8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FC5AE-F749-2BF9-04E9-EDC44ADDB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A1C95-A042-7772-84C2-38BBB597E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B3F38-6953-68C2-5FE7-569ACE66B2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931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4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6008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6640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423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D42FC-8A28-B8A3-E31F-9A6FA6D2D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05F4F5-F836-4796-0882-AEA4BBFEE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8A4B0-C489-01C7-D8C6-22AAF36F9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F55A4-AAFC-35F7-0165-73D0165108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159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B8E8F-5219-40A7-6387-F75B22600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20CD8C-1919-E7A5-983C-38330CBBA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CDB59-BFD0-FA97-8F0F-E2B6770C3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25695-897A-5268-E5E2-8A047B3743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7334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88609-C3D2-2BBD-C4F6-C7DB978B0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82BF8F-FC46-84AF-9FE1-DFEB87841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E0F5A-1F72-CCDF-DC13-F4B2530E0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5B0B0-B065-EBD5-248D-E9A42AA51A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8641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9D64-6D32-8056-C308-06C5882AA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BE517-08D7-384B-86D2-E51CDC77E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CDE6A-3F05-186A-D618-16C3FABA1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FE353-8C3D-3EDD-7CE0-70E6CF8B80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4256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6573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5423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3988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ACBCE-BF56-5669-8CEA-4E8A3BC91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EE7E34-BE49-2A46-F7D4-0B720DE7E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D1B41-F5AC-1A08-0A07-4353CF9C5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C10B4-3EB2-1631-1F39-98066514A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9871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2403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0583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3740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8839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0852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5008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52E06-60F4-B97E-EF42-0988DD42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CFC86-8E52-B28B-C185-3CEB6E968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E3D81E-E6B6-1C10-4C44-4198C9BDD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85FD1-FED7-120D-B1B7-D7BAB6C4D6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7315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0030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420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C9430-8ABA-4E3E-88DC-F50153C77E5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225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0AD10-FDCF-4866-9706-80328829BE3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4247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91436-F2C7-4278-8AC1-2E81986E196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287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490A-CB96-49FD-85DC-2819EB5843E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7803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ABB10-0584-4F54-B621-599729285C2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574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CB21F-9AB4-4804-8AC6-B41C114221C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9106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65251-CE47-4B02-9E53-4394647F75F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526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27F66-7B23-4242-84F8-7EDA0205F3A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165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46FED-D53E-4E16-9A23-6973C999325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47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20BC5-845F-41D8-A555-566FDE8E95B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9349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58563-8057-4492-9BF0-7A3A013D30F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543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D08CDC-0D5D-440D-876A-4DAFD38B0DF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342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177A1-C268-C334-97FA-A20D54FAB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44C05E-31CD-20F9-4C41-30E7A284BA40}"/>
              </a:ext>
            </a:extLst>
          </p:cNvPr>
          <p:cNvSpPr/>
          <p:nvPr/>
        </p:nvSpPr>
        <p:spPr>
          <a:xfrm>
            <a:off x="1372743" y="1140589"/>
            <a:ext cx="63985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9000" b="1" dirty="0">
                <a:ea typeface="Microsoft JhengHei" panose="020B0604030504040204" pitchFamily="34" charset="-120"/>
              </a:rPr>
              <a:t>The Good Samaritan</a:t>
            </a:r>
          </a:p>
        </p:txBody>
      </p:sp>
    </p:spTree>
    <p:extLst>
      <p:ext uri="{BB962C8B-B14F-4D97-AF65-F5344CB8AC3E}">
        <p14:creationId xmlns:p14="http://schemas.microsoft.com/office/powerpoint/2010/main" val="72331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4CFD9-5D01-0DEB-361D-24CB6610B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A843E-DD82-683E-6A4E-E46CF2D46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They stripped him of his clothes, beat him and went away, leaving him half dead.  </a:t>
            </a:r>
          </a:p>
        </p:txBody>
      </p:sp>
    </p:spTree>
    <p:extLst>
      <p:ext uri="{BB962C8B-B14F-4D97-AF65-F5344CB8AC3E}">
        <p14:creationId xmlns:p14="http://schemas.microsoft.com/office/powerpoint/2010/main" val="225263743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Jesus’s teaching: Choose to be a neighbor to others and learn how to love your neighbor.</a:t>
            </a:r>
          </a:p>
        </p:txBody>
      </p:sp>
    </p:spTree>
    <p:extLst>
      <p:ext uri="{BB962C8B-B14F-4D97-AF65-F5344CB8AC3E}">
        <p14:creationId xmlns:p14="http://schemas.microsoft.com/office/powerpoint/2010/main" val="28982606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B4A54-34C8-E78A-B053-A1678BB2B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0EB2DD-7162-1CE6-70CF-1686D90AC103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1. Love those around us and whom God puts in our path.</a:t>
            </a:r>
            <a:endParaRPr lang="zh-TW" altLang="en-US" sz="7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52608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50D5F-41A8-87D3-0FC3-178966520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C81FC3-933F-FC79-9A86-4CA4146FA9AD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Even when our strength is limited, opportunities to love people still cross our path every day.</a:t>
            </a:r>
            <a:endParaRPr lang="zh-TW" altLang="en-US" sz="7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26534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AB749-11BF-74D0-3F1E-ED39E0974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694DC8-DAE6-97F4-787E-3AEB420767C1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800" b="1" kern="1000" spc="-38" dirty="0">
                <a:ea typeface="Microsoft JhengHei" panose="020B0604030504040204" pitchFamily="34" charset="-120"/>
              </a:rPr>
              <a:t>Sometimes, a short word of encouragement or a pat on the back is all it takes to make someone’s day.</a:t>
            </a:r>
            <a:endParaRPr lang="zh-TW" altLang="en-US" sz="68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53755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09949-AB3B-3EF4-20EA-6874212FE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26F144-B807-A987-7172-3E11A8F577E1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Studies have shown that a sincere “Thank you” is more encouraging and memorable than a gift or money.</a:t>
            </a:r>
            <a:endParaRPr lang="zh-TW" altLang="en-US" sz="7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72385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2. Choose to act.  Do not only think about our own interests or obligations.</a:t>
            </a:r>
          </a:p>
        </p:txBody>
      </p:sp>
    </p:spTree>
    <p:extLst>
      <p:ext uri="{BB962C8B-B14F-4D97-AF65-F5344CB8AC3E}">
        <p14:creationId xmlns:p14="http://schemas.microsoft.com/office/powerpoint/2010/main" val="30978662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Our intentions lead to our actions.  Our actions show others our true hearts and intentions.</a:t>
            </a:r>
          </a:p>
        </p:txBody>
      </p:sp>
    </p:spTree>
    <p:extLst>
      <p:ext uri="{BB962C8B-B14F-4D97-AF65-F5344CB8AC3E}">
        <p14:creationId xmlns:p14="http://schemas.microsoft.com/office/powerpoint/2010/main" val="17591378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24384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We need to decide to love, and learn how to love and care for other people.  That is the heart of God.</a:t>
            </a:r>
          </a:p>
        </p:txBody>
      </p:sp>
    </p:spTree>
    <p:extLst>
      <p:ext uri="{BB962C8B-B14F-4D97-AF65-F5344CB8AC3E}">
        <p14:creationId xmlns:p14="http://schemas.microsoft.com/office/powerpoint/2010/main" val="2706470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E3EA8-D668-F3A2-427A-697580A26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og standing next to a chair&#10;&#10;Description automatically generated with medium confidence">
            <a:extLst>
              <a:ext uri="{FF2B5EF4-FFF2-40B4-BE49-F238E27FC236}">
                <a16:creationId xmlns:a16="http://schemas.microsoft.com/office/drawing/2014/main" id="{EE119273-338F-6BF1-4F18-A32108529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67" y="-476250"/>
            <a:ext cx="1192106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1706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3473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That puppy at Wendy's was wet and cold, and an employee probably brought it into the restaurant.</a:t>
            </a:r>
          </a:p>
        </p:txBody>
      </p:sp>
    </p:spTree>
    <p:extLst>
      <p:ext uri="{BB962C8B-B14F-4D97-AF65-F5344CB8AC3E}">
        <p14:creationId xmlns:p14="http://schemas.microsoft.com/office/powerpoint/2010/main" val="175301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84D80-B46C-FDF9-7B5B-E8280B8F2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0FF91-44A2-070D-7819-3BD2183E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A priest happened to be going down the same road, and when he saw the man, he passed by on the other side.  </a:t>
            </a:r>
          </a:p>
        </p:txBody>
      </p:sp>
    </p:spTree>
    <p:extLst>
      <p:ext uri="{BB962C8B-B14F-4D97-AF65-F5344CB8AC3E}">
        <p14:creationId xmlns:p14="http://schemas.microsoft.com/office/powerpoint/2010/main" val="316994298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It was given a beef patty, but did not eat it.  Was it good training?  Or was it afraid to eat? </a:t>
            </a:r>
          </a:p>
        </p:txBody>
      </p:sp>
    </p:spTree>
    <p:extLst>
      <p:ext uri="{BB962C8B-B14F-4D97-AF65-F5344CB8AC3E}">
        <p14:creationId xmlns:p14="http://schemas.microsoft.com/office/powerpoint/2010/main" val="330338856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Finally, a girl broke the patty into small pieces and fed a piece to the puppy.  </a:t>
            </a:r>
          </a:p>
        </p:txBody>
      </p:sp>
    </p:spTree>
    <p:extLst>
      <p:ext uri="{BB962C8B-B14F-4D97-AF65-F5344CB8AC3E}">
        <p14:creationId xmlns:p14="http://schemas.microsoft.com/office/powerpoint/2010/main" val="222350017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900" b="1" kern="1000" spc="-38" dirty="0">
                <a:ea typeface="Microsoft JhengHei" panose="020B0604030504040204" pitchFamily="34" charset="-120"/>
              </a:rPr>
              <a:t>She took time to show love and made the puppy feel comfortable about eating the beef patty.</a:t>
            </a:r>
          </a:p>
        </p:txBody>
      </p:sp>
    </p:spTree>
    <p:extLst>
      <p:ext uri="{BB962C8B-B14F-4D97-AF65-F5344CB8AC3E}">
        <p14:creationId xmlns:p14="http://schemas.microsoft.com/office/powerpoint/2010/main" val="156878249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900" b="1" kern="1000" spc="-38" dirty="0">
                <a:ea typeface="Microsoft JhengHei" panose="020B0604030504040204" pitchFamily="34" charset="-120"/>
              </a:rPr>
              <a:t>Maybe a restaurant worker brought in the puppy and gave it food, but did not know how to get it to eat.</a:t>
            </a:r>
          </a:p>
        </p:txBody>
      </p:sp>
    </p:spTree>
    <p:extLst>
      <p:ext uri="{BB962C8B-B14F-4D97-AF65-F5344CB8AC3E}">
        <p14:creationId xmlns:p14="http://schemas.microsoft.com/office/powerpoint/2010/main" val="13821766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Or maybe he had to go back to work and did not realize the puppy was not eating.</a:t>
            </a:r>
          </a:p>
        </p:txBody>
      </p:sp>
    </p:spTree>
    <p:extLst>
      <p:ext uri="{BB962C8B-B14F-4D97-AF65-F5344CB8AC3E}">
        <p14:creationId xmlns:p14="http://schemas.microsoft.com/office/powerpoint/2010/main" val="95312296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83A6E-DA8D-66B2-1B3D-3589D7277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3F80F4-5F1A-1225-C6C5-4A26A76E3112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 employee did the right thing, but he did not go far enough.</a:t>
            </a:r>
            <a:endParaRPr lang="zh-TW" altLang="en-US" sz="7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630125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 girl took time to care for the puppy and finally got it to eat.  </a:t>
            </a:r>
          </a:p>
        </p:txBody>
      </p:sp>
    </p:spTree>
    <p:extLst>
      <p:ext uri="{BB962C8B-B14F-4D97-AF65-F5344CB8AC3E}">
        <p14:creationId xmlns:p14="http://schemas.microsoft.com/office/powerpoint/2010/main" val="2819627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She had to comfort the puppy to achieve the desired results.  She knew how to love and did it.</a:t>
            </a:r>
          </a:p>
        </p:txBody>
      </p:sp>
    </p:spTree>
    <p:extLst>
      <p:ext uri="{BB962C8B-B14F-4D97-AF65-F5344CB8AC3E}">
        <p14:creationId xmlns:p14="http://schemas.microsoft.com/office/powerpoint/2010/main" val="390182670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But what if it was a hungry man outside the restaurant instead?  How would people treat him?</a:t>
            </a:r>
          </a:p>
        </p:txBody>
      </p:sp>
    </p:spTree>
    <p:extLst>
      <p:ext uri="{BB962C8B-B14F-4D97-AF65-F5344CB8AC3E}">
        <p14:creationId xmlns:p14="http://schemas.microsoft.com/office/powerpoint/2010/main" val="33593258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Would we treat him better than how the employee and the girl treated the puppy?</a:t>
            </a:r>
          </a:p>
        </p:txBody>
      </p:sp>
    </p:spTree>
    <p:extLst>
      <p:ext uri="{BB962C8B-B14F-4D97-AF65-F5344CB8AC3E}">
        <p14:creationId xmlns:p14="http://schemas.microsoft.com/office/powerpoint/2010/main" val="155900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AC5E7-C397-830F-E522-9B7AE5E74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D9DBC-8ABC-CAFC-492C-5A405C009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So too, a Levite, when he came to the place and saw him, passed by on the other side.  </a:t>
            </a:r>
          </a:p>
        </p:txBody>
      </p:sp>
    </p:spTree>
    <p:extLst>
      <p:ext uri="{BB962C8B-B14F-4D97-AF65-F5344CB8AC3E}">
        <p14:creationId xmlns:p14="http://schemas.microsoft.com/office/powerpoint/2010/main" val="13278690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48061-4736-C5BE-16BF-7C0E1F513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19F09A-5FC5-00BD-0D78-0C493B9D498E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Sadly, many people find it easier to love an animal than a fellow human being…</a:t>
            </a:r>
          </a:p>
        </p:txBody>
      </p:sp>
    </p:spTree>
    <p:extLst>
      <p:ext uri="{BB962C8B-B14F-4D97-AF65-F5344CB8AC3E}">
        <p14:creationId xmlns:p14="http://schemas.microsoft.com/office/powerpoint/2010/main" val="18736158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7DDED-EC29-AE78-3F45-F9BB11503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F3FDB6-9F79-AEB6-7892-F1FDE3938D19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It may be due to fear, disdain, a feeling of superiority, or indifference.</a:t>
            </a:r>
          </a:p>
        </p:txBody>
      </p:sp>
    </p:spTree>
    <p:extLst>
      <p:ext uri="{BB962C8B-B14F-4D97-AF65-F5344CB8AC3E}">
        <p14:creationId xmlns:p14="http://schemas.microsoft.com/office/powerpoint/2010/main" val="239613532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33270-537B-ECF2-EAB6-D062D6D88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39F85-BFB1-AED7-99F7-7ED31528C249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We may even find it easier to donate money to help someone far away than to help someone in front of us.</a:t>
            </a:r>
          </a:p>
        </p:txBody>
      </p:sp>
    </p:spTree>
    <p:extLst>
      <p:ext uri="{BB962C8B-B14F-4D97-AF65-F5344CB8AC3E}">
        <p14:creationId xmlns:p14="http://schemas.microsoft.com/office/powerpoint/2010/main" val="295983103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There was a possibly homeless man sitting on the floor in front of a pick-up food place.  </a:t>
            </a:r>
          </a:p>
        </p:txBody>
      </p:sp>
    </p:spTree>
    <p:extLst>
      <p:ext uri="{BB962C8B-B14F-4D97-AF65-F5344CB8AC3E}">
        <p14:creationId xmlns:p14="http://schemas.microsoft.com/office/powerpoint/2010/main" val="266907716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 was not asking for food, but based on where he sat, everyone could tell his intentions.</a:t>
            </a:r>
          </a:p>
        </p:txBody>
      </p:sp>
    </p:spTree>
    <p:extLst>
      <p:ext uri="{BB962C8B-B14F-4D97-AF65-F5344CB8AC3E}">
        <p14:creationId xmlns:p14="http://schemas.microsoft.com/office/powerpoint/2010/main" val="355737947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A person went to talk to him</a:t>
            </a:r>
            <a:r>
              <a:rPr lang="zh-TW" altLang="en-US" sz="70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respectfully before going in to order his own food.</a:t>
            </a:r>
          </a:p>
        </p:txBody>
      </p:sp>
    </p:spTree>
    <p:extLst>
      <p:ext uri="{BB962C8B-B14F-4D97-AF65-F5344CB8AC3E}">
        <p14:creationId xmlns:p14="http://schemas.microsoft.com/office/powerpoint/2010/main" val="276443730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 patiently explained the menu to him and let him choose his food, and bought food for him and himself.</a:t>
            </a:r>
          </a:p>
        </p:txBody>
      </p:sp>
    </p:spTree>
    <p:extLst>
      <p:ext uri="{BB962C8B-B14F-4D97-AF65-F5344CB8AC3E}">
        <p14:creationId xmlns:p14="http://schemas.microsoft.com/office/powerpoint/2010/main" val="48067845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 gave that person a bit of dignity by explaining the food items and asking for his choices.</a:t>
            </a:r>
          </a:p>
        </p:txBody>
      </p:sp>
    </p:spTree>
    <p:extLst>
      <p:ext uri="{BB962C8B-B14F-4D97-AF65-F5344CB8AC3E}">
        <p14:creationId xmlns:p14="http://schemas.microsoft.com/office/powerpoint/2010/main" val="364053186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In such situations, we often avoid the interaction and just buy some cheap items without asking.</a:t>
            </a:r>
          </a:p>
        </p:txBody>
      </p:sp>
    </p:spTree>
    <p:extLst>
      <p:ext uri="{BB962C8B-B14F-4D97-AF65-F5344CB8AC3E}">
        <p14:creationId xmlns:p14="http://schemas.microsoft.com/office/powerpoint/2010/main" val="185187736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But sometimes human interaction is more important than physical food.  He needed to feel dignity, too.</a:t>
            </a:r>
          </a:p>
        </p:txBody>
      </p:sp>
    </p:spTree>
    <p:extLst>
      <p:ext uri="{BB962C8B-B14F-4D97-AF65-F5344CB8AC3E}">
        <p14:creationId xmlns:p14="http://schemas.microsoft.com/office/powerpoint/2010/main" val="175214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36D45-F880-124C-46C5-733D9D6D6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7FAD8-5B0C-FFF1-0A16-BC7E4FAC6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But a Samaritan, as he traveled, came where the man was; and when he saw him, he took pity on him.  </a:t>
            </a:r>
          </a:p>
        </p:txBody>
      </p:sp>
    </p:spTree>
    <p:extLst>
      <p:ext uri="{BB962C8B-B14F-4D97-AF65-F5344CB8AC3E}">
        <p14:creationId xmlns:p14="http://schemas.microsoft.com/office/powerpoint/2010/main" val="70494003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09EA8-488A-F7FF-E32B-D443520D4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3FC241-DB04-2417-61F4-716FFFB5C10A}"/>
              </a:ext>
            </a:extLst>
          </p:cNvPr>
          <p:cNvSpPr/>
          <p:nvPr/>
        </p:nvSpPr>
        <p:spPr>
          <a:xfrm>
            <a:off x="0" y="1"/>
            <a:ext cx="9220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So we need to learn </a:t>
            </a:r>
            <a:r>
              <a:rPr lang="en-US" altLang="zh-TW" sz="7000" b="1" u="sng" kern="1000" spc="-38" dirty="0">
                <a:ea typeface="Microsoft JhengHei" panose="020B0604030504040204" pitchFamily="34" charset="-120"/>
              </a:rPr>
              <a:t>how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 to care for others too.</a:t>
            </a:r>
          </a:p>
          <a:p>
            <a:endParaRPr lang="zh-TW" altLang="en-US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597249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We need to have the right intentions</a:t>
            </a:r>
            <a:r>
              <a:rPr lang="zh-TW" altLang="en-US" sz="70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and to follow the heart of God.</a:t>
            </a:r>
          </a:p>
        </p:txBody>
      </p:sp>
    </p:spTree>
    <p:extLst>
      <p:ext uri="{BB962C8B-B14F-4D97-AF65-F5344CB8AC3E}">
        <p14:creationId xmlns:p14="http://schemas.microsoft.com/office/powerpoint/2010/main" val="36287781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9D4A6-3A58-A343-583D-2E78BE0C1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22E70D-57C8-6887-C527-CBDBF695E781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If the Word truly becomes flesh in us, people will experience God’s love through our actions — </a:t>
            </a:r>
          </a:p>
        </p:txBody>
      </p:sp>
    </p:spTree>
    <p:extLst>
      <p:ext uri="{BB962C8B-B14F-4D97-AF65-F5344CB8AC3E}">
        <p14:creationId xmlns:p14="http://schemas.microsoft.com/office/powerpoint/2010/main" val="211286167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5DBB5-3C4C-BFF7-822D-13BAD60CD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DCE7C-738C-DB6F-8DA6-FF56DE96DB83}"/>
              </a:ext>
            </a:extLst>
          </p:cNvPr>
          <p:cNvSpPr/>
          <p:nvPr/>
        </p:nvSpPr>
        <p:spPr>
          <a:xfrm>
            <a:off x="0" y="-62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just as the injured man experienced mercy through the Samaritan.</a:t>
            </a:r>
          </a:p>
        </p:txBody>
      </p:sp>
    </p:spTree>
    <p:extLst>
      <p:ext uri="{BB962C8B-B14F-4D97-AF65-F5344CB8AC3E}">
        <p14:creationId xmlns:p14="http://schemas.microsoft.com/office/powerpoint/2010/main" val="414371527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We can start with people around us, people we are obligated to help, and the people we know.</a:t>
            </a:r>
          </a:p>
        </p:txBody>
      </p:sp>
    </p:spTree>
    <p:extLst>
      <p:ext uri="{BB962C8B-B14F-4D97-AF65-F5344CB8AC3E}">
        <p14:creationId xmlns:p14="http://schemas.microsoft.com/office/powerpoint/2010/main" val="214030496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Then we can think about others near us, and then broaden out to people we don’t even know.</a:t>
            </a:r>
          </a:p>
        </p:txBody>
      </p:sp>
    </p:spTree>
    <p:extLst>
      <p:ext uri="{BB962C8B-B14F-4D97-AF65-F5344CB8AC3E}">
        <p14:creationId xmlns:p14="http://schemas.microsoft.com/office/powerpoint/2010/main" val="16728983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God will put people in your path for you to love and serve.  Opportunities to love are often gifts from God.</a:t>
            </a:r>
          </a:p>
        </p:txBody>
      </p:sp>
    </p:spTree>
    <p:extLst>
      <p:ext uri="{BB962C8B-B14F-4D97-AF65-F5344CB8AC3E}">
        <p14:creationId xmlns:p14="http://schemas.microsoft.com/office/powerpoint/2010/main" val="314096529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Hebrews 13:2 – 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Do not forget to show hospitality to strangers, </a:t>
            </a:r>
          </a:p>
        </p:txBody>
      </p:sp>
    </p:spTree>
    <p:extLst>
      <p:ext uri="{BB962C8B-B14F-4D97-AF65-F5344CB8AC3E}">
        <p14:creationId xmlns:p14="http://schemas.microsoft.com/office/powerpoint/2010/main" val="245955570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for by so doing some people have shown hospitality to angels without knowing it.</a:t>
            </a:r>
          </a:p>
        </p:txBody>
      </p:sp>
    </p:spTree>
    <p:extLst>
      <p:ext uri="{BB962C8B-B14F-4D97-AF65-F5344CB8AC3E}">
        <p14:creationId xmlns:p14="http://schemas.microsoft.com/office/powerpoint/2010/main" val="287947185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81035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800" b="1" kern="1000" spc="-38" dirty="0">
                <a:ea typeface="Microsoft JhengHei" panose="020B0604030504040204" pitchFamily="34" charset="-120"/>
              </a:rPr>
              <a:t>The question is not, ‘Who is my neighbor?’ but ‘Am I willing to be a neighbor to someone?’</a:t>
            </a:r>
          </a:p>
        </p:txBody>
      </p:sp>
    </p:spTree>
    <p:extLst>
      <p:ext uri="{BB962C8B-B14F-4D97-AF65-F5344CB8AC3E}">
        <p14:creationId xmlns:p14="http://schemas.microsoft.com/office/powerpoint/2010/main" val="421324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4BBAD-935F-A4B1-EC0B-0AA14267B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8C6C9-0B5C-3F7A-CC60-E58D38E80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He went to him and bandaged his wounds, pouring on oil and wine.  </a:t>
            </a:r>
          </a:p>
        </p:txBody>
      </p:sp>
    </p:spTree>
    <p:extLst>
      <p:ext uri="{BB962C8B-B14F-4D97-AF65-F5344CB8AC3E}">
        <p14:creationId xmlns:p14="http://schemas.microsoft.com/office/powerpoint/2010/main" val="21524921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C9511-3E77-C908-5D7F-11936D6D2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A504BF-C15C-30F4-203F-FB2234DC9334}"/>
              </a:ext>
            </a:extLst>
          </p:cNvPr>
          <p:cNvSpPr/>
          <p:nvPr/>
        </p:nvSpPr>
        <p:spPr>
          <a:xfrm>
            <a:off x="0" y="-181035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800" b="1" kern="1000" spc="-38" dirty="0">
                <a:ea typeface="Microsoft JhengHei" panose="020B0604030504040204" pitchFamily="34" charset="-120"/>
              </a:rPr>
              <a:t>May our actions show people the love of Jesus.  That’s “the Word becoming flesh” being manifested in us.</a:t>
            </a:r>
          </a:p>
        </p:txBody>
      </p:sp>
    </p:spTree>
    <p:extLst>
      <p:ext uri="{BB962C8B-B14F-4D97-AF65-F5344CB8AC3E}">
        <p14:creationId xmlns:p14="http://schemas.microsoft.com/office/powerpoint/2010/main" val="233528020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9046C-445B-B1DC-8054-858888303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0BF00E-F438-DCE6-DD48-BB0B9F30B914}"/>
              </a:ext>
            </a:extLst>
          </p:cNvPr>
          <p:cNvSpPr/>
          <p:nvPr/>
        </p:nvSpPr>
        <p:spPr>
          <a:xfrm>
            <a:off x="3810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800" b="1" kern="1000" spc="-38" dirty="0">
                <a:ea typeface="Microsoft JhengHei" panose="020B0604030504040204" pitchFamily="34" charset="-120"/>
              </a:rPr>
              <a:t>May God bless us all.</a:t>
            </a:r>
          </a:p>
        </p:txBody>
      </p:sp>
    </p:spTree>
    <p:extLst>
      <p:ext uri="{BB962C8B-B14F-4D97-AF65-F5344CB8AC3E}">
        <p14:creationId xmlns:p14="http://schemas.microsoft.com/office/powerpoint/2010/main" val="284436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83512-17B2-DA0B-EF64-F949D79C6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C6588-DCCE-B003-4F36-E1EDC532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Then he put the man on his own donkey, brought him to an inn and took care of him.  </a:t>
            </a:r>
          </a:p>
        </p:txBody>
      </p:sp>
    </p:spTree>
    <p:extLst>
      <p:ext uri="{BB962C8B-B14F-4D97-AF65-F5344CB8AC3E}">
        <p14:creationId xmlns:p14="http://schemas.microsoft.com/office/powerpoint/2010/main" val="1298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478D1-91FF-A4A6-15DB-571E9A30F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C6E6-8DC0-0ED6-D5E9-1CAC873F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The next day he took out two denarii and gave them to the innkeeper. </a:t>
            </a:r>
          </a:p>
        </p:txBody>
      </p:sp>
    </p:spTree>
    <p:extLst>
      <p:ext uri="{BB962C8B-B14F-4D97-AF65-F5344CB8AC3E}">
        <p14:creationId xmlns:p14="http://schemas.microsoft.com/office/powerpoint/2010/main" val="169389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E8ECE-5A57-15B2-A089-D4A1DB5B4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D50B3-49F6-E443-FAFF-75E9CF3E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‘Look after him,’ he said, ‘and when I return, I will reimburse you for any extra expense you may have.’</a:t>
            </a:r>
          </a:p>
        </p:txBody>
      </p:sp>
    </p:spTree>
    <p:extLst>
      <p:ext uri="{BB962C8B-B14F-4D97-AF65-F5344CB8AC3E}">
        <p14:creationId xmlns:p14="http://schemas.microsoft.com/office/powerpoint/2010/main" val="180913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0C546-8287-989D-AA49-F5EBB6757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80D5A-BC4E-03F7-E73A-AF750E75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“Which of these three do you think was a neighbor to the man who fell into the hands of robbers?”</a:t>
            </a:r>
          </a:p>
        </p:txBody>
      </p:sp>
    </p:spTree>
    <p:extLst>
      <p:ext uri="{BB962C8B-B14F-4D97-AF65-F5344CB8AC3E}">
        <p14:creationId xmlns:p14="http://schemas.microsoft.com/office/powerpoint/2010/main" val="3820158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6197F-AEA0-E6C6-3D1F-8E9143B47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5AB58-1C3A-D95F-8AC8-790E3406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The expert in the law replied, “The one who had mercy on him.”</a:t>
            </a:r>
          </a:p>
          <a:p>
            <a:pPr marL="0" indent="0">
              <a:buNone/>
            </a:pPr>
            <a:r>
              <a:rPr lang="en-US" sz="7000" b="1" dirty="0"/>
              <a:t>Jesus told him, “Go and do likewise.”</a:t>
            </a:r>
          </a:p>
        </p:txBody>
      </p:sp>
    </p:spTree>
    <p:extLst>
      <p:ext uri="{BB962C8B-B14F-4D97-AF65-F5344CB8AC3E}">
        <p14:creationId xmlns:p14="http://schemas.microsoft.com/office/powerpoint/2010/main" val="26850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D94E6-1080-4EB5-92AA-AACB419E980F}"/>
              </a:ext>
            </a:extLst>
          </p:cNvPr>
          <p:cNvSpPr/>
          <p:nvPr/>
        </p:nvSpPr>
        <p:spPr>
          <a:xfrm>
            <a:off x="1372744" y="285750"/>
            <a:ext cx="63985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7000" b="1" dirty="0">
              <a:ea typeface="Microsoft JhengHei" panose="020B0604030504040204" pitchFamily="34" charset="-120"/>
            </a:endParaRPr>
          </a:p>
          <a:p>
            <a:pPr algn="ctr"/>
            <a:r>
              <a:rPr lang="en-US" altLang="zh-TW" sz="7000" b="1" dirty="0">
                <a:ea typeface="Microsoft JhengHei" panose="020B0604030504040204" pitchFamily="34" charset="-120"/>
              </a:rPr>
              <a:t>Scripture:</a:t>
            </a:r>
          </a:p>
          <a:p>
            <a:pPr algn="ctr"/>
            <a:r>
              <a:rPr lang="en-US" altLang="zh-TW" sz="7000" b="1" dirty="0">
                <a:ea typeface="Microsoft JhengHei" panose="020B0604030504040204" pitchFamily="34" charset="-120"/>
              </a:rPr>
              <a:t>Luke 10:25-37 </a:t>
            </a:r>
          </a:p>
        </p:txBody>
      </p:sp>
    </p:spTree>
    <p:extLst>
      <p:ext uri="{BB962C8B-B14F-4D97-AF65-F5344CB8AC3E}">
        <p14:creationId xmlns:p14="http://schemas.microsoft.com/office/powerpoint/2010/main" val="235493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4317A-4EBB-106B-FC94-4C969CA49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6BF316-6209-CDE7-DF24-33345F7E0DC6}"/>
              </a:ext>
            </a:extLst>
          </p:cNvPr>
          <p:cNvSpPr/>
          <p:nvPr/>
        </p:nvSpPr>
        <p:spPr>
          <a:xfrm>
            <a:off x="1372743" y="1140589"/>
            <a:ext cx="63985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9000" b="1" dirty="0">
                <a:ea typeface="Microsoft JhengHei" panose="020B0604030504040204" pitchFamily="34" charset="-120"/>
              </a:rPr>
              <a:t>The Good Samaritan</a:t>
            </a:r>
          </a:p>
        </p:txBody>
      </p:sp>
    </p:spTree>
    <p:extLst>
      <p:ext uri="{BB962C8B-B14F-4D97-AF65-F5344CB8AC3E}">
        <p14:creationId xmlns:p14="http://schemas.microsoft.com/office/powerpoint/2010/main" val="893897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0E5D5-E71E-8E5D-5814-45796099F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B18F99-ADF4-555C-9A84-3766C3923AE1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Have you ever walked past someone in need and later wondered if you should have stopped?</a:t>
            </a:r>
          </a:p>
        </p:txBody>
      </p:sp>
    </p:spTree>
    <p:extLst>
      <p:ext uri="{BB962C8B-B14F-4D97-AF65-F5344CB8AC3E}">
        <p14:creationId xmlns:p14="http://schemas.microsoft.com/office/powerpoint/2010/main" val="428425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610D0-F046-FD6B-CFAC-A57516676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53F591-1269-0322-B5B1-0B055A0FC318}"/>
              </a:ext>
            </a:extLst>
          </p:cNvPr>
          <p:cNvSpPr/>
          <p:nvPr/>
        </p:nvSpPr>
        <p:spPr>
          <a:xfrm>
            <a:off x="0" y="-2476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Most of us want to be kind people — but real kindness often comes at inconvenient times</a:t>
            </a:r>
            <a:r>
              <a:rPr lang="zh-TW" altLang="en-US" sz="70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and requires sacrifice.</a:t>
            </a:r>
          </a:p>
        </p:txBody>
      </p:sp>
    </p:spTree>
    <p:extLst>
      <p:ext uri="{BB962C8B-B14F-4D97-AF65-F5344CB8AC3E}">
        <p14:creationId xmlns:p14="http://schemas.microsoft.com/office/powerpoint/2010/main" val="234804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On a cold, rainy, and windy day, I saw a wet puppy in a Wendy’s restaurant.</a:t>
            </a:r>
          </a:p>
        </p:txBody>
      </p:sp>
    </p:spTree>
    <p:extLst>
      <p:ext uri="{BB962C8B-B14F-4D97-AF65-F5344CB8AC3E}">
        <p14:creationId xmlns:p14="http://schemas.microsoft.com/office/powerpoint/2010/main" val="3842313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og standing next to a chair&#10;&#10;Description automatically generated with medium confidence">
            <a:extLst>
              <a:ext uri="{FF2B5EF4-FFF2-40B4-BE49-F238E27FC236}">
                <a16:creationId xmlns:a16="http://schemas.microsoft.com/office/drawing/2014/main" id="{AA948BE5-1D7E-4D5B-BF85-80763D088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67" y="-476250"/>
            <a:ext cx="1192106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9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600" b="1" kern="1000" spc="-38" dirty="0">
                <a:ea typeface="Microsoft JhengHei" panose="020B0604030504040204" pitchFamily="34" charset="-120"/>
              </a:rPr>
              <a:t>It was sitting straight, but shivering from being wet and cold.  Next to it was a tray with a beef patty, but the dog did not touch it.</a:t>
            </a:r>
          </a:p>
          <a:p>
            <a:endParaRPr lang="en-US" altLang="zh-TW" sz="66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3631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What happened next reminded me of the parable of the Good Samaritan.</a:t>
            </a:r>
          </a:p>
        </p:txBody>
      </p:sp>
    </p:spTree>
    <p:extLst>
      <p:ext uri="{BB962C8B-B14F-4D97-AF65-F5344CB8AC3E}">
        <p14:creationId xmlns:p14="http://schemas.microsoft.com/office/powerpoint/2010/main" val="1950980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A lawyer came to test Jesus by asking him a seemingly innocent question.</a:t>
            </a:r>
          </a:p>
        </p:txBody>
      </p:sp>
    </p:spTree>
    <p:extLst>
      <p:ext uri="{BB962C8B-B14F-4D97-AF65-F5344CB8AC3E}">
        <p14:creationId xmlns:p14="http://schemas.microsoft.com/office/powerpoint/2010/main" val="2601537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Maybe if Jesus gives a wrong or incomplete answer, Jesus can be attacked.</a:t>
            </a:r>
          </a:p>
        </p:txBody>
      </p:sp>
    </p:spTree>
    <p:extLst>
      <p:ext uri="{BB962C8B-B14F-4D97-AF65-F5344CB8AC3E}">
        <p14:creationId xmlns:p14="http://schemas.microsoft.com/office/powerpoint/2010/main" val="1708980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Lawyer’s question: “What must I do to inherit eternal life?” </a:t>
            </a:r>
          </a:p>
        </p:txBody>
      </p:sp>
    </p:spTree>
    <p:extLst>
      <p:ext uri="{BB962C8B-B14F-4D97-AF65-F5344CB8AC3E}">
        <p14:creationId xmlns:p14="http://schemas.microsoft.com/office/powerpoint/2010/main" val="330351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40FC0-1034-4F8C-9479-DDC1CFF7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On one occasion a lawyer stood up to test Jesus. “Teacher,” he asked, “what must I do to inherit eternal life?”</a:t>
            </a:r>
          </a:p>
        </p:txBody>
      </p:sp>
    </p:spTree>
    <p:extLst>
      <p:ext uri="{BB962C8B-B14F-4D97-AF65-F5344CB8AC3E}">
        <p14:creationId xmlns:p14="http://schemas.microsoft.com/office/powerpoint/2010/main" val="967871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Jesus asked for his opinions.  He rarely did this to people who asked him questions.</a:t>
            </a:r>
          </a:p>
        </p:txBody>
      </p:sp>
    </p:spTree>
    <p:extLst>
      <p:ext uri="{BB962C8B-B14F-4D97-AF65-F5344CB8AC3E}">
        <p14:creationId xmlns:p14="http://schemas.microsoft.com/office/powerpoint/2010/main" val="1825806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 lawyer’s answer was very concise and complete.  He was very well trained.</a:t>
            </a:r>
          </a:p>
        </p:txBody>
      </p:sp>
    </p:spTree>
    <p:extLst>
      <p:ext uri="{BB962C8B-B14F-4D97-AF65-F5344CB8AC3E}">
        <p14:creationId xmlns:p14="http://schemas.microsoft.com/office/powerpoint/2010/main" val="1566331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1.	Love God completely, and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2.	Love your neighbor as yourself.</a:t>
            </a:r>
          </a:p>
        </p:txBody>
      </p:sp>
    </p:spTree>
    <p:extLst>
      <p:ext uri="{BB962C8B-B14F-4D97-AF65-F5344CB8AC3E}">
        <p14:creationId xmlns:p14="http://schemas.microsoft.com/office/powerpoint/2010/main" val="1544158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A556B-0F1C-15BF-D81C-FEF7914F0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52965-E8F8-282D-606A-F535D177376A}"/>
              </a:ext>
            </a:extLst>
          </p:cNvPr>
          <p:cNvSpPr/>
          <p:nvPr/>
        </p:nvSpPr>
        <p:spPr>
          <a:xfrm>
            <a:off x="0" y="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Jesus’s response: You already know the answer; just go do it.</a:t>
            </a:r>
          </a:p>
          <a:p>
            <a:endParaRPr lang="zh-TW" altLang="en-US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7695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800" b="1" kern="1000" spc="-38" dirty="0">
                <a:ea typeface="Microsoft JhengHei" panose="020B0604030504040204" pitchFamily="34" charset="-120"/>
              </a:rPr>
              <a:t>Deut. 6:5 - Love the Lord your God with all your heart and with all your soul and with all your strength.</a:t>
            </a:r>
          </a:p>
        </p:txBody>
      </p:sp>
    </p:spTree>
    <p:extLst>
      <p:ext uri="{BB962C8B-B14F-4D97-AF65-F5344CB8AC3E}">
        <p14:creationId xmlns:p14="http://schemas.microsoft.com/office/powerpoint/2010/main" val="2204541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That is the summary of the first four of the Ten Commandments.</a:t>
            </a:r>
          </a:p>
        </p:txBody>
      </p:sp>
    </p:spTree>
    <p:extLst>
      <p:ext uri="{BB962C8B-B14F-4D97-AF65-F5344CB8AC3E}">
        <p14:creationId xmlns:p14="http://schemas.microsoft.com/office/powerpoint/2010/main" val="3086455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Lev. 19:18 - “‘Do not seek revenge or bear a grudge against anyone among your people, </a:t>
            </a:r>
          </a:p>
        </p:txBody>
      </p:sp>
    </p:spTree>
    <p:extLst>
      <p:ext uri="{BB962C8B-B14F-4D97-AF65-F5344CB8AC3E}">
        <p14:creationId xmlns:p14="http://schemas.microsoft.com/office/powerpoint/2010/main" val="3737371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but love your neighbor as yourself.  I am the Lord.’”</a:t>
            </a:r>
          </a:p>
        </p:txBody>
      </p:sp>
    </p:spTree>
    <p:extLst>
      <p:ext uri="{BB962C8B-B14F-4D97-AF65-F5344CB8AC3E}">
        <p14:creationId xmlns:p14="http://schemas.microsoft.com/office/powerpoint/2010/main" val="2759927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It is a good summary of commandments 5 to 10 and the Mosaic laws regarding interaction with others.</a:t>
            </a:r>
          </a:p>
        </p:txBody>
      </p:sp>
    </p:spTree>
    <p:extLst>
      <p:ext uri="{BB962C8B-B14F-4D97-AF65-F5344CB8AC3E}">
        <p14:creationId xmlns:p14="http://schemas.microsoft.com/office/powerpoint/2010/main" val="1532731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So the lawyer knew the spirit and intent of the law, but he had trouble executing it.</a:t>
            </a:r>
          </a:p>
        </p:txBody>
      </p:sp>
    </p:spTree>
    <p:extLst>
      <p:ext uri="{BB962C8B-B14F-4D97-AF65-F5344CB8AC3E}">
        <p14:creationId xmlns:p14="http://schemas.microsoft.com/office/powerpoint/2010/main" val="300634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78295-DD6A-A8BB-A5FD-3FEE72298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10E67-9A95-187B-7884-CBE853EF7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“What is written in the Law?” he replied. “How do you read it?”</a:t>
            </a:r>
          </a:p>
        </p:txBody>
      </p:sp>
    </p:spTree>
    <p:extLst>
      <p:ext uri="{BB962C8B-B14F-4D97-AF65-F5344CB8AC3E}">
        <p14:creationId xmlns:p14="http://schemas.microsoft.com/office/powerpoint/2010/main" val="1886008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2476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His question to Jesus: “Who is my neighbor?”  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It’s a question of limiting whom he is required to love.</a:t>
            </a:r>
          </a:p>
        </p:txBody>
      </p:sp>
    </p:spTree>
    <p:extLst>
      <p:ext uri="{BB962C8B-B14F-4D97-AF65-F5344CB8AC3E}">
        <p14:creationId xmlns:p14="http://schemas.microsoft.com/office/powerpoint/2010/main" val="883412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-76200" y="-171450"/>
            <a:ext cx="9448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600" b="1" kern="1000" spc="-38" dirty="0">
                <a:ea typeface="Microsoft JhengHei" panose="020B0604030504040204" pitchFamily="34" charset="-120"/>
              </a:rPr>
              <a:t>Loving others costs time, effort, and resources.  He wanted to limit whom he needed to love so it would not be so costly to him.</a:t>
            </a:r>
          </a:p>
        </p:txBody>
      </p:sp>
    </p:spTree>
    <p:extLst>
      <p:ext uri="{BB962C8B-B14F-4D97-AF65-F5344CB8AC3E}">
        <p14:creationId xmlns:p14="http://schemas.microsoft.com/office/powerpoint/2010/main" val="4207633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852C4-36D0-B07E-D2AA-868B3729D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4CA1F5-F151-34FE-9E24-AD8AC6A551FC}"/>
              </a:ext>
            </a:extLst>
          </p:cNvPr>
          <p:cNvSpPr/>
          <p:nvPr/>
        </p:nvSpPr>
        <p:spPr>
          <a:xfrm>
            <a:off x="0" y="-181035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800" b="1" kern="1000" spc="-38" dirty="0">
                <a:ea typeface="Microsoft JhengHei" panose="020B0604030504040204" pitchFamily="34" charset="-120"/>
              </a:rPr>
              <a:t>Jesus got him to answer his own question by telling the audience the Parable of the Good Samaritan.</a:t>
            </a:r>
          </a:p>
        </p:txBody>
      </p:sp>
    </p:spTree>
    <p:extLst>
      <p:ext uri="{BB962C8B-B14F-4D97-AF65-F5344CB8AC3E}">
        <p14:creationId xmlns:p14="http://schemas.microsoft.com/office/powerpoint/2010/main" val="3283683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What was the purpose of telling this parable?  Jesus always had a reason.</a:t>
            </a:r>
          </a:p>
        </p:txBody>
      </p:sp>
    </p:spTree>
    <p:extLst>
      <p:ext uri="{BB962C8B-B14F-4D97-AF65-F5344CB8AC3E}">
        <p14:creationId xmlns:p14="http://schemas.microsoft.com/office/powerpoint/2010/main" val="98413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A common interpretation holds that Jesus wanted to show the difference between law and love.</a:t>
            </a:r>
          </a:p>
        </p:txBody>
      </p:sp>
    </p:spTree>
    <p:extLst>
      <p:ext uri="{BB962C8B-B14F-4D97-AF65-F5344CB8AC3E}">
        <p14:creationId xmlns:p14="http://schemas.microsoft.com/office/powerpoint/2010/main" val="3394327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29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Some people think he was attacking the Jewish legalism for missing the original point of the law.</a:t>
            </a:r>
          </a:p>
        </p:txBody>
      </p:sp>
    </p:spTree>
    <p:extLst>
      <p:ext uri="{BB962C8B-B14F-4D97-AF65-F5344CB8AC3E}">
        <p14:creationId xmlns:p14="http://schemas.microsoft.com/office/powerpoint/2010/main" val="4107901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 wanted to reveal the loving heart of God.  This was not so obvious in the Old Testament.</a:t>
            </a:r>
          </a:p>
        </p:txBody>
      </p:sp>
    </p:spTree>
    <p:extLst>
      <p:ext uri="{BB962C8B-B14F-4D97-AF65-F5344CB8AC3E}">
        <p14:creationId xmlns:p14="http://schemas.microsoft.com/office/powerpoint/2010/main" val="18833537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Jesus might also want to show people how to implement the spirit of the law.</a:t>
            </a:r>
          </a:p>
        </p:txBody>
      </p:sp>
    </p:spTree>
    <p:extLst>
      <p:ext uri="{BB962C8B-B14F-4D97-AF65-F5344CB8AC3E}">
        <p14:creationId xmlns:p14="http://schemas.microsoft.com/office/powerpoint/2010/main" val="1127684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952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 lawyer knew the law, but maybe was trying to not do it</a:t>
            </a:r>
            <a:r>
              <a:rPr lang="zh-TW" altLang="en-US" sz="70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because it is costly.</a:t>
            </a:r>
          </a:p>
        </p:txBody>
      </p:sp>
    </p:spTree>
    <p:extLst>
      <p:ext uri="{BB962C8B-B14F-4D97-AF65-F5344CB8AC3E}">
        <p14:creationId xmlns:p14="http://schemas.microsoft.com/office/powerpoint/2010/main" val="17509674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So let’s study the parable and see what we can learn from it.</a:t>
            </a:r>
          </a:p>
        </p:txBody>
      </p:sp>
    </p:spTree>
    <p:extLst>
      <p:ext uri="{BB962C8B-B14F-4D97-AF65-F5344CB8AC3E}">
        <p14:creationId xmlns:p14="http://schemas.microsoft.com/office/powerpoint/2010/main" val="282281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AC8B8-0721-6216-4EDE-A55495A62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FB2D-8921-7EE1-C39A-A27430F1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95250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He said, “‘Love the Lord your God with all your heart and with all your soul and with all your strength and with all your mind’; </a:t>
            </a:r>
          </a:p>
        </p:txBody>
      </p:sp>
    </p:spTree>
    <p:extLst>
      <p:ext uri="{BB962C8B-B14F-4D97-AF65-F5344CB8AC3E}">
        <p14:creationId xmlns:p14="http://schemas.microsoft.com/office/powerpoint/2010/main" val="376285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 journey of these people is from Jerusalem to Jericho – 15 miles going east and mostly downhill.</a:t>
            </a:r>
          </a:p>
        </p:txBody>
      </p:sp>
    </p:spTree>
    <p:extLst>
      <p:ext uri="{BB962C8B-B14F-4D97-AF65-F5344CB8AC3E}">
        <p14:creationId xmlns:p14="http://schemas.microsoft.com/office/powerpoint/2010/main" val="1364321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It’d take maybe 6 to 8 hours by foot.  Basically, it’s a whole-day trip.</a:t>
            </a:r>
          </a:p>
        </p:txBody>
      </p:sp>
    </p:spTree>
    <p:extLst>
      <p:ext uri="{BB962C8B-B14F-4D97-AF65-F5344CB8AC3E}">
        <p14:creationId xmlns:p14="http://schemas.microsoft.com/office/powerpoint/2010/main" val="15447045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-2059" y="3243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 road was somewhat unsafe during Jesus’s times.  There is a long stretch without towns.</a:t>
            </a:r>
          </a:p>
        </p:txBody>
      </p:sp>
    </p:spTree>
    <p:extLst>
      <p:ext uri="{BB962C8B-B14F-4D97-AF65-F5344CB8AC3E}">
        <p14:creationId xmlns:p14="http://schemas.microsoft.com/office/powerpoint/2010/main" val="7757161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 injured person was robbed of his clothes.  He probably didn’t have much stuff with him.</a:t>
            </a:r>
          </a:p>
        </p:txBody>
      </p:sp>
    </p:spTree>
    <p:extLst>
      <p:ext uri="{BB962C8B-B14F-4D97-AF65-F5344CB8AC3E}">
        <p14:creationId xmlns:p14="http://schemas.microsoft.com/office/powerpoint/2010/main" val="39084259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 three persons who walked by: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1. The priest represented servants of God or ministers.  </a:t>
            </a:r>
          </a:p>
        </p:txBody>
      </p:sp>
    </p:spTree>
    <p:extLst>
      <p:ext uri="{BB962C8B-B14F-4D97-AF65-F5344CB8AC3E}">
        <p14:creationId xmlns:p14="http://schemas.microsoft.com/office/powerpoint/2010/main" val="37771971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 would know the laws of God very well.</a:t>
            </a:r>
          </a:p>
        </p:txBody>
      </p:sp>
    </p:spTree>
    <p:extLst>
      <p:ext uri="{BB962C8B-B14F-4D97-AF65-F5344CB8AC3E}">
        <p14:creationId xmlns:p14="http://schemas.microsoft.com/office/powerpoint/2010/main" val="3592856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2. The Levite represented followers of God or Christians.  He would also know God’s laws very well.</a:t>
            </a:r>
          </a:p>
        </p:txBody>
      </p:sp>
    </p:spTree>
    <p:extLst>
      <p:ext uri="{BB962C8B-B14F-4D97-AF65-F5344CB8AC3E}">
        <p14:creationId xmlns:p14="http://schemas.microsoft.com/office/powerpoint/2010/main" val="1098691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600" b="1" kern="1000" spc="-38" dirty="0">
                <a:ea typeface="Microsoft JhengHei" panose="020B0604030504040204" pitchFamily="34" charset="-120"/>
              </a:rPr>
              <a:t>3. The Samaritan was part Jewish and part Gentile.  They were people the Jews despised for not being pure.</a:t>
            </a:r>
          </a:p>
        </p:txBody>
      </p:sp>
    </p:spTree>
    <p:extLst>
      <p:ext uri="{BB962C8B-B14F-4D97-AF65-F5344CB8AC3E}">
        <p14:creationId xmlns:p14="http://schemas.microsoft.com/office/powerpoint/2010/main" val="4899743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800" b="1" kern="1000" spc="-38" dirty="0">
                <a:ea typeface="Microsoft JhengHei" panose="020B0604030504040204" pitchFamily="34" charset="-120"/>
              </a:rPr>
              <a:t>They mixed Jewish and pagan traditions.  He is not respected by those religious Jewish people.</a:t>
            </a:r>
          </a:p>
          <a:p>
            <a:endParaRPr lang="en-US" altLang="zh-TW" sz="68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89962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 was not recognized as a religious expert, but he had the heart of God.</a:t>
            </a:r>
          </a:p>
        </p:txBody>
      </p:sp>
    </p:spTree>
    <p:extLst>
      <p:ext uri="{BB962C8B-B14F-4D97-AF65-F5344CB8AC3E}">
        <p14:creationId xmlns:p14="http://schemas.microsoft.com/office/powerpoint/2010/main" val="240299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B923E-29FA-FA7A-6C07-716F7C69A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FB2F-98F1-9C8B-6AE0-DF089F367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and, ‘Love your neighbor as yourself.’”</a:t>
            </a:r>
          </a:p>
          <a:p>
            <a:pPr marL="0" indent="0">
              <a:buNone/>
            </a:pP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19380950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 Priest and Levite did see the injured man, but deliberately avoided going near him and touching him.</a:t>
            </a:r>
          </a:p>
        </p:txBody>
      </p:sp>
    </p:spTree>
    <p:extLst>
      <p:ext uri="{BB962C8B-B14F-4D97-AF65-F5344CB8AC3E}">
        <p14:creationId xmlns:p14="http://schemas.microsoft.com/office/powerpoint/2010/main" val="1417633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Their possible thinking: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If he is dead, then I'd violate the law if I touch him.</a:t>
            </a:r>
          </a:p>
        </p:txBody>
      </p:sp>
    </p:spTree>
    <p:extLst>
      <p:ext uri="{BB962C8B-B14F-4D97-AF65-F5344CB8AC3E}">
        <p14:creationId xmlns:p14="http://schemas.microsoft.com/office/powerpoint/2010/main" val="11052942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I will be unclean for a few days and cannot practice religious rituals and so affect my job.  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Numbers 19:11-12</a:t>
            </a:r>
          </a:p>
        </p:txBody>
      </p:sp>
    </p:spTree>
    <p:extLst>
      <p:ext uri="{BB962C8B-B14F-4D97-AF65-F5344CB8AC3E}">
        <p14:creationId xmlns:p14="http://schemas.microsoft.com/office/powerpoint/2010/main" val="71527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If he is not dead, then dealing with him may delay my trip.</a:t>
            </a:r>
          </a:p>
        </p:txBody>
      </p:sp>
    </p:spTree>
    <p:extLst>
      <p:ext uri="{BB962C8B-B14F-4D97-AF65-F5344CB8AC3E}">
        <p14:creationId xmlns:p14="http://schemas.microsoft.com/office/powerpoint/2010/main" val="38340203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28990"/>
            <a:ext cx="9144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900" b="1" kern="1000" spc="-38" dirty="0">
                <a:ea typeface="Microsoft JhengHei" panose="020B0604030504040204" pitchFamily="34" charset="-120"/>
              </a:rPr>
              <a:t>The Ten Commandments tell me not to hurt other people, and so I'm not violating the Ten Commandments.</a:t>
            </a:r>
          </a:p>
        </p:txBody>
      </p:sp>
    </p:spTree>
    <p:extLst>
      <p:ext uri="{BB962C8B-B14F-4D97-AF65-F5344CB8AC3E}">
        <p14:creationId xmlns:p14="http://schemas.microsoft.com/office/powerpoint/2010/main" val="42869158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247650"/>
            <a:ext cx="9220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 Ten Commandments also do not say I have to help other people, so I'm not violating them.</a:t>
            </a:r>
          </a:p>
        </p:txBody>
      </p:sp>
    </p:spTree>
    <p:extLst>
      <p:ext uri="{BB962C8B-B14F-4D97-AF65-F5344CB8AC3E}">
        <p14:creationId xmlns:p14="http://schemas.microsoft.com/office/powerpoint/2010/main" val="38583594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400" b="1" kern="1000" spc="-38" dirty="0">
                <a:ea typeface="Microsoft JhengHei" panose="020B0604030504040204" pitchFamily="34" charset="-120"/>
              </a:rPr>
              <a:t>So, if they don't bother with him, they still keep the law.  Result: avoid that person.  Don’t even find out if he is injured or dead.</a:t>
            </a:r>
          </a:p>
        </p:txBody>
      </p:sp>
    </p:spTree>
    <p:extLst>
      <p:ext uri="{BB962C8B-B14F-4D97-AF65-F5344CB8AC3E}">
        <p14:creationId xmlns:p14="http://schemas.microsoft.com/office/powerpoint/2010/main" val="27036944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40105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They were not thinking of the victim at all.  They were acting out of their self-interest to protect themselves.</a:t>
            </a:r>
          </a:p>
        </p:txBody>
      </p:sp>
    </p:spTree>
    <p:extLst>
      <p:ext uri="{BB962C8B-B14F-4D97-AF65-F5344CB8AC3E}">
        <p14:creationId xmlns:p14="http://schemas.microsoft.com/office/powerpoint/2010/main" val="8444686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13850-92B1-2A8E-E270-27BF947F7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1F000C-F385-3504-E7C4-58D80CF5BBA8}"/>
              </a:ext>
            </a:extLst>
          </p:cNvPr>
          <p:cNvSpPr/>
          <p:nvPr/>
        </p:nvSpPr>
        <p:spPr>
          <a:xfrm>
            <a:off x="0" y="-17145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400" b="1" kern="1000" spc="-38" dirty="0">
                <a:ea typeface="Microsoft JhengHei" panose="020B0604030504040204" pitchFamily="34" charset="-120"/>
              </a:rPr>
              <a:t>Today, some people are afraid to help others because of liabilities or that the victims may claim that the helpers hurt them.</a:t>
            </a:r>
          </a:p>
        </p:txBody>
      </p:sp>
    </p:spTree>
    <p:extLst>
      <p:ext uri="{BB962C8B-B14F-4D97-AF65-F5344CB8AC3E}">
        <p14:creationId xmlns:p14="http://schemas.microsoft.com/office/powerpoint/2010/main" val="22364007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-19216" y="-1714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Today, we have the </a:t>
            </a:r>
            <a:r>
              <a:rPr lang="en-US" altLang="zh-TW" sz="7000" b="1" i="1" kern="1000" spc="-38" dirty="0">
                <a:ea typeface="Microsoft JhengHei" panose="020B0604030504040204" pitchFamily="34" charset="-120"/>
              </a:rPr>
              <a:t>Good Samaritan Laws</a:t>
            </a:r>
            <a:r>
              <a:rPr lang="en-US" altLang="zh-TW" sz="7000" b="1" kern="1000" spc="-38" dirty="0">
                <a:ea typeface="Microsoft JhengHei" panose="020B0604030504040204" pitchFamily="34" charset="-120"/>
              </a:rPr>
              <a:t> to protect people who help others from liability.</a:t>
            </a:r>
          </a:p>
        </p:txBody>
      </p:sp>
    </p:spTree>
    <p:extLst>
      <p:ext uri="{BB962C8B-B14F-4D97-AF65-F5344CB8AC3E}">
        <p14:creationId xmlns:p14="http://schemas.microsoft.com/office/powerpoint/2010/main" val="2046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2FAFC-84B0-D461-3805-D62586860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F5FD9-1883-2BD6-BF9E-405416F6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“You have answered correctly,” Jesus replied. “Do this and you will live.”</a:t>
            </a:r>
          </a:p>
        </p:txBody>
      </p:sp>
    </p:spTree>
    <p:extLst>
      <p:ext uri="{BB962C8B-B14F-4D97-AF65-F5344CB8AC3E}">
        <p14:creationId xmlns:p14="http://schemas.microsoft.com/office/powerpoint/2010/main" val="18026938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But here, it was more of an inconvenience that led them to not help the injured person.</a:t>
            </a:r>
          </a:p>
        </p:txBody>
      </p:sp>
    </p:spTree>
    <p:extLst>
      <p:ext uri="{BB962C8B-B14F-4D97-AF65-F5344CB8AC3E}">
        <p14:creationId xmlns:p14="http://schemas.microsoft.com/office/powerpoint/2010/main" val="40345469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600" b="1" kern="1000" spc="-38" dirty="0">
                <a:ea typeface="Microsoft JhengHei" panose="020B0604030504040204" pitchFamily="34" charset="-120"/>
              </a:rPr>
              <a:t>But this Samaritan’s reaction was very different.</a:t>
            </a:r>
          </a:p>
        </p:txBody>
      </p:sp>
    </p:spTree>
    <p:extLst>
      <p:ext uri="{BB962C8B-B14F-4D97-AF65-F5344CB8AC3E}">
        <p14:creationId xmlns:p14="http://schemas.microsoft.com/office/powerpoint/2010/main" val="3126316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 must be on a journey - going east, away from Samaria.</a:t>
            </a:r>
          </a:p>
        </p:txBody>
      </p:sp>
    </p:spTree>
    <p:extLst>
      <p:ext uri="{BB962C8B-B14F-4D97-AF65-F5344CB8AC3E}">
        <p14:creationId xmlns:p14="http://schemas.microsoft.com/office/powerpoint/2010/main" val="40046120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 saw him and it was time to make the decision on what to do.</a:t>
            </a:r>
          </a:p>
        </p:txBody>
      </p:sp>
    </p:spTree>
    <p:extLst>
      <p:ext uri="{BB962C8B-B14F-4D97-AF65-F5344CB8AC3E}">
        <p14:creationId xmlns:p14="http://schemas.microsoft.com/office/powerpoint/2010/main" val="1171836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Three things that must have crossed his mind: 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“Should I?”, 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“Could I?”, and 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“Am I willing?”</a:t>
            </a:r>
          </a:p>
        </p:txBody>
      </p:sp>
    </p:spTree>
    <p:extLst>
      <p:ext uri="{BB962C8B-B14F-4D97-AF65-F5344CB8AC3E}">
        <p14:creationId xmlns:p14="http://schemas.microsoft.com/office/powerpoint/2010/main" val="7560381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i="1" kern="1000" spc="-38" dirty="0">
                <a:ea typeface="Microsoft JhengHei" panose="020B0604030504040204" pitchFamily="34" charset="-120"/>
              </a:rPr>
              <a:t>Should I?  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It is Jewish territory, so that person is likely a Jew.</a:t>
            </a:r>
          </a:p>
        </p:txBody>
      </p:sp>
    </p:spTree>
    <p:extLst>
      <p:ext uri="{BB962C8B-B14F-4D97-AF65-F5344CB8AC3E}">
        <p14:creationId xmlns:p14="http://schemas.microsoft.com/office/powerpoint/2010/main" val="28429834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That Jew may be offended if I touch him.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Would I be accused of hurting him?</a:t>
            </a:r>
          </a:p>
        </p:txBody>
      </p:sp>
    </p:spTree>
    <p:extLst>
      <p:ext uri="{BB962C8B-B14F-4D97-AF65-F5344CB8AC3E}">
        <p14:creationId xmlns:p14="http://schemas.microsoft.com/office/powerpoint/2010/main" val="36593440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His conclusion: Helping people is always the right thing to do.  The question is how.</a:t>
            </a:r>
          </a:p>
        </p:txBody>
      </p:sp>
    </p:spTree>
    <p:extLst>
      <p:ext uri="{BB962C8B-B14F-4D97-AF65-F5344CB8AC3E}">
        <p14:creationId xmlns:p14="http://schemas.microsoft.com/office/powerpoint/2010/main" val="5250255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i="1" kern="1000" spc="-38" dirty="0">
                <a:ea typeface="Microsoft JhengHei" panose="020B0604030504040204" pitchFamily="34" charset="-120"/>
              </a:rPr>
              <a:t>Could I?  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Yes, I can try to help him survive if he is not already dead.</a:t>
            </a:r>
          </a:p>
        </p:txBody>
      </p:sp>
    </p:spTree>
    <p:extLst>
      <p:ext uri="{BB962C8B-B14F-4D97-AF65-F5344CB8AC3E}">
        <p14:creationId xmlns:p14="http://schemas.microsoft.com/office/powerpoint/2010/main" val="21865346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i="1" kern="1000" spc="-38" dirty="0">
                <a:ea typeface="Microsoft JhengHei" panose="020B0604030504040204" pitchFamily="34" charset="-120"/>
              </a:rPr>
              <a:t>Am I willing?  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I would delay my trip a bit if I go help him.  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His decision: yes, I am willing.</a:t>
            </a:r>
          </a:p>
        </p:txBody>
      </p:sp>
    </p:spTree>
    <p:extLst>
      <p:ext uri="{BB962C8B-B14F-4D97-AF65-F5344CB8AC3E}">
        <p14:creationId xmlns:p14="http://schemas.microsoft.com/office/powerpoint/2010/main" val="331638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62322-E859-C053-1C1B-C412905E6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42A35-15C5-E8BE-3D78-7EDB7F18D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But he wanted to justify himself, so he asked Jesus, “And who is my neighbor?”</a:t>
            </a:r>
          </a:p>
        </p:txBody>
      </p:sp>
    </p:spTree>
    <p:extLst>
      <p:ext uri="{BB962C8B-B14F-4D97-AF65-F5344CB8AC3E}">
        <p14:creationId xmlns:p14="http://schemas.microsoft.com/office/powerpoint/2010/main" val="20833921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 took pity on the injured man - his heart moved and he made the decision to help.</a:t>
            </a:r>
          </a:p>
        </p:txBody>
      </p:sp>
    </p:spTree>
    <p:extLst>
      <p:ext uri="{BB962C8B-B14F-4D97-AF65-F5344CB8AC3E}">
        <p14:creationId xmlns:p14="http://schemas.microsoft.com/office/powerpoint/2010/main" val="36729631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22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 bandaged the injured man and poured oil and wine on the wound.</a:t>
            </a:r>
          </a:p>
        </p:txBody>
      </p:sp>
    </p:spTree>
    <p:extLst>
      <p:ext uri="{BB962C8B-B14F-4D97-AF65-F5344CB8AC3E}">
        <p14:creationId xmlns:p14="http://schemas.microsoft.com/office/powerpoint/2010/main" val="4757004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Why carry such heavy liquids?  Maybe he was a trader selling oil and wine?</a:t>
            </a:r>
          </a:p>
        </p:txBody>
      </p:sp>
    </p:spTree>
    <p:extLst>
      <p:ext uri="{BB962C8B-B14F-4D97-AF65-F5344CB8AC3E}">
        <p14:creationId xmlns:p14="http://schemas.microsoft.com/office/powerpoint/2010/main" val="27113216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If so, then he was also a target of robbers too!  So it was very dangerous to stop.</a:t>
            </a:r>
          </a:p>
        </p:txBody>
      </p:sp>
    </p:spTree>
    <p:extLst>
      <p:ext uri="{BB962C8B-B14F-4D97-AF65-F5344CB8AC3E}">
        <p14:creationId xmlns:p14="http://schemas.microsoft.com/office/powerpoint/2010/main" val="24630158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220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 took the injured man to an inn and took care of him.  He spent time doing this and delayed his own trip.</a:t>
            </a:r>
          </a:p>
        </p:txBody>
      </p:sp>
    </p:spTree>
    <p:extLst>
      <p:ext uri="{BB962C8B-B14F-4D97-AF65-F5344CB8AC3E}">
        <p14:creationId xmlns:p14="http://schemas.microsoft.com/office/powerpoint/2010/main" val="16161224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 also spent money to take care of him.  He left more money too – 2 denarii was 2 days of wages.</a:t>
            </a:r>
          </a:p>
        </p:txBody>
      </p:sp>
    </p:spTree>
    <p:extLst>
      <p:ext uri="{BB962C8B-B14F-4D97-AF65-F5344CB8AC3E}">
        <p14:creationId xmlns:p14="http://schemas.microsoft.com/office/powerpoint/2010/main" val="31855325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714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Loving and caring for people would costs you something – time, effort,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36456658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He promised the innkeeper to give him more on his return trip if needed.</a:t>
            </a:r>
          </a:p>
        </p:txBody>
      </p:sp>
    </p:spTree>
    <p:extLst>
      <p:ext uri="{BB962C8B-B14F-4D97-AF65-F5344CB8AC3E}">
        <p14:creationId xmlns:p14="http://schemas.microsoft.com/office/powerpoint/2010/main" val="26731398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So this is not a one-time engagement.  He was really committed to helping that man.</a:t>
            </a:r>
          </a:p>
        </p:txBody>
      </p:sp>
    </p:spTree>
    <p:extLst>
      <p:ext uri="{BB962C8B-B14F-4D97-AF65-F5344CB8AC3E}">
        <p14:creationId xmlns:p14="http://schemas.microsoft.com/office/powerpoint/2010/main" val="37898509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Sometimes caring for people can take a long time and be quite costly.</a:t>
            </a:r>
          </a:p>
        </p:txBody>
      </p:sp>
    </p:spTree>
    <p:extLst>
      <p:ext uri="{BB962C8B-B14F-4D97-AF65-F5344CB8AC3E}">
        <p14:creationId xmlns:p14="http://schemas.microsoft.com/office/powerpoint/2010/main" val="203773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9927E-2B11-BD21-7967-15F770882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A0F10-B1B7-21FB-0D54-9EE4E5302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432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In reply Jesus said: “A man was going down from Jerusalem to Jericho, when he was attacked by robbers. </a:t>
            </a:r>
          </a:p>
        </p:txBody>
      </p:sp>
    </p:spTree>
    <p:extLst>
      <p:ext uri="{BB962C8B-B14F-4D97-AF65-F5344CB8AC3E}">
        <p14:creationId xmlns:p14="http://schemas.microsoft.com/office/powerpoint/2010/main" val="20052580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6746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This Samaritan, who probably didn’t know God’s teachings very well, actually had the heart of God.</a:t>
            </a:r>
          </a:p>
        </p:txBody>
      </p:sp>
    </p:spTree>
    <p:extLst>
      <p:ext uri="{BB962C8B-B14F-4D97-AF65-F5344CB8AC3E}">
        <p14:creationId xmlns:p14="http://schemas.microsoft.com/office/powerpoint/2010/main" val="29130816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14667-2456-AD65-2A8C-548F99E23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5DB2F2-F238-868C-A10A-ACF2AF9067F5}"/>
              </a:ext>
            </a:extLst>
          </p:cNvPr>
          <p:cNvSpPr/>
          <p:nvPr/>
        </p:nvSpPr>
        <p:spPr>
          <a:xfrm>
            <a:off x="0" y="-952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 one considered an outsider turned out to be the true neighbor to the injured Jew.</a:t>
            </a:r>
          </a:p>
        </p:txBody>
      </p:sp>
    </p:spTree>
    <p:extLst>
      <p:ext uri="{BB962C8B-B14F-4D97-AF65-F5344CB8AC3E}">
        <p14:creationId xmlns:p14="http://schemas.microsoft.com/office/powerpoint/2010/main" val="36776525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6E07B-4E94-D766-B298-4C426291D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5F155E-27FA-3A1C-DD0B-1E159D3E1D8C}"/>
              </a:ext>
            </a:extLst>
          </p:cNvPr>
          <p:cNvSpPr/>
          <p:nvPr/>
        </p:nvSpPr>
        <p:spPr>
          <a:xfrm>
            <a:off x="0" y="-952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There is another observation: The hero is someone the audience despises.</a:t>
            </a:r>
          </a:p>
        </p:txBody>
      </p:sp>
    </p:spTree>
    <p:extLst>
      <p:ext uri="{BB962C8B-B14F-4D97-AF65-F5344CB8AC3E}">
        <p14:creationId xmlns:p14="http://schemas.microsoft.com/office/powerpoint/2010/main" val="24124583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BB4CF-5C1D-C52C-0456-5CB93544F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9CB724-3301-87F3-8A25-3FD39AC0FB78}"/>
              </a:ext>
            </a:extLst>
          </p:cNvPr>
          <p:cNvSpPr/>
          <p:nvPr/>
        </p:nvSpPr>
        <p:spPr>
          <a:xfrm>
            <a:off x="0" y="-952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To Jesus’s listeners, the Samaritan was the last person they expected to be the hero.</a:t>
            </a:r>
          </a:p>
        </p:txBody>
      </p:sp>
    </p:spTree>
    <p:extLst>
      <p:ext uri="{BB962C8B-B14F-4D97-AF65-F5344CB8AC3E}">
        <p14:creationId xmlns:p14="http://schemas.microsoft.com/office/powerpoint/2010/main" val="9021887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2E56F-2450-4F77-2787-9C7134FDC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D9A9EE-A7E1-2E37-ED64-3949C55ADA0C}"/>
              </a:ext>
            </a:extLst>
          </p:cNvPr>
          <p:cNvSpPr/>
          <p:nvPr/>
        </p:nvSpPr>
        <p:spPr>
          <a:xfrm>
            <a:off x="0" y="-2476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We may not feel like extraordinary people, but when we love other people, we are heroes in God’s eyes.</a:t>
            </a:r>
          </a:p>
        </p:txBody>
      </p:sp>
    </p:spTree>
    <p:extLst>
      <p:ext uri="{BB962C8B-B14F-4D97-AF65-F5344CB8AC3E}">
        <p14:creationId xmlns:p14="http://schemas.microsoft.com/office/powerpoint/2010/main" val="42804300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9CD0D-CB5A-F50D-F5D3-9762EB95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26D426-1962-45B5-A0CA-B8AE2EB8609F}"/>
              </a:ext>
            </a:extLst>
          </p:cNvPr>
          <p:cNvSpPr/>
          <p:nvPr/>
        </p:nvSpPr>
        <p:spPr>
          <a:xfrm>
            <a:off x="0" y="-24765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900" b="1" kern="1000" spc="-38" dirty="0">
                <a:ea typeface="Microsoft JhengHei" panose="020B0604030504040204" pitchFamily="34" charset="-120"/>
              </a:rPr>
              <a:t>Because we accomplished what God wanted us to do all along – Love God and love other people.</a:t>
            </a:r>
          </a:p>
        </p:txBody>
      </p:sp>
    </p:spTree>
    <p:extLst>
      <p:ext uri="{BB962C8B-B14F-4D97-AF65-F5344CB8AC3E}">
        <p14:creationId xmlns:p14="http://schemas.microsoft.com/office/powerpoint/2010/main" val="21078312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ED1A3-4F48-8CF0-DAE6-91ABB7C40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BC17A4-BA17-5344-8F41-701D22B20C1B}"/>
              </a:ext>
            </a:extLst>
          </p:cNvPr>
          <p:cNvSpPr/>
          <p:nvPr/>
        </p:nvSpPr>
        <p:spPr>
          <a:xfrm>
            <a:off x="0" y="1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Now, let’s compare the lawyer and Jesus.</a:t>
            </a:r>
          </a:p>
          <a:p>
            <a:endParaRPr lang="zh-TW" altLang="en-US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2509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35AFE-306C-BF07-62F0-6225E1660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903EC7-DD99-6A2C-6B22-CB6D93CCEAD2}"/>
              </a:ext>
            </a:extLst>
          </p:cNvPr>
          <p:cNvSpPr/>
          <p:nvPr/>
        </p:nvSpPr>
        <p:spPr>
          <a:xfrm>
            <a:off x="0" y="1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The lawyer asked, </a:t>
            </a:r>
          </a:p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“Who is my neighbor?”</a:t>
            </a:r>
          </a:p>
          <a:p>
            <a:endParaRPr lang="en-US" altLang="zh-TW" sz="7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8390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044" y="-167462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800" b="1" kern="1000" spc="-38" dirty="0">
                <a:ea typeface="Microsoft JhengHei" panose="020B0604030504040204" pitchFamily="34" charset="-120"/>
              </a:rPr>
              <a:t>He knew loving others costs something - time, effort, and resources.  So he wanted to limit whom he needed to love.</a:t>
            </a:r>
          </a:p>
        </p:txBody>
      </p:sp>
    </p:spTree>
    <p:extLst>
      <p:ext uri="{BB962C8B-B14F-4D97-AF65-F5344CB8AC3E}">
        <p14:creationId xmlns:p14="http://schemas.microsoft.com/office/powerpoint/2010/main" val="16743723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" y="-9525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300" b="1" kern="1000" spc="-38" dirty="0">
                <a:ea typeface="Microsoft JhengHei" panose="020B0604030504040204" pitchFamily="34" charset="-120"/>
              </a:rPr>
              <a:t>God says “love your neighbor” but did not define who the neighbor is, and so he wanted to limit who the neighbor is.</a:t>
            </a:r>
          </a:p>
        </p:txBody>
      </p:sp>
    </p:spTree>
    <p:extLst>
      <p:ext uri="{BB962C8B-B14F-4D97-AF65-F5344CB8AC3E}">
        <p14:creationId xmlns:p14="http://schemas.microsoft.com/office/powerpoint/2010/main" val="1174175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B4CBF11-3E0B-48B8-B697-988578D4B55C}">
  <we:reference id="wa200005566" version="3.0.0.3" store="en-US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18541</TotalTime>
  <Words>2666</Words>
  <Application>Microsoft Office PowerPoint</Application>
  <PresentationFormat>On-screen Show (16:9)</PresentationFormat>
  <Paragraphs>279</Paragraphs>
  <Slides>141</Slides>
  <Notes>122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47" baseType="lpstr">
      <vt:lpstr>Microsoft JhengHei</vt:lpstr>
      <vt:lpstr>Arial</vt:lpstr>
      <vt:lpstr>Calibri</vt:lpstr>
      <vt:lpstr>Calibri Light</vt:lpstr>
      <vt:lpstr>Times New Roman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 of Life Chinese Ministry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 Huang</cp:lastModifiedBy>
  <cp:revision>1137</cp:revision>
  <cp:lastPrinted>2017-09-16T17:38:24Z</cp:lastPrinted>
  <dcterms:created xsi:type="dcterms:W3CDTF">2005-06-09T01:58:34Z</dcterms:created>
  <dcterms:modified xsi:type="dcterms:W3CDTF">2026-04-07T15:16:47Z</dcterms:modified>
</cp:coreProperties>
</file>