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8"/>
  </p:notesMasterIdLst>
  <p:handoutMasterIdLst>
    <p:handoutMasterId r:id="rId129"/>
  </p:handoutMasterIdLst>
  <p:sldIdLst>
    <p:sldId id="1679" r:id="rId2"/>
    <p:sldId id="1653" r:id="rId3"/>
    <p:sldId id="1200" r:id="rId4"/>
    <p:sldId id="1654" r:id="rId5"/>
    <p:sldId id="1655" r:id="rId6"/>
    <p:sldId id="1656" r:id="rId7"/>
    <p:sldId id="1657" r:id="rId8"/>
    <p:sldId id="1658" r:id="rId9"/>
    <p:sldId id="1659" r:id="rId10"/>
    <p:sldId id="1660" r:id="rId11"/>
    <p:sldId id="1661" r:id="rId12"/>
    <p:sldId id="1662" r:id="rId13"/>
    <p:sldId id="1692" r:id="rId14"/>
    <p:sldId id="1716" r:id="rId15"/>
    <p:sldId id="1718" r:id="rId16"/>
    <p:sldId id="1231" r:id="rId17"/>
    <p:sldId id="1639" r:id="rId18"/>
    <p:sldId id="1426" r:id="rId19"/>
    <p:sldId id="1428" r:id="rId20"/>
    <p:sldId id="1430" r:id="rId21"/>
    <p:sldId id="1432" r:id="rId22"/>
    <p:sldId id="1434" r:id="rId23"/>
    <p:sldId id="1436" r:id="rId24"/>
    <p:sldId id="1438" r:id="rId25"/>
    <p:sldId id="1440" r:id="rId26"/>
    <p:sldId id="1442" r:id="rId27"/>
    <p:sldId id="1444" r:id="rId28"/>
    <p:sldId id="1446" r:id="rId29"/>
    <p:sldId id="1448" r:id="rId30"/>
    <p:sldId id="1450" r:id="rId31"/>
    <p:sldId id="1452" r:id="rId32"/>
    <p:sldId id="1454" r:id="rId33"/>
    <p:sldId id="1695" r:id="rId34"/>
    <p:sldId id="1456" r:id="rId35"/>
    <p:sldId id="1458" r:id="rId36"/>
    <p:sldId id="1460" r:id="rId37"/>
    <p:sldId id="1464" r:id="rId38"/>
    <p:sldId id="1466" r:id="rId39"/>
    <p:sldId id="1468" r:id="rId40"/>
    <p:sldId id="1470" r:id="rId41"/>
    <p:sldId id="1472" r:id="rId42"/>
    <p:sldId id="1474" r:id="rId43"/>
    <p:sldId id="1476" r:id="rId44"/>
    <p:sldId id="1478" r:id="rId45"/>
    <p:sldId id="1480" r:id="rId46"/>
    <p:sldId id="1482" r:id="rId47"/>
    <p:sldId id="1484" r:id="rId48"/>
    <p:sldId id="1486" r:id="rId49"/>
    <p:sldId id="1488" r:id="rId50"/>
    <p:sldId id="1490" r:id="rId51"/>
    <p:sldId id="1492" r:id="rId52"/>
    <p:sldId id="1494" r:id="rId53"/>
    <p:sldId id="1496" r:id="rId54"/>
    <p:sldId id="1498" r:id="rId55"/>
    <p:sldId id="1500" r:id="rId56"/>
    <p:sldId id="1502" r:id="rId57"/>
    <p:sldId id="1504" r:id="rId58"/>
    <p:sldId id="1690" r:id="rId59"/>
    <p:sldId id="1506" r:id="rId60"/>
    <p:sldId id="1508" r:id="rId61"/>
    <p:sldId id="1510" r:id="rId62"/>
    <p:sldId id="1512" r:id="rId63"/>
    <p:sldId id="1516" r:id="rId64"/>
    <p:sldId id="1518" r:id="rId65"/>
    <p:sldId id="1520" r:id="rId66"/>
    <p:sldId id="1522" r:id="rId67"/>
    <p:sldId id="1524" r:id="rId68"/>
    <p:sldId id="1526" r:id="rId69"/>
    <p:sldId id="1528" r:id="rId70"/>
    <p:sldId id="1530" r:id="rId71"/>
    <p:sldId id="1532" r:id="rId72"/>
    <p:sldId id="1534" r:id="rId73"/>
    <p:sldId id="1536" r:id="rId74"/>
    <p:sldId id="1538" r:id="rId75"/>
    <p:sldId id="1540" r:id="rId76"/>
    <p:sldId id="1542" r:id="rId77"/>
    <p:sldId id="1544" r:id="rId78"/>
    <p:sldId id="1546" r:id="rId79"/>
    <p:sldId id="1548" r:id="rId80"/>
    <p:sldId id="1550" r:id="rId81"/>
    <p:sldId id="1697" r:id="rId82"/>
    <p:sldId id="1708" r:id="rId83"/>
    <p:sldId id="1710" r:id="rId84"/>
    <p:sldId id="1712" r:id="rId85"/>
    <p:sldId id="1714" r:id="rId86"/>
    <p:sldId id="1552" r:id="rId87"/>
    <p:sldId id="1554" r:id="rId88"/>
    <p:sldId id="1644" r:id="rId89"/>
    <p:sldId id="1556" r:id="rId90"/>
    <p:sldId id="1558" r:id="rId91"/>
    <p:sldId id="1560" r:id="rId92"/>
    <p:sldId id="1720" r:id="rId93"/>
    <p:sldId id="1722" r:id="rId94"/>
    <p:sldId id="1724" r:id="rId95"/>
    <p:sldId id="1645" r:id="rId96"/>
    <p:sldId id="1562" r:id="rId97"/>
    <p:sldId id="1564" r:id="rId98"/>
    <p:sldId id="1683" r:id="rId99"/>
    <p:sldId id="1566" r:id="rId100"/>
    <p:sldId id="1568" r:id="rId101"/>
    <p:sldId id="1570" r:id="rId102"/>
    <p:sldId id="1647" r:id="rId103"/>
    <p:sldId id="1572" r:id="rId104"/>
    <p:sldId id="1574" r:id="rId105"/>
    <p:sldId id="1576" r:id="rId106"/>
    <p:sldId id="1578" r:id="rId107"/>
    <p:sldId id="1580" r:id="rId108"/>
    <p:sldId id="1702" r:id="rId109"/>
    <p:sldId id="1704" r:id="rId110"/>
    <p:sldId id="1706" r:id="rId111"/>
    <p:sldId id="1582" r:id="rId112"/>
    <p:sldId id="1584" r:id="rId113"/>
    <p:sldId id="1586" r:id="rId114"/>
    <p:sldId id="1588" r:id="rId115"/>
    <p:sldId id="1590" r:id="rId116"/>
    <p:sldId id="1592" r:id="rId117"/>
    <p:sldId id="1594" r:id="rId118"/>
    <p:sldId id="1596" r:id="rId119"/>
    <p:sldId id="1699" r:id="rId120"/>
    <p:sldId id="1598" r:id="rId121"/>
    <p:sldId id="1600" r:id="rId122"/>
    <p:sldId id="1602" r:id="rId123"/>
    <p:sldId id="1604" r:id="rId124"/>
    <p:sldId id="1606" r:id="rId125"/>
    <p:sldId id="1726" r:id="rId126"/>
    <p:sldId id="1730" r:id="rId127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ripture" id="{488EBD6D-5F87-4696-893D-93BD670DC48B}">
          <p14:sldIdLst>
            <p14:sldId id="1679"/>
            <p14:sldId id="1653"/>
            <p14:sldId id="1200"/>
            <p14:sldId id="1654"/>
            <p14:sldId id="1655"/>
            <p14:sldId id="1656"/>
            <p14:sldId id="1657"/>
            <p14:sldId id="1658"/>
            <p14:sldId id="1659"/>
            <p14:sldId id="1660"/>
            <p14:sldId id="1661"/>
            <p14:sldId id="1662"/>
          </p14:sldIdLst>
        </p14:section>
        <p14:section name="Sermon" id="{9DD274D4-3373-40D3-8882-DED17E52A457}">
          <p14:sldIdLst>
            <p14:sldId id="1692"/>
            <p14:sldId id="1716"/>
            <p14:sldId id="1718"/>
            <p14:sldId id="1231"/>
            <p14:sldId id="1639"/>
            <p14:sldId id="1426"/>
            <p14:sldId id="1428"/>
            <p14:sldId id="1430"/>
            <p14:sldId id="1432"/>
            <p14:sldId id="1434"/>
            <p14:sldId id="1436"/>
            <p14:sldId id="1438"/>
            <p14:sldId id="1440"/>
            <p14:sldId id="1442"/>
            <p14:sldId id="1444"/>
            <p14:sldId id="1446"/>
            <p14:sldId id="1448"/>
            <p14:sldId id="1450"/>
            <p14:sldId id="1452"/>
            <p14:sldId id="1454"/>
            <p14:sldId id="1695"/>
            <p14:sldId id="1456"/>
            <p14:sldId id="1458"/>
            <p14:sldId id="1460"/>
            <p14:sldId id="1464"/>
            <p14:sldId id="1466"/>
            <p14:sldId id="1468"/>
            <p14:sldId id="1470"/>
            <p14:sldId id="1472"/>
            <p14:sldId id="1474"/>
            <p14:sldId id="1476"/>
            <p14:sldId id="1478"/>
            <p14:sldId id="1480"/>
            <p14:sldId id="1482"/>
            <p14:sldId id="1484"/>
            <p14:sldId id="1486"/>
            <p14:sldId id="1488"/>
            <p14:sldId id="1490"/>
            <p14:sldId id="1492"/>
            <p14:sldId id="1494"/>
            <p14:sldId id="1496"/>
            <p14:sldId id="1498"/>
            <p14:sldId id="1500"/>
            <p14:sldId id="1502"/>
            <p14:sldId id="1504"/>
            <p14:sldId id="1690"/>
            <p14:sldId id="1506"/>
            <p14:sldId id="1508"/>
            <p14:sldId id="1510"/>
            <p14:sldId id="1512"/>
            <p14:sldId id="1516"/>
            <p14:sldId id="1518"/>
            <p14:sldId id="1520"/>
            <p14:sldId id="1522"/>
            <p14:sldId id="1524"/>
            <p14:sldId id="1526"/>
            <p14:sldId id="1528"/>
            <p14:sldId id="1530"/>
            <p14:sldId id="1532"/>
            <p14:sldId id="1534"/>
            <p14:sldId id="1536"/>
            <p14:sldId id="1538"/>
            <p14:sldId id="1540"/>
            <p14:sldId id="1542"/>
            <p14:sldId id="1544"/>
            <p14:sldId id="1546"/>
            <p14:sldId id="1548"/>
            <p14:sldId id="1550"/>
            <p14:sldId id="1697"/>
            <p14:sldId id="1708"/>
            <p14:sldId id="1710"/>
            <p14:sldId id="1712"/>
            <p14:sldId id="1714"/>
            <p14:sldId id="1552"/>
            <p14:sldId id="1554"/>
            <p14:sldId id="1644"/>
            <p14:sldId id="1556"/>
            <p14:sldId id="1558"/>
            <p14:sldId id="1560"/>
            <p14:sldId id="1720"/>
            <p14:sldId id="1722"/>
            <p14:sldId id="1724"/>
            <p14:sldId id="1645"/>
            <p14:sldId id="1562"/>
            <p14:sldId id="1564"/>
            <p14:sldId id="1683"/>
            <p14:sldId id="1566"/>
            <p14:sldId id="1568"/>
            <p14:sldId id="1570"/>
            <p14:sldId id="1647"/>
            <p14:sldId id="1572"/>
            <p14:sldId id="1574"/>
            <p14:sldId id="1576"/>
            <p14:sldId id="1578"/>
            <p14:sldId id="1580"/>
            <p14:sldId id="1702"/>
            <p14:sldId id="1704"/>
            <p14:sldId id="1706"/>
            <p14:sldId id="1582"/>
            <p14:sldId id="1584"/>
            <p14:sldId id="1586"/>
            <p14:sldId id="1588"/>
            <p14:sldId id="1590"/>
            <p14:sldId id="1592"/>
            <p14:sldId id="1594"/>
            <p14:sldId id="1596"/>
            <p14:sldId id="1699"/>
            <p14:sldId id="1598"/>
            <p14:sldId id="1600"/>
            <p14:sldId id="1602"/>
            <p14:sldId id="1604"/>
            <p14:sldId id="1606"/>
            <p14:sldId id="1726"/>
            <p14:sldId id="17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FF66FF"/>
    <a:srgbClr val="F65E0A"/>
    <a:srgbClr val="99FF33"/>
    <a:srgbClr val="CABBDD"/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AE5EF-FB1D-4CC6-B00C-3F25F4347B5F}" v="1" dt="2026-04-07T15:15:55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81" autoAdjust="0"/>
    <p:restoredTop sz="94249" autoAdjust="0"/>
  </p:normalViewPr>
  <p:slideViewPr>
    <p:cSldViewPr>
      <p:cViewPr varScale="1">
        <p:scale>
          <a:sx n="84" d="100"/>
          <a:sy n="84" d="100"/>
        </p:scale>
        <p:origin x="592" y="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5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981455AA-CF25-444D-A9FA-AD2443EE8176}"/>
    <pc:docChg chg="addSld delSld modSld modSection">
      <pc:chgData name="George Huang" userId="7522906efeb502a4" providerId="LiveId" clId="{981455AA-CF25-444D-A9FA-AD2443EE8176}" dt="2026-04-07T15:16:03.838" v="18" actId="47"/>
      <pc:docMkLst>
        <pc:docMk/>
      </pc:docMkLst>
      <pc:sldChg chg="add del">
        <pc:chgData name="George Huang" userId="7522906efeb502a4" providerId="LiveId" clId="{981455AA-CF25-444D-A9FA-AD2443EE8176}" dt="2026-04-07T15:15:55.449" v="16"/>
        <pc:sldMkLst>
          <pc:docMk/>
          <pc:sldMk cId="2839221225" sldId="1606"/>
        </pc:sldMkLst>
      </pc:sldChg>
      <pc:sldChg chg="add del">
        <pc:chgData name="George Huang" userId="7522906efeb502a4" providerId="LiveId" clId="{981455AA-CF25-444D-A9FA-AD2443EE8176}" dt="2026-04-07T15:16:01.614" v="17" actId="47"/>
        <pc:sldMkLst>
          <pc:docMk/>
          <pc:sldMk cId="4213244731" sldId="1607"/>
        </pc:sldMkLst>
      </pc:sldChg>
      <pc:sldChg chg="add">
        <pc:chgData name="George Huang" userId="7522906efeb502a4" providerId="LiveId" clId="{981455AA-CF25-444D-A9FA-AD2443EE8176}" dt="2026-04-07T15:15:55.449" v="16"/>
        <pc:sldMkLst>
          <pc:docMk/>
          <pc:sldMk cId="2734179290" sldId="1726"/>
        </pc:sldMkLst>
      </pc:sldChg>
      <pc:sldChg chg="add del">
        <pc:chgData name="George Huang" userId="7522906efeb502a4" providerId="LiveId" clId="{981455AA-CF25-444D-A9FA-AD2443EE8176}" dt="2026-04-07T15:16:01.614" v="17" actId="47"/>
        <pc:sldMkLst>
          <pc:docMk/>
          <pc:sldMk cId="2844367333" sldId="1727"/>
        </pc:sldMkLst>
      </pc:sldChg>
      <pc:sldChg chg="add del">
        <pc:chgData name="George Huang" userId="7522906efeb502a4" providerId="LiveId" clId="{981455AA-CF25-444D-A9FA-AD2443EE8176}" dt="2026-04-07T15:16:03.838" v="18" actId="47"/>
        <pc:sldMkLst>
          <pc:docMk/>
          <pc:sldMk cId="1954871424" sldId="1728"/>
        </pc:sldMkLst>
      </pc:sldChg>
      <pc:sldChg chg="add del">
        <pc:chgData name="George Huang" userId="7522906efeb502a4" providerId="LiveId" clId="{981455AA-CF25-444D-A9FA-AD2443EE8176}" dt="2026-04-07T15:16:01.614" v="17" actId="47"/>
        <pc:sldMkLst>
          <pc:docMk/>
          <pc:sldMk cId="2335280205" sldId="1729"/>
        </pc:sldMkLst>
      </pc:sldChg>
      <pc:sldChg chg="add">
        <pc:chgData name="George Huang" userId="7522906efeb502a4" providerId="LiveId" clId="{981455AA-CF25-444D-A9FA-AD2443EE8176}" dt="2026-04-07T15:15:55.449" v="16"/>
        <pc:sldMkLst>
          <pc:docMk/>
          <pc:sldMk cId="3750402635" sldId="17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4/7/2026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41F6B-FA01-3E8A-4A11-86C2F13A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BBCC5-7256-3CEE-58CD-D49F8B3E1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EE5D9-9524-7679-1EF2-8E26BB685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BA623-56CB-436F-A238-A3C0342FE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7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53AB-B136-59DD-ABA7-90CB2EE9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8A9B2-A172-D977-2D05-BDDCF1747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E2B24-72D8-E26C-C921-828FB7C73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7368E-0537-FB5E-6318-CE9D52611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545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404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860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1653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43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0015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7213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4F7DF-FB53-A237-E98A-5AE848DA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7E538-5E8A-7961-6D08-402A985A2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4F070-BFF1-8FE4-1FBB-DD1BB24F9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22764-9ABC-EE24-759F-673CA841D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1343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98895-2F67-B5E7-2E41-7BFD6D58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5D7BC-C680-8AA0-07B5-AB1CF6A5D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FE2B0-EE02-16E0-1DF9-B49F80B92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B7A1E-A8D3-CD19-B8F5-C6C050E2F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489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9D13F-5FA2-B63C-6031-BF959344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2C8F8-BAD7-0849-A70A-C3432A4E6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81149-815C-8C07-C663-2D5A6E2A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1714-4C20-4431-E5A8-A4CA83565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6584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5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A10B4-528E-D0C8-CC50-3177C113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70744-5D9E-6A05-B310-C8A41A418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09704-2A3D-467A-A9F4-4E57AC691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32058-74B3-D112-3FB8-6DFF85091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7441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6164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8731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431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290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8418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56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769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1846-DF08-94A6-C0FE-9B700F597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4C88E-94E6-45FE-169B-764DE8D01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B7D8-6D7F-ABEF-34E5-E70656236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D2C8-D98C-DDE5-E2DA-CEC5DE972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0334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08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05BE-28A6-2387-55E5-124172AD5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094B3-0666-623B-1CF8-6D8B039DC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C68A8-D664-E88F-9630-EE0D115BF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16C01-EC7B-9531-2B0F-BA3C86929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1502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1940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5367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2198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5AB1-E2CF-723D-F3AD-27569C4FD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7D570-934D-DA9E-739F-3301C2A93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F88088-FA7A-B270-2E61-46DBE249C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5FE1-45B7-0238-58AB-A7891047A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4572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F91E-5BDD-4FE0-0BB0-315DEA74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EE2A1-71C1-C85E-9FF8-E1DF110A5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76B2B-41EA-E12B-756B-6D9A13DCF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8B29-546F-8A9F-7EBA-B532B13DA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44554-768D-DBC2-E745-8860DE651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B7FEFA-B10E-3675-D682-AD946F635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DBD2D-0776-ADE6-2F6F-A845A3321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1CF5B-FA90-530B-95D1-1C61D05F3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99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6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44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79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1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2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31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82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97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0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79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6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08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42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7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48B93-35C7-167A-2585-4978D4EC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CFBAC-F76F-F47E-2CE6-D43D47A6B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3A57E-7178-B14F-1B13-C849F6FB6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9CA8-EBFE-E30B-0AA4-FE9BF667B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4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0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1D31-9A02-2AE1-FAD7-E36B69DCC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6E92C-0C62-66AF-2A5F-D1D25DB8F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F660A-896F-FD13-F2DB-2F4E75D87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F7E4B-E24D-C7F9-F7C0-8D01C60C9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06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22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00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03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20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89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36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06BC7-429A-6533-3D21-076C548E0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D49AB-5DB2-7FF2-1523-0FA149F42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DF1CC-370E-36BA-3022-042D6FB9E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598ED-961D-A130-821C-CEF8EC691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7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974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01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35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80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34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4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961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18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89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0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E4C4E-8AF0-7902-7AAF-523E31FC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DA731-F04B-D907-18F5-054FC0ECB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FC1AF-4BA7-0C2D-BAAF-8010C5AAD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8F435-0D52-5E16-A653-0AC38E04C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184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173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84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26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334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325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843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A8DBA-D4F8-0D5C-F5E8-FD879944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E73CF-4B4D-A6F8-3EF0-23CBF115D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6D15D-CE68-91E8-0713-D7C8CC044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630CB-FE25-7433-3922-4025959B6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988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13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32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0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F601D-CCB4-1B13-CEC6-252481218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F438A-FC5A-AA5E-DE91-74DF2A1FA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1B028-A7AB-509A-E59F-7F196B103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C864F-5862-6AAF-890F-FF4963A5F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495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395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016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351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351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385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369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665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86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731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FC27C-3FD8-AF2B-E6AE-01900D1D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BE5BA-596D-6AE4-A2BC-B0769AFB1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3CB40-B1F2-6FA4-4D55-BEA1A3567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29B8A-61C8-4A36-EC4B-E833FA32C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778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208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917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972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85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167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465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96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969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0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2BCB-FB82-D9A6-8305-436671A09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82906-44CC-90A7-D397-A9E7A1727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3FF18-1ACC-A623-5D31-F66E81DA1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3F00-CE26-2E58-7C79-D3EB5852D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1E849-F9E6-DCC3-F620-A3FD6E4A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0F858-8DDA-EF66-A379-D84D49A91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94EBD-FED5-F392-EDFF-AB65133AE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216B3-F4C1-DAFC-C00C-FBD68685F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0373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E4811-487C-481B-0053-B027F6D5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11F2F-8C1F-EABE-E3FB-51048058E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81A60-D37B-D01C-F336-C63683883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7FDFB-E239-468C-22DF-A169F0A5F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584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35F9F-ED8B-B168-DE31-05839FC0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FA3DD-6E63-B080-C875-390F15377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222F8-E637-D086-4555-F37C9DD8F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27F7D-7F1B-5E50-6EDB-B32ED4E8D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576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4C99B-D399-9451-E306-FDB35223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D082A-B9A9-591F-D8BE-4CCC42296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92A05-650A-AC9D-A9D6-A865CDB24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F44D-DADF-6735-1552-64D17FDE9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227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7F8D-CF28-DE22-7D81-BC4FF847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EF6A1-B03D-EC5D-CEAD-36BC8E2B1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F9941-2BF7-ABD7-EE18-CDAC97575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53954-70D9-287F-E405-C6DB0055F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942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81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5543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2998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064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567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1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9CCF8-3418-EB19-09C2-1ADBB5D0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E76FE-4600-3C99-A821-7EC6F954D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D08A2A-B0C0-06A4-2770-9481811AB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D2BAD-9EC1-A1CA-57AA-1C05B1C31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4857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D78CB-A549-FBF8-583E-0D18FF051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729E8-D33C-4CFA-7FB8-349BA09F2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C981E-F269-AA0A-7E82-5E168B27A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3D25D-2F7E-D278-1353-8764D9DB4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09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F6E26-B826-48A7-9620-322CCD5F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8812A-103E-E683-5FDE-6F80696D9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09404-90A6-09E5-08D7-1E0F4F4F9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5444C-D2EC-AFD7-03F1-5D1D0DFB9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63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EA06F-141A-66AE-049A-A6F39A1B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6D70D-23C4-E9E7-34F3-5B9C97FFB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2AE87-CA14-1E6D-183C-6568E0DA4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2CDE-FB6F-69D4-C1C5-E2E95351A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0449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1353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14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811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CBCE-BF56-5669-8CEA-4E8A3BC9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E7E34-BE49-2A46-F7D4-0B720DE7E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D1B41-F5AC-1A08-0A07-4353CF9C5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C10B4-3EB2-1631-1F39-98066514A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978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498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691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5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25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24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287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80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574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106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26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165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47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34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4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34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F139-0152-FBC9-2C4D-938DF197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9263B-C17E-ADDB-7377-5FCFD56F8D0E}"/>
              </a:ext>
            </a:extLst>
          </p:cNvPr>
          <p:cNvSpPr/>
          <p:nvPr/>
        </p:nvSpPr>
        <p:spPr>
          <a:xfrm>
            <a:off x="762000" y="1733550"/>
            <a:ext cx="7772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好撒瑪利亞人</a:t>
            </a:r>
            <a:endParaRPr lang="en-US" altLang="zh-TW" sz="9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05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2780-C1D3-7166-01A8-3EB53110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D911A-565F-A2DA-55E7-69E55A96C98A}"/>
              </a:ext>
            </a:extLst>
          </p:cNvPr>
          <p:cNvSpPr/>
          <p:nvPr/>
        </p:nvSpPr>
        <p:spPr>
          <a:xfrm>
            <a:off x="0" y="-95250"/>
            <a:ext cx="9372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包裹好了，扶他騎上自己的牲口，帶到店裡去照應他。 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0487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有一個員工給它一片牛肉，但它沒有吃。 是它訓練有素嗎？ 還是因為它感到恐懼？ </a:t>
            </a:r>
          </a:p>
        </p:txBody>
      </p:sp>
    </p:spTree>
    <p:extLst>
      <p:ext uri="{BB962C8B-B14F-4D97-AF65-F5344CB8AC3E}">
        <p14:creationId xmlns:p14="http://schemas.microsoft.com/office/powerpoint/2010/main" val="16328041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最後，有一個女孩把肉掰成小塊並餵給小狗。</a:t>
            </a:r>
          </a:p>
        </p:txBody>
      </p:sp>
    </p:spTree>
    <p:extLst>
      <p:ext uri="{BB962C8B-B14F-4D97-AF65-F5344CB8AC3E}">
        <p14:creationId xmlns:p14="http://schemas.microsoft.com/office/powerpoint/2010/main" val="18233390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她花時間表達善意，讓小狗能安心的吃肉。</a:t>
            </a:r>
          </a:p>
        </p:txBody>
      </p:sp>
    </p:spTree>
    <p:extLst>
      <p:ext uri="{BB962C8B-B14F-4D97-AF65-F5344CB8AC3E}">
        <p14:creationId xmlns:p14="http://schemas.microsoft.com/office/powerpoint/2010/main" val="3702240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也許一個餐廳員工把小狗帶進來，給它食物，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但不知道如何讓它吃。 也許他得回去上班，沒發現小狗沒有吃。</a:t>
            </a:r>
          </a:p>
        </p:txBody>
      </p:sp>
    </p:spTree>
    <p:extLst>
      <p:ext uri="{BB962C8B-B14F-4D97-AF65-F5344CB8AC3E}">
        <p14:creationId xmlns:p14="http://schemas.microsoft.com/office/powerpoint/2010/main" val="34735648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那員工做了正確的事，但做得還不夠。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3134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49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那女孩花時間照顧它，終於讓小狗吃了食物。 她必須安慰小狗才能讓它進食。  她知道如何去愛，並且做到了。</a:t>
            </a:r>
          </a:p>
        </p:txBody>
      </p:sp>
    </p:spTree>
    <p:extLst>
      <p:ext uri="{BB962C8B-B14F-4D97-AF65-F5344CB8AC3E}">
        <p14:creationId xmlns:p14="http://schemas.microsoft.com/office/powerpoint/2010/main" val="13873331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但是，如果餐廳外面是一個饑餓的人呢？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人們會如何對待他？</a:t>
            </a:r>
          </a:p>
        </p:txBody>
      </p:sp>
    </p:spTree>
    <p:extLst>
      <p:ext uri="{BB962C8B-B14F-4D97-AF65-F5344CB8AC3E}">
        <p14:creationId xmlns:p14="http://schemas.microsoft.com/office/powerpoint/2010/main" val="36276633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人們對待他的方式會比員工和女孩對待小狗的方式更好嗎？</a:t>
            </a:r>
          </a:p>
        </p:txBody>
      </p:sp>
    </p:spTree>
    <p:extLst>
      <p:ext uri="{BB962C8B-B14F-4D97-AF65-F5344CB8AC3E}">
        <p14:creationId xmlns:p14="http://schemas.microsoft.com/office/powerpoint/2010/main" val="8683395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45BC-B8AB-D2D0-7CF0-1B481757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6B4E31-2F98-AA75-0AD3-82EEEC63E8FF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令人遺憾的是，許多人覺得愛動物比愛其他人更容易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01804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A6263-984C-1ACB-9A74-16258C0B1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49B7C3-0F21-2197-95E8-111D5B89E1D8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這可能是由於恐懼、鄙視、優越感或冷漠造成的。</a:t>
            </a:r>
          </a:p>
        </p:txBody>
      </p:sp>
    </p:spTree>
    <p:extLst>
      <p:ext uri="{BB962C8B-B14F-4D97-AF65-F5344CB8AC3E}">
        <p14:creationId xmlns:p14="http://schemas.microsoft.com/office/powerpoint/2010/main" val="207796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44317-7473-7B22-B11E-B58088A94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EA732-19C8-86AD-3A5D-8374AC73C2D5}"/>
              </a:ext>
            </a:extLst>
          </p:cNvPr>
          <p:cNvSpPr/>
          <p:nvPr/>
        </p:nvSpPr>
        <p:spPr>
          <a:xfrm>
            <a:off x="0" y="-95250"/>
            <a:ext cx="937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第二天拿出二錢銀子來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，交給店主說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:『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你且照應他，此外所費用的，我回來必還你。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  </a:t>
            </a:r>
          </a:p>
        </p:txBody>
      </p:sp>
    </p:spTree>
    <p:extLst>
      <p:ext uri="{BB962C8B-B14F-4D97-AF65-F5344CB8AC3E}">
        <p14:creationId xmlns:p14="http://schemas.microsoft.com/office/powerpoint/2010/main" val="19255705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62B2-77D3-6F54-7D33-9C8E139B4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E3A13D-132E-2719-439C-E5F79B33468B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我們甚至可能覺得捐款幫助遠方的人比幫助眼前的人更容易。</a:t>
            </a:r>
          </a:p>
        </p:txBody>
      </p:sp>
    </p:spTree>
    <p:extLst>
      <p:ext uri="{BB962C8B-B14F-4D97-AF65-F5344CB8AC3E}">
        <p14:creationId xmlns:p14="http://schemas.microsoft.com/office/powerpoint/2010/main" val="13544168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有一個可能是無家可歸的人坐在一個小餐館前面的地上。</a:t>
            </a:r>
          </a:p>
        </p:txBody>
      </p:sp>
    </p:spTree>
    <p:extLst>
      <p:ext uri="{BB962C8B-B14F-4D97-AF65-F5344CB8AC3E}">
        <p14:creationId xmlns:p14="http://schemas.microsoft.com/office/powerpoint/2010/main" val="36036018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他沒有跟人要食物，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但是根據他坐的位置，每個人都會看出他的意圖。</a:t>
            </a:r>
          </a:p>
        </p:txBody>
      </p:sp>
    </p:spTree>
    <p:extLst>
      <p:ext uri="{BB962C8B-B14F-4D97-AF65-F5344CB8AC3E}">
        <p14:creationId xmlns:p14="http://schemas.microsoft.com/office/powerpoint/2010/main" val="59624892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一個客人去和他有禮貌的說話，那人向他解釋了菜單，讓他選擇食物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 然後才去為那人和自己點食物。</a:t>
            </a:r>
          </a:p>
        </p:txBody>
      </p:sp>
    </p:spTree>
    <p:extLst>
      <p:ext uri="{BB962C8B-B14F-4D97-AF65-F5344CB8AC3E}">
        <p14:creationId xmlns:p14="http://schemas.microsoft.com/office/powerpoint/2010/main" val="521843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他通過解釋食物並讓他選菜，給了那個人一點尊嚴。</a:t>
            </a:r>
          </a:p>
        </p:txBody>
      </p:sp>
    </p:spTree>
    <p:extLst>
      <p:ext uri="{BB962C8B-B14F-4D97-AF65-F5344CB8AC3E}">
        <p14:creationId xmlns:p14="http://schemas.microsoft.com/office/powerpoint/2010/main" val="22645260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在這種狀況下，有時我們會避免互動，只隨便買一點食物給他人而不問他人的意見。</a:t>
            </a:r>
          </a:p>
        </p:txBody>
      </p:sp>
    </p:spTree>
    <p:extLst>
      <p:ext uri="{BB962C8B-B14F-4D97-AF65-F5344CB8AC3E}">
        <p14:creationId xmlns:p14="http://schemas.microsoft.com/office/powerpoint/2010/main" val="21078554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但有時人類的互動比吃的食物更重要。人類需要感到受尊重。</a:t>
            </a:r>
          </a:p>
        </p:txBody>
      </p:sp>
    </p:spTree>
    <p:extLst>
      <p:ext uri="{BB962C8B-B14F-4D97-AF65-F5344CB8AC3E}">
        <p14:creationId xmlns:p14="http://schemas.microsoft.com/office/powerpoint/2010/main" val="17211418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22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因此，我們也需要學習</a:t>
            </a:r>
            <a:r>
              <a:rPr lang="zh-TW" altLang="en-US" sz="7000" b="1" u="sng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關心他人。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07492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我們需要有正確的意圖及跟隨神的心。</a:t>
            </a:r>
          </a:p>
        </p:txBody>
      </p:sp>
    </p:spTree>
    <p:extLst>
      <p:ext uri="{BB962C8B-B14F-4D97-AF65-F5344CB8AC3E}">
        <p14:creationId xmlns:p14="http://schemas.microsoft.com/office/powerpoint/2010/main" val="3856817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DBA0-D46D-0708-9AC4-9B00EA07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8BEB40-E80A-0224-D9F2-BF4929BD691A}"/>
              </a:ext>
            </a:extLst>
          </p:cNvPr>
          <p:cNvSpPr/>
          <p:nvPr/>
        </p:nvSpPr>
        <p:spPr>
          <a:xfrm>
            <a:off x="-76200" y="1"/>
            <a:ext cx="9372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5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如果道真的在我們裡面成為肉身，人們就會透過我們的行為體驗到神的愛，</a:t>
            </a:r>
            <a:r>
              <a:rPr lang="en-US" altLang="zh-TW" sz="65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65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就像那受傷的人透過撒瑪利亞人體驗到憐憫一樣。</a:t>
            </a:r>
          </a:p>
        </p:txBody>
      </p:sp>
    </p:spTree>
    <p:extLst>
      <p:ext uri="{BB962C8B-B14F-4D97-AF65-F5344CB8AC3E}">
        <p14:creationId xmlns:p14="http://schemas.microsoft.com/office/powerpoint/2010/main" val="326298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5EF68-EC23-B59E-DFDE-2C60835A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F2A0A3-1C93-3C58-A0E7-4F6E62B59567}"/>
              </a:ext>
            </a:extLst>
          </p:cNvPr>
          <p:cNvSpPr/>
          <p:nvPr/>
        </p:nvSpPr>
        <p:spPr>
          <a:xfrm>
            <a:off x="0" y="-95250"/>
            <a:ext cx="9372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你想，這三個人哪一個是落在強盜手中的鄰舍呢？」  他說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「是憐憫他的。」耶穌說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「你去照樣行吧。」</a:t>
            </a:r>
          </a:p>
        </p:txBody>
      </p:sp>
    </p:spTree>
    <p:extLst>
      <p:ext uri="{BB962C8B-B14F-4D97-AF65-F5344CB8AC3E}">
        <p14:creationId xmlns:p14="http://schemas.microsoft.com/office/powerpoint/2010/main" val="8368359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我們可以從我們周圍的人開始，先照顧我們有義務照顧的人，以及我們認識的人。</a:t>
            </a:r>
          </a:p>
        </p:txBody>
      </p:sp>
    </p:spTree>
    <p:extLst>
      <p:ext uri="{BB962C8B-B14F-4D97-AF65-F5344CB8AC3E}">
        <p14:creationId xmlns:p14="http://schemas.microsoft.com/office/powerpoint/2010/main" val="27325589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06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然後，我們可以關心我們附近的其他人，然後擴展到我們不認識的人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375323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神會安排人出現在你的生命中，讓你有機會去去愛及服事他們。去愛的機會往往是神的恩賜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587241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希伯來書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13:2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不可忘記用愛心接待客旅，因為曾有接待客旅的，不知不覺就接待了天使。</a:t>
            </a:r>
          </a:p>
        </p:txBody>
      </p:sp>
    </p:spTree>
    <p:extLst>
      <p:ext uri="{BB962C8B-B14F-4D97-AF65-F5344CB8AC3E}">
        <p14:creationId xmlns:p14="http://schemas.microsoft.com/office/powerpoint/2010/main" val="422072944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問題不在於「誰是我的鄰舍？」，而在於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「今天我是否願意成為他人的鄰舍？」</a:t>
            </a:r>
          </a:p>
        </p:txBody>
      </p:sp>
    </p:spTree>
    <p:extLst>
      <p:ext uri="{BB962C8B-B14F-4D97-AF65-F5344CB8AC3E}">
        <p14:creationId xmlns:p14="http://schemas.microsoft.com/office/powerpoint/2010/main" val="28392212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DF451-14EE-DA9C-4CBA-F3AB3277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8229D4-A86C-B7AF-8E37-D232DB537E58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願我們的行動向世人展現耶穌的愛。這就是「道成肉身」在我們的身上彰顯出來。</a:t>
            </a:r>
          </a:p>
        </p:txBody>
      </p:sp>
    </p:spTree>
    <p:extLst>
      <p:ext uri="{BB962C8B-B14F-4D97-AF65-F5344CB8AC3E}">
        <p14:creationId xmlns:p14="http://schemas.microsoft.com/office/powerpoint/2010/main" val="27341792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D601F-544D-5EC2-F206-1B2C01044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45E53-B505-51FB-7189-6D7FDB8763D5}"/>
              </a:ext>
            </a:extLst>
          </p:cNvPr>
          <p:cNvSpPr/>
          <p:nvPr/>
        </p:nvSpPr>
        <p:spPr>
          <a:xfrm>
            <a:off x="0" y="13335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願神保佑我們。</a:t>
            </a:r>
          </a:p>
        </p:txBody>
      </p:sp>
    </p:spTree>
    <p:extLst>
      <p:ext uri="{BB962C8B-B14F-4D97-AF65-F5344CB8AC3E}">
        <p14:creationId xmlns:p14="http://schemas.microsoft.com/office/powerpoint/2010/main" val="375040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D4E1-28AF-B108-BA08-63C47DDC3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E8504-D7A4-B3DD-4829-486B36F3CC78}"/>
              </a:ext>
            </a:extLst>
          </p:cNvPr>
          <p:cNvSpPr/>
          <p:nvPr/>
        </p:nvSpPr>
        <p:spPr>
          <a:xfrm>
            <a:off x="762000" y="1733550"/>
            <a:ext cx="7772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好撒瑪利亞人</a:t>
            </a:r>
            <a:endParaRPr lang="en-US" altLang="zh-TW" sz="9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485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4C1D-266D-188F-A558-190D9F0AF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FA4A62-3D96-E7F1-90E5-C4D61BD7775A}"/>
              </a:ext>
            </a:extLst>
          </p:cNvPr>
          <p:cNvSpPr/>
          <p:nvPr/>
        </p:nvSpPr>
        <p:spPr>
          <a:xfrm>
            <a:off x="0" y="1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你是否曾經路過需要幫助的人，事後卻後悔自己當時是否該停下來？</a:t>
            </a:r>
          </a:p>
        </p:txBody>
      </p:sp>
    </p:spTree>
    <p:extLst>
      <p:ext uri="{BB962C8B-B14F-4D97-AF65-F5344CB8AC3E}">
        <p14:creationId xmlns:p14="http://schemas.microsoft.com/office/powerpoint/2010/main" val="116644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8C5A-7A28-2855-CD17-27EEEDDE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2F056B-B8BD-0346-78D4-1D87650FA27A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我們大多數人都想成為仁慈的人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但真正的仁慈往往得在不方便的時候出現，並且需要做出犧牲。</a:t>
            </a:r>
          </a:p>
        </p:txBody>
      </p:sp>
    </p:spTree>
    <p:extLst>
      <p:ext uri="{BB962C8B-B14F-4D97-AF65-F5344CB8AC3E}">
        <p14:creationId xmlns:p14="http://schemas.microsoft.com/office/powerpoint/2010/main" val="125063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在一個寒冷、下雨、颳風的日子，我在一家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Wendy’s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餐廳里看到了一隻濕漉漉的小狗。</a:t>
            </a:r>
          </a:p>
        </p:txBody>
      </p:sp>
    </p:spTree>
    <p:extLst>
      <p:ext uri="{BB962C8B-B14F-4D97-AF65-F5344CB8AC3E}">
        <p14:creationId xmlns:p14="http://schemas.microsoft.com/office/powerpoint/2010/main" val="29875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standing next to a chair&#10;&#10;Description automatically generated with medium confidence">
            <a:extLst>
              <a:ext uri="{FF2B5EF4-FFF2-40B4-BE49-F238E27FC236}">
                <a16:creationId xmlns:a16="http://schemas.microsoft.com/office/drawing/2014/main" id="{AA948BE5-1D7E-4D5B-BF85-80763D08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7" y="-476250"/>
            <a:ext cx="119210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它直直地坐著，但因身子濕和寒冷而顫抖。它旁邊有一個盤子，上面放著一塊肉，但它沒有吃。</a:t>
            </a:r>
          </a:p>
        </p:txBody>
      </p:sp>
    </p:spTree>
    <p:extLst>
      <p:ext uri="{BB962C8B-B14F-4D97-AF65-F5344CB8AC3E}">
        <p14:creationId xmlns:p14="http://schemas.microsoft.com/office/powerpoint/2010/main" val="191373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接下來發生的事情讓我想起好撒瑪利亞人的比喻。</a:t>
            </a:r>
          </a:p>
        </p:txBody>
      </p:sp>
    </p:spTree>
    <p:extLst>
      <p:ext uri="{BB962C8B-B14F-4D97-AF65-F5344CB8AC3E}">
        <p14:creationId xmlns:p14="http://schemas.microsoft.com/office/powerpoint/2010/main" val="185161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E88AA-A96C-E0CD-784A-39CBD266D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81FFE-A16C-D06E-092C-F7D79AE163F1}"/>
              </a:ext>
            </a:extLst>
          </p:cNvPr>
          <p:cNvSpPr/>
          <p:nvPr/>
        </p:nvSpPr>
        <p:spPr>
          <a:xfrm>
            <a:off x="1447800" y="1276350"/>
            <a:ext cx="6398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經文</a:t>
            </a:r>
            <a:r>
              <a:rPr lang="en-US" altLang="zh-TW" sz="7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 algn="ctr"/>
            <a:r>
              <a:rPr lang="zh-TW" altLang="en-US" sz="7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路加 </a:t>
            </a:r>
            <a:r>
              <a:rPr lang="en-US" altLang="zh-TW" sz="7000" b="1" dirty="0">
                <a:ea typeface="Microsoft JhengHei" panose="020B0604030504040204" pitchFamily="34" charset="-120"/>
              </a:rPr>
              <a:t>10:25-37</a:t>
            </a:r>
          </a:p>
        </p:txBody>
      </p:sp>
    </p:spTree>
    <p:extLst>
      <p:ext uri="{BB962C8B-B14F-4D97-AF65-F5344CB8AC3E}">
        <p14:creationId xmlns:p14="http://schemas.microsoft.com/office/powerpoint/2010/main" val="3927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一位律法師來試探耶穌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問了一個看起來非常無辜的問題。</a:t>
            </a:r>
          </a:p>
        </p:txBody>
      </p:sp>
    </p:spTree>
    <p:extLst>
      <p:ext uri="{BB962C8B-B14F-4D97-AF65-F5344CB8AC3E}">
        <p14:creationId xmlns:p14="http://schemas.microsoft.com/office/powerpoint/2010/main" val="236090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7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7000" b="1" dirty="0"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也許如果耶穌給出一個不對或不完整的答案，他可以藉此來攻擊耶穌</a:t>
            </a:r>
            <a:endParaRPr lang="en-US" altLang="zh-TW" sz="7000" b="1" dirty="0"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7000" b="1" dirty="0"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70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律法師的問題：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「我該做什麼才可以承受永生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71212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耶穌問那律法師他的看法。祂很少對那些問祂問題的人這樣做。</a:t>
            </a:r>
          </a:p>
        </p:txBody>
      </p:sp>
    </p:spTree>
    <p:extLst>
      <p:ext uri="{BB962C8B-B14F-4D97-AF65-F5344CB8AC3E}">
        <p14:creationId xmlns:p14="http://schemas.microsoft.com/office/powerpoint/2010/main" val="337240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律法師的回答非常簡潔和完整。看得出來他訓練有素。</a:t>
            </a:r>
          </a:p>
        </p:txBody>
      </p:sp>
    </p:spTree>
    <p:extLst>
      <p:ext uri="{BB962C8B-B14F-4D97-AF65-F5344CB8AC3E}">
        <p14:creationId xmlns:p14="http://schemas.microsoft.com/office/powerpoint/2010/main" val="168478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你要盡心、盡性、盡力、盡意愛主你的神，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要愛鄰舍如同自己。</a:t>
            </a:r>
          </a:p>
        </p:txBody>
      </p:sp>
    </p:spTree>
    <p:extLst>
      <p:ext uri="{BB962C8B-B14F-4D97-AF65-F5344CB8AC3E}">
        <p14:creationId xmlns:p14="http://schemas.microsoft.com/office/powerpoint/2010/main" val="385654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你已經知道答案了，所以去做吧。</a:t>
            </a:r>
          </a:p>
        </p:txBody>
      </p:sp>
    </p:spTree>
    <p:extLst>
      <p:ext uri="{BB962C8B-B14F-4D97-AF65-F5344CB8AC3E}">
        <p14:creationId xmlns:p14="http://schemas.microsoft.com/office/powerpoint/2010/main" val="333876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90616" y="-95250"/>
            <a:ext cx="922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申命記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6:5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你要盡心、盡性、盡力愛耶和華你的神。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它是十誡前四條誡命的總結。</a:t>
            </a:r>
          </a:p>
        </p:txBody>
      </p:sp>
    </p:spTree>
    <p:extLst>
      <p:ext uri="{BB962C8B-B14F-4D97-AF65-F5344CB8AC3E}">
        <p14:creationId xmlns:p14="http://schemas.microsoft.com/office/powerpoint/2010/main" val="172513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7620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「愛鄰舍如同自己」是在利未記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19:18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不可報仇，也不可埋怨你本國的子民，卻要愛人如己。</a:t>
            </a:r>
          </a:p>
        </p:txBody>
      </p:sp>
    </p:spTree>
    <p:extLst>
      <p:ext uri="{BB962C8B-B14F-4D97-AF65-F5344CB8AC3E}">
        <p14:creationId xmlns:p14="http://schemas.microsoft.com/office/powerpoint/2010/main" val="2170566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這是十誡第五到十條關於與他人互動的摩西律法的總結。</a:t>
            </a:r>
          </a:p>
        </p:txBody>
      </p:sp>
    </p:spTree>
    <p:extLst>
      <p:ext uri="{BB962C8B-B14F-4D97-AF65-F5344CB8AC3E}">
        <p14:creationId xmlns:p14="http://schemas.microsoft.com/office/powerpoint/2010/main" val="76787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4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有一個律法師起來試探耶穌，說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「夫子，我該做什麼才可以承受永生？」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1059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所以律法師知道律法的精神和意圖，但他在執行上有疑問。</a:t>
            </a:r>
          </a:p>
        </p:txBody>
      </p:sp>
    </p:spTree>
    <p:extLst>
      <p:ext uri="{BB962C8B-B14F-4D97-AF65-F5344CB8AC3E}">
        <p14:creationId xmlns:p14="http://schemas.microsoft.com/office/powerpoint/2010/main" val="2381667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他接下來的問題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「誰是我的鄰舍？」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3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這是一個試著要限制他需要去愛誰的問題。</a:t>
            </a:r>
          </a:p>
        </p:txBody>
      </p:sp>
    </p:spTree>
    <p:extLst>
      <p:ext uri="{BB962C8B-B14F-4D97-AF65-F5344CB8AC3E}">
        <p14:creationId xmlns:p14="http://schemas.microsoft.com/office/powerpoint/2010/main" val="2326171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7620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愛他人需要付出些代價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時間、精力、和資源。他想限制他需要愛的人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這樣這代價就不會那麼昂貴了。</a:t>
            </a:r>
          </a:p>
        </p:txBody>
      </p:sp>
    </p:spTree>
    <p:extLst>
      <p:ext uri="{BB962C8B-B14F-4D97-AF65-F5344CB8AC3E}">
        <p14:creationId xmlns:p14="http://schemas.microsoft.com/office/powerpoint/2010/main" val="3492682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FE344-576E-4874-7D6D-689E69F1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D4A994-4281-8573-46C0-5A742FEA5393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耶穌透過講述好撒瑪利亞人的比喻讓他回答了自己的問題。</a:t>
            </a:r>
          </a:p>
        </p:txBody>
      </p:sp>
    </p:spTree>
    <p:extLst>
      <p:ext uri="{BB962C8B-B14F-4D97-AF65-F5344CB8AC3E}">
        <p14:creationId xmlns:p14="http://schemas.microsoft.com/office/powerpoint/2010/main" val="3512513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耶穌講這個比喻的目的是什麼？祂總是有原因的。</a:t>
            </a:r>
          </a:p>
        </p:txBody>
      </p:sp>
    </p:spTree>
    <p:extLst>
      <p:ext uri="{BB962C8B-B14F-4D97-AF65-F5344CB8AC3E}">
        <p14:creationId xmlns:p14="http://schemas.microsoft.com/office/powerpoint/2010/main" val="447776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一個常見的解釋是他想展示律法與愛之間的區別。</a:t>
            </a:r>
          </a:p>
        </p:txBody>
      </p:sp>
    </p:spTree>
    <p:extLst>
      <p:ext uri="{BB962C8B-B14F-4D97-AF65-F5344CB8AC3E}">
        <p14:creationId xmlns:p14="http://schemas.microsoft.com/office/powerpoint/2010/main" val="904541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有些人認為他是在攻擊猶太人的律法主義，因為他們地律法主義錯過了律法的本意。</a:t>
            </a:r>
          </a:p>
        </p:txBody>
      </p:sp>
    </p:spTree>
    <p:extLst>
      <p:ext uri="{BB962C8B-B14F-4D97-AF65-F5344CB8AC3E}">
        <p14:creationId xmlns:p14="http://schemas.microsoft.com/office/powerpoint/2010/main" val="1150724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耶穌想揭示神慈愛的心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 這在舊約中並不是那麼的明顯。</a:t>
            </a:r>
          </a:p>
        </p:txBody>
      </p:sp>
    </p:spTree>
    <p:extLst>
      <p:ext uri="{BB962C8B-B14F-4D97-AF65-F5344CB8AC3E}">
        <p14:creationId xmlns:p14="http://schemas.microsoft.com/office/powerpoint/2010/main" val="4130371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耶穌可能還想向人們展示如何實施律法真正的精神。</a:t>
            </a:r>
          </a:p>
        </p:txBody>
      </p:sp>
    </p:spTree>
    <p:extLst>
      <p:ext uri="{BB962C8B-B14F-4D97-AF65-F5344CB8AC3E}">
        <p14:creationId xmlns:p14="http://schemas.microsoft.com/office/powerpoint/2010/main" val="1011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這律法師熟知律法，但他也許在試圖不要花心血去執行律法。</a:t>
            </a:r>
          </a:p>
        </p:txBody>
      </p:sp>
    </p:spTree>
    <p:extLst>
      <p:ext uri="{BB962C8B-B14F-4D97-AF65-F5344CB8AC3E}">
        <p14:creationId xmlns:p14="http://schemas.microsoft.com/office/powerpoint/2010/main" val="345284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0E69F-14DA-3126-A890-90DD52C9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268872-65BC-6999-F736-F53E4769C05C}"/>
              </a:ext>
            </a:extLst>
          </p:cNvPr>
          <p:cNvSpPr/>
          <p:nvPr/>
        </p:nvSpPr>
        <p:spPr>
          <a:xfrm>
            <a:off x="0" y="-95249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耶穌對他說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「律法上寫的是什麼？你念的是怎樣呢？」</a:t>
            </a:r>
          </a:p>
        </p:txBody>
      </p:sp>
    </p:spTree>
    <p:extLst>
      <p:ext uri="{BB962C8B-B14F-4D97-AF65-F5344CB8AC3E}">
        <p14:creationId xmlns:p14="http://schemas.microsoft.com/office/powerpoint/2010/main" val="2836760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讓我們研究這個比喻，看看我們能從中學到什麼。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2519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這些人的旅程是從耶路撒冷到耶利哥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向東行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15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英里，主要是下坡。 </a:t>
            </a:r>
          </a:p>
        </p:txBody>
      </p:sp>
    </p:spTree>
    <p:extLst>
      <p:ext uri="{BB962C8B-B14F-4D97-AF65-F5344CB8AC3E}">
        <p14:creationId xmlns:p14="http://schemas.microsoft.com/office/powerpoint/2010/main" val="1967930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步行可能需要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6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8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個小時。 基本上，這是一個一整天的行程。</a:t>
            </a:r>
          </a:p>
        </p:txBody>
      </p:sp>
    </p:spTree>
    <p:extLst>
      <p:ext uri="{BB962C8B-B14F-4D97-AF65-F5344CB8AC3E}">
        <p14:creationId xmlns:p14="http://schemas.microsoft.com/office/powerpoint/2010/main" val="2022855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22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在耶穌的時代，這條路不太安全。 只有伯大尼城在他們之間。 因此有很長一段沒有城鎮的路。</a:t>
            </a:r>
          </a:p>
        </p:txBody>
      </p:sp>
    </p:spTree>
    <p:extLst>
      <p:ext uri="{BB962C8B-B14F-4D97-AF65-F5344CB8AC3E}">
        <p14:creationId xmlns:p14="http://schemas.microsoft.com/office/powerpoint/2010/main" val="2205520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強盜搶走了這傷者的衣服。 他可能沒有太多東西。 強盜不必要地毆打他，所以他們真的很邪惡。</a:t>
            </a:r>
          </a:p>
        </p:txBody>
      </p:sp>
    </p:spTree>
    <p:extLst>
      <p:ext uri="{BB962C8B-B14F-4D97-AF65-F5344CB8AC3E}">
        <p14:creationId xmlns:p14="http://schemas.microsoft.com/office/powerpoint/2010/main" val="4140245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走過的三個人：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2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	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祭司代表神的僕人或牧者。 他應當非常瞭解神的律法。</a:t>
            </a:r>
          </a:p>
        </p:txBody>
      </p:sp>
    </p:spTree>
    <p:extLst>
      <p:ext uri="{BB962C8B-B14F-4D97-AF65-F5344CB8AC3E}">
        <p14:creationId xmlns:p14="http://schemas.microsoft.com/office/powerpoint/2010/main" val="2611759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	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利未人代表神的追隨者或基督徒。 他也應當非常瞭解神的律法。</a:t>
            </a:r>
          </a:p>
        </p:txBody>
      </p:sp>
    </p:spTree>
    <p:extLst>
      <p:ext uri="{BB962C8B-B14F-4D97-AF65-F5344CB8AC3E}">
        <p14:creationId xmlns:p14="http://schemas.microsoft.com/office/powerpoint/2010/main" val="1638167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	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撒瑪利亞人是一部分猶太人，一部分外邦人的混血民族。 他們是猶太人鄙視的人，因為他們不純種。</a:t>
            </a:r>
          </a:p>
        </p:txBody>
      </p:sp>
    </p:spTree>
    <p:extLst>
      <p:ext uri="{BB962C8B-B14F-4D97-AF65-F5344CB8AC3E}">
        <p14:creationId xmlns:p14="http://schemas.microsoft.com/office/powerpoint/2010/main" val="983065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4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他們將猶太教和異教傳統混雜在一起。他並不受那些宗教人士的尊敬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4989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他雖然不被認為是宗教專家，但他有一顆有神性的心。</a:t>
            </a:r>
          </a:p>
        </p:txBody>
      </p:sp>
    </p:spTree>
    <p:extLst>
      <p:ext uri="{BB962C8B-B14F-4D97-AF65-F5344CB8AC3E}">
        <p14:creationId xmlns:p14="http://schemas.microsoft.com/office/powerpoint/2010/main" val="134842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7513-D2C7-C158-31B9-ABFC1109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3F390-3879-7C5B-AD72-8064098F175A}"/>
              </a:ext>
            </a:extLst>
          </p:cNvPr>
          <p:cNvSpPr/>
          <p:nvPr/>
        </p:nvSpPr>
        <p:spPr>
          <a:xfrm>
            <a:off x="0" y="-9524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他回答說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「你要盡心、盡性、盡力、盡意愛主你的神，又要愛鄰舍如同自己。」</a:t>
            </a:r>
          </a:p>
        </p:txBody>
      </p:sp>
    </p:spTree>
    <p:extLst>
      <p:ext uri="{BB962C8B-B14F-4D97-AF65-F5344CB8AC3E}">
        <p14:creationId xmlns:p14="http://schemas.microsoft.com/office/powerpoint/2010/main" val="1724848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祭司和利未人有看到了那受傷的人，但故意避免靠近他並觸摸他。</a:t>
            </a:r>
          </a:p>
        </p:txBody>
      </p:sp>
    </p:spTree>
    <p:extLst>
      <p:ext uri="{BB962C8B-B14F-4D97-AF65-F5344CB8AC3E}">
        <p14:creationId xmlns:p14="http://schemas.microsoft.com/office/powerpoint/2010/main" val="4207882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這是他們可能的想法：若那傷者是死了的，那麼如果我碰他，我會違反律法。</a:t>
            </a:r>
          </a:p>
        </p:txBody>
      </p:sp>
    </p:spTree>
    <p:extLst>
      <p:ext uri="{BB962C8B-B14F-4D97-AF65-F5344CB8AC3E}">
        <p14:creationId xmlns:p14="http://schemas.microsoft.com/office/powerpoint/2010/main" val="3203304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我會不潔凈幾天，不能執行宗教儀式，會影響到我的工作。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民數記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19:11-12</a:t>
            </a:r>
            <a:endParaRPr lang="zh-TW" altLang="en-US" sz="7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6202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如果他沒有死，那麼幫助那人可能會耽誤我的行程。</a:t>
            </a:r>
          </a:p>
        </p:txBody>
      </p:sp>
    </p:spTree>
    <p:extLst>
      <p:ext uri="{BB962C8B-B14F-4D97-AF65-F5344CB8AC3E}">
        <p14:creationId xmlns:p14="http://schemas.microsoft.com/office/powerpoint/2010/main" val="80922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十誡告訴我不要傷害別人，所以我沒有違反十誡。</a:t>
            </a:r>
          </a:p>
        </p:txBody>
      </p:sp>
    </p:spTree>
    <p:extLst>
      <p:ext uri="{BB962C8B-B14F-4D97-AF65-F5344CB8AC3E}">
        <p14:creationId xmlns:p14="http://schemas.microsoft.com/office/powerpoint/2010/main" val="2339173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十誡也沒有說我必須幫助別人，所以我沒有違反十誡。</a:t>
            </a:r>
          </a:p>
        </p:txBody>
      </p:sp>
    </p:spTree>
    <p:extLst>
      <p:ext uri="{BB962C8B-B14F-4D97-AF65-F5344CB8AC3E}">
        <p14:creationId xmlns:p14="http://schemas.microsoft.com/office/powerpoint/2010/main" val="2741452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22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如果他們不去管那人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他們仍守了律法。結果他們避開那傷者。甚至可能不知道他是受傷還是死了。</a:t>
            </a:r>
          </a:p>
        </p:txBody>
      </p:sp>
    </p:spTree>
    <p:extLst>
      <p:ext uri="{BB962C8B-B14F-4D97-AF65-F5344CB8AC3E}">
        <p14:creationId xmlns:p14="http://schemas.microsoft.com/office/powerpoint/2010/main" val="3293193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他們並沒有想到那傷者的需要。這兩人是為了保護自身利益而選擇了他們的行動。</a:t>
            </a:r>
          </a:p>
        </p:txBody>
      </p:sp>
    </p:spTree>
    <p:extLst>
      <p:ext uri="{BB962C8B-B14F-4D97-AF65-F5344CB8AC3E}">
        <p14:creationId xmlns:p14="http://schemas.microsoft.com/office/powerpoint/2010/main" val="2471374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3A777-5A32-A5EC-2963-6D8621D4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3C3D70-EC24-3CCE-5559-6E1A5B1BF3AE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如今，有些人不敢幫助別人，因為他們擔心承擔責任，或擔心他們幫助的人會聲稱他們傷害了他。</a:t>
            </a:r>
          </a:p>
        </p:txBody>
      </p:sp>
    </p:spTree>
    <p:extLst>
      <p:ext uri="{BB962C8B-B14F-4D97-AF65-F5344CB8AC3E}">
        <p14:creationId xmlns:p14="http://schemas.microsoft.com/office/powerpoint/2010/main" val="2102201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現代我們有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好撒瑪利亞人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法令來保護營救他人的人免於承擔責任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192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4C977-B5F8-E6BC-38B9-4C12440A4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AF489A-92B8-1119-BEF2-62D4BF108A2C}"/>
              </a:ext>
            </a:extLst>
          </p:cNvPr>
          <p:cNvSpPr/>
          <p:nvPr/>
        </p:nvSpPr>
        <p:spPr>
          <a:xfrm>
            <a:off x="0" y="-95249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「你回答的是。你這樣行，就必得永生。」  那人要顯明自己有理，就對耶穌說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「誰是我的鄰舍呢？」</a:t>
            </a:r>
          </a:p>
        </p:txBody>
      </p:sp>
    </p:spTree>
    <p:extLst>
      <p:ext uri="{BB962C8B-B14F-4D97-AF65-F5344CB8AC3E}">
        <p14:creationId xmlns:p14="http://schemas.microsoft.com/office/powerpoint/2010/main" val="26773047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但在這裡，對他們造成的不便是讓他們沒有幫助那傷者的原因。</a:t>
            </a:r>
          </a:p>
        </p:txBody>
      </p:sp>
    </p:spTree>
    <p:extLst>
      <p:ext uri="{BB962C8B-B14F-4D97-AF65-F5344CB8AC3E}">
        <p14:creationId xmlns:p14="http://schemas.microsoft.com/office/powerpoint/2010/main" val="3146347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但這撒瑪利亞人的反應卻是完全的不同。</a:t>
            </a:r>
          </a:p>
        </p:txBody>
      </p:sp>
    </p:spTree>
    <p:extLst>
      <p:ext uri="{BB962C8B-B14F-4D97-AF65-F5344CB8AC3E}">
        <p14:creationId xmlns:p14="http://schemas.microsoft.com/office/powerpoint/2010/main" val="5736673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他一定是在一段旅程中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他向東走，遠離撒瑪利亞。</a:t>
            </a:r>
          </a:p>
        </p:txBody>
      </p:sp>
    </p:spTree>
    <p:extLst>
      <p:ext uri="{BB962C8B-B14F-4D97-AF65-F5344CB8AC3E}">
        <p14:creationId xmlns:p14="http://schemas.microsoft.com/office/powerpoint/2010/main" val="1412286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他看到了那傷者，是要決定該怎麼做的時候了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625423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他應該有考慮到三件事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「我應該嗎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「我能嗎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「我願意嗎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59788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「我應該嗎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這是猶太人的領土，所以這個人很可能是猶太人。</a:t>
            </a:r>
          </a:p>
        </p:txBody>
      </p:sp>
    </p:spTree>
    <p:extLst>
      <p:ext uri="{BB962C8B-B14F-4D97-AF65-F5344CB8AC3E}">
        <p14:creationId xmlns:p14="http://schemas.microsoft.com/office/powerpoint/2010/main" val="2825671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3140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如果我去碰他，那個猶太人可能會不高興。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我會被指控傷害他嗎？</a:t>
            </a:r>
          </a:p>
        </p:txBody>
      </p:sp>
    </p:spTree>
    <p:extLst>
      <p:ext uri="{BB962C8B-B14F-4D97-AF65-F5344CB8AC3E}">
        <p14:creationId xmlns:p14="http://schemas.microsoft.com/office/powerpoint/2010/main" val="26080190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067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他的結論：幫助別人永遠是正確的做法。 問題是如何去做。</a:t>
            </a:r>
          </a:p>
        </p:txBody>
      </p:sp>
    </p:spTree>
    <p:extLst>
      <p:ext uri="{BB962C8B-B14F-4D97-AF65-F5344CB8AC3E}">
        <p14:creationId xmlns:p14="http://schemas.microsoft.com/office/powerpoint/2010/main" val="16096909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「我能嗎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是的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如果他還沒有死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我可以試著幫助他活下來。</a:t>
            </a:r>
          </a:p>
        </p:txBody>
      </p:sp>
    </p:spTree>
    <p:extLst>
      <p:ext uri="{BB962C8B-B14F-4D97-AF65-F5344CB8AC3E}">
        <p14:creationId xmlns:p14="http://schemas.microsoft.com/office/powerpoint/2010/main" val="58886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「我願意嗎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如果我去幫助他，我會耽誤我的旅行。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他的決定是：我願意。</a:t>
            </a:r>
          </a:p>
        </p:txBody>
      </p:sp>
    </p:spTree>
    <p:extLst>
      <p:ext uri="{BB962C8B-B14F-4D97-AF65-F5344CB8AC3E}">
        <p14:creationId xmlns:p14="http://schemas.microsoft.com/office/powerpoint/2010/main" val="142861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134F-345D-D900-3716-ABAD2B942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44C296-0C0D-FDEE-D5F7-ED4841C34C3A}"/>
              </a:ext>
            </a:extLst>
          </p:cNvPr>
          <p:cNvSpPr/>
          <p:nvPr/>
        </p:nvSpPr>
        <p:spPr>
          <a:xfrm>
            <a:off x="0" y="-95250"/>
            <a:ext cx="9372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耶穌回答說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「有一個人從耶路撒冷下耶利哥去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落在強盜手中。他們剝去他的衣裳，把他打個半死，就丟下他走了。</a:t>
            </a:r>
          </a:p>
        </p:txBody>
      </p:sp>
    </p:spTree>
    <p:extLst>
      <p:ext uri="{BB962C8B-B14F-4D97-AF65-F5344CB8AC3E}">
        <p14:creationId xmlns:p14="http://schemas.microsoft.com/office/powerpoint/2010/main" val="1501210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他憐憫受傷的人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他的心動了，然後做出了決定。</a:t>
            </a:r>
          </a:p>
        </p:txBody>
      </p:sp>
    </p:spTree>
    <p:extLst>
      <p:ext uri="{BB962C8B-B14F-4D97-AF65-F5344CB8AC3E}">
        <p14:creationId xmlns:p14="http://schemas.microsoft.com/office/powerpoint/2010/main" val="4329920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76200" y="0"/>
            <a:ext cx="922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他給受傷的男子包紮，並在傷口上倒了油和酒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92008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067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為什麼要攜帶這麼重的液體？ 也許他是一個賣油和酒的商人？</a:t>
            </a:r>
          </a:p>
        </p:txBody>
      </p:sp>
    </p:spTree>
    <p:extLst>
      <p:ext uri="{BB962C8B-B14F-4D97-AF65-F5344CB8AC3E}">
        <p14:creationId xmlns:p14="http://schemas.microsoft.com/office/powerpoint/2010/main" val="880708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如果是這樣，那麼他也是強盜的目標。 所以停下來是非常危險的。</a:t>
            </a:r>
          </a:p>
        </p:txBody>
      </p:sp>
    </p:spTree>
    <p:extLst>
      <p:ext uri="{BB962C8B-B14F-4D97-AF65-F5344CB8AC3E}">
        <p14:creationId xmlns:p14="http://schemas.microsoft.com/office/powerpoint/2010/main" val="3032548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他把受傷的人帶到一家旅館去照顧他。</a:t>
            </a: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他花時間這樣做，因而耽誤了自己的旅行。</a:t>
            </a:r>
          </a:p>
        </p:txBody>
      </p:sp>
    </p:spTree>
    <p:extLst>
      <p:ext uri="{BB962C8B-B14F-4D97-AF65-F5344CB8AC3E}">
        <p14:creationId xmlns:p14="http://schemas.microsoft.com/office/powerpoint/2010/main" val="1995351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他還花了不少的錢來照顧他。他給旅店老闆留下了更多的錢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2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錢銀子是一般人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2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天的工資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523250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22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愛和關心別人會花費你</a:t>
            </a:r>
            <a:r>
              <a:rPr lang="zh-TW" altLang="en-US" sz="7000" b="1" kern="1000" spc="-38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一些東西：時間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、精力和資源。</a:t>
            </a:r>
          </a:p>
        </p:txBody>
      </p:sp>
    </p:spTree>
    <p:extLst>
      <p:ext uri="{BB962C8B-B14F-4D97-AF65-F5344CB8AC3E}">
        <p14:creationId xmlns:p14="http://schemas.microsoft.com/office/powerpoint/2010/main" val="40061103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他答應旅館老闆說如果不夠的話，他會在回程時給他更多錢。</a:t>
            </a:r>
          </a:p>
        </p:txBody>
      </p:sp>
    </p:spTree>
    <p:extLst>
      <p:ext uri="{BB962C8B-B14F-4D97-AF65-F5344CB8AC3E}">
        <p14:creationId xmlns:p14="http://schemas.microsoft.com/office/powerpoint/2010/main" val="15076546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因此，這不是一次性的行動。 他真的致力於幫助那傷著。</a:t>
            </a:r>
          </a:p>
        </p:txBody>
      </p:sp>
    </p:spTree>
    <p:extLst>
      <p:ext uri="{BB962C8B-B14F-4D97-AF65-F5344CB8AC3E}">
        <p14:creationId xmlns:p14="http://schemas.microsoft.com/office/powerpoint/2010/main" val="2392323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有時愛人及照顧人可能需要很長的時間，而且成本很高。</a:t>
            </a:r>
          </a:p>
        </p:txBody>
      </p:sp>
    </p:spTree>
    <p:extLst>
      <p:ext uri="{BB962C8B-B14F-4D97-AF65-F5344CB8AC3E}">
        <p14:creationId xmlns:p14="http://schemas.microsoft.com/office/powerpoint/2010/main" val="223852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BF0E1-E229-FBD2-9A38-36FC8AC9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69B6E-55EC-32FF-1C35-D0082F673C07}"/>
              </a:ext>
            </a:extLst>
          </p:cNvPr>
          <p:cNvSpPr/>
          <p:nvPr/>
        </p:nvSpPr>
        <p:spPr>
          <a:xfrm>
            <a:off x="0" y="-95250"/>
            <a:ext cx="9372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偶然有一個祭司從這條路下來</a:t>
            </a:r>
            <a:r>
              <a:rPr lang="en-US" altLang="zh-TW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看見他</a:t>
            </a:r>
            <a:r>
              <a:rPr lang="en-US" altLang="zh-TW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就從那邊過去了。又有一個利未人來到這地方</a:t>
            </a:r>
            <a:r>
              <a:rPr lang="en-US" altLang="zh-TW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看見他</a:t>
            </a:r>
            <a:r>
              <a:rPr lang="en-US" altLang="zh-TW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8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也照樣從那邊過去了。</a:t>
            </a:r>
          </a:p>
        </p:txBody>
      </p:sp>
    </p:spTree>
    <p:extLst>
      <p:ext uri="{BB962C8B-B14F-4D97-AF65-F5344CB8AC3E}">
        <p14:creationId xmlns:p14="http://schemas.microsoft.com/office/powerpoint/2010/main" val="41458722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這個撒瑪利亞人可能不太瞭解神的教導，但他有神的慈心。</a:t>
            </a:r>
          </a:p>
        </p:txBody>
      </p:sp>
    </p:spTree>
    <p:extLst>
      <p:ext uri="{BB962C8B-B14F-4D97-AF65-F5344CB8AC3E}">
        <p14:creationId xmlns:p14="http://schemas.microsoft.com/office/powerpoint/2010/main" val="2593921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F412-4768-332D-57E3-29D397CEC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DF7745-7755-77E7-B977-74AD5E1D568B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那個被認為是外人的人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結果卻成了那受傷著真正的鄰舍。</a:t>
            </a:r>
          </a:p>
        </p:txBody>
      </p:sp>
    </p:spTree>
    <p:extLst>
      <p:ext uri="{BB962C8B-B14F-4D97-AF65-F5344CB8AC3E}">
        <p14:creationId xmlns:p14="http://schemas.microsoft.com/office/powerpoint/2010/main" val="4287554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A701B-173E-9726-0382-AAB299CE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9E2EFA-4CC2-D57E-CCC1-F95E5F8C285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還有另一個觀察結果：這比喻中的主角是聽眾看不起的人。</a:t>
            </a:r>
          </a:p>
        </p:txBody>
      </p:sp>
    </p:spTree>
    <p:extLst>
      <p:ext uri="{BB962C8B-B14F-4D97-AF65-F5344CB8AC3E}">
        <p14:creationId xmlns:p14="http://schemas.microsoft.com/office/powerpoint/2010/main" val="13115813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54531-4960-0371-579F-A19C79C9D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D2668A-5980-8946-1E9A-043AB63D05EB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在耶穌的聽眾看來，撒瑪利亞人是他們最意想不到的英雄。</a:t>
            </a:r>
          </a:p>
        </p:txBody>
      </p:sp>
    </p:spTree>
    <p:extLst>
      <p:ext uri="{BB962C8B-B14F-4D97-AF65-F5344CB8AC3E}">
        <p14:creationId xmlns:p14="http://schemas.microsoft.com/office/powerpoint/2010/main" val="17229013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9E4C9-C0EA-19A4-615A-9A3B3CC3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555EC7-7D84-A796-420F-0044A16A578A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我們或許不覺得自己是什麼了不起的人，但當我們愛人時，我們在神的眼中就是英雄。</a:t>
            </a:r>
          </a:p>
        </p:txBody>
      </p:sp>
    </p:spTree>
    <p:extLst>
      <p:ext uri="{BB962C8B-B14F-4D97-AF65-F5344CB8AC3E}">
        <p14:creationId xmlns:p14="http://schemas.microsoft.com/office/powerpoint/2010/main" val="39861926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FF622-0456-C020-79EB-4EBB78A6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2DE2B5-BAB5-8C82-C50E-1DA1F86EE00C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因為我們實現了神一直以來希望我們去做的事 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愛神及愛人。</a:t>
            </a:r>
          </a:p>
        </p:txBody>
      </p:sp>
    </p:spTree>
    <p:extLst>
      <p:ext uri="{BB962C8B-B14F-4D97-AF65-F5344CB8AC3E}">
        <p14:creationId xmlns:p14="http://schemas.microsoft.com/office/powerpoint/2010/main" val="5991313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現在，我們來比較這律法師和耶穌。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4196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律法師問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「誰是我的鄰舍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 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2053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他知道愛別人是要付出代價的。 所以他想限制他需要愛的人。</a:t>
            </a:r>
          </a:p>
        </p:txBody>
      </p:sp>
    </p:spTree>
    <p:extLst>
      <p:ext uri="{BB962C8B-B14F-4D97-AF65-F5344CB8AC3E}">
        <p14:creationId xmlns:p14="http://schemas.microsoft.com/office/powerpoint/2010/main" val="8795750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他知道神說要愛你的鄰舍，但神沒有定義誰是鄰舍，所以律法師想限制誰是鄰舍。</a:t>
            </a:r>
          </a:p>
        </p:txBody>
      </p:sp>
    </p:spTree>
    <p:extLst>
      <p:ext uri="{BB962C8B-B14F-4D97-AF65-F5344CB8AC3E}">
        <p14:creationId xmlns:p14="http://schemas.microsoft.com/office/powerpoint/2010/main" val="298881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0B930-B6C1-51A4-1C92-EAF62FF17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20E0AE-4EFB-B888-1BB2-E88882982463}"/>
              </a:ext>
            </a:extLst>
          </p:cNvPr>
          <p:cNvSpPr/>
          <p:nvPr/>
        </p:nvSpPr>
        <p:spPr>
          <a:xfrm>
            <a:off x="0" y="-95250"/>
            <a:ext cx="937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唯有一個撒馬利亞人行路來到那裡，看見他，就動了慈心，  上前用油和酒倒在他的傷處，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6866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耶穌的教導</a:t>
            </a:r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要選擇做他人的鄰舍，並學習如何愛你的鄰舍。</a:t>
            </a:r>
          </a:p>
        </p:txBody>
      </p:sp>
    </p:spTree>
    <p:extLst>
      <p:ext uri="{BB962C8B-B14F-4D97-AF65-F5344CB8AC3E}">
        <p14:creationId xmlns:p14="http://schemas.microsoft.com/office/powerpoint/2010/main" val="26442477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愛那些神在我們生命中及路上所放著的人。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777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747EC-63CA-30B3-AEAC-B8655C5A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C13381-DC9E-844F-DD46-FBC893572262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即使我們的力量有限，每天我們仍然會遇到去愛別人的機會。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4642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F5E0-266D-5B9F-BA15-F0819123B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6728C3-9520-E277-B73F-569B78AC9AEB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有時候，一句簡短的鼓勵或一句安慰就能讓別人開心一整天。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9062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5409B-C405-BB0F-5986-A54D90DC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CC8DCB-B84A-AE8B-98E2-95BFA69983AB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有研究表明，一句真誠的「謝謝」比禮物或金錢更能給人鼓勵和留下深刻印象。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536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選擇行動，不能只考慮自己的利益或義務。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9994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我們的意圖會帶領我們的行動。我們的行動向他人顯示了我們真實的內心和意圖。</a:t>
            </a:r>
          </a:p>
        </p:txBody>
      </p:sp>
    </p:spTree>
    <p:extLst>
      <p:ext uri="{BB962C8B-B14F-4D97-AF65-F5344CB8AC3E}">
        <p14:creationId xmlns:p14="http://schemas.microsoft.com/office/powerpoint/2010/main" val="5415059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我們要決定去愛人和學習如何愛和關心別人。 因為那是神的心。</a:t>
            </a:r>
          </a:p>
        </p:txBody>
      </p:sp>
    </p:spTree>
    <p:extLst>
      <p:ext uri="{BB962C8B-B14F-4D97-AF65-F5344CB8AC3E}">
        <p14:creationId xmlns:p14="http://schemas.microsoft.com/office/powerpoint/2010/main" val="41147801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3EA8-D668-F3A2-427A-697580A26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standing next to a chair&#10;&#10;Description automatically generated with medium confidence">
            <a:extLst>
              <a:ext uri="{FF2B5EF4-FFF2-40B4-BE49-F238E27FC236}">
                <a16:creationId xmlns:a16="http://schemas.microsoft.com/office/drawing/2014/main" id="{EE119273-338F-6BF1-4F18-A32108529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7" y="-476250"/>
            <a:ext cx="119210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70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Wendy’s 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餐廳裡</a:t>
            </a:r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的那隻小狗又濕又冷，一名員工可能把它帶進了餐廳</a:t>
            </a:r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7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6586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4CBF11-3E0B-48B8-B697-988578D4B55C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18540</TotalTime>
  <Words>2767</Words>
  <Application>Microsoft Office PowerPoint</Application>
  <PresentationFormat>On-screen Show (16:9)</PresentationFormat>
  <Paragraphs>286</Paragraphs>
  <Slides>126</Slides>
  <Notes>124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2" baseType="lpstr">
      <vt:lpstr>Microsoft JhengHei</vt:lpstr>
      <vt:lpstr>Arial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of Life Chinese 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 Huang</cp:lastModifiedBy>
  <cp:revision>1137</cp:revision>
  <cp:lastPrinted>2017-09-16T17:38:24Z</cp:lastPrinted>
  <dcterms:created xsi:type="dcterms:W3CDTF">2005-06-09T01:58:34Z</dcterms:created>
  <dcterms:modified xsi:type="dcterms:W3CDTF">2026-04-07T15:16:12Z</dcterms:modified>
</cp:coreProperties>
</file>