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11"/>
  </p:notesMasterIdLst>
  <p:handoutMasterIdLst>
    <p:handoutMasterId r:id="rId112"/>
  </p:handoutMasterIdLst>
  <p:sldIdLst>
    <p:sldId id="1198" r:id="rId2"/>
    <p:sldId id="1690" r:id="rId3"/>
    <p:sldId id="1237" r:id="rId4"/>
    <p:sldId id="1623" r:id="rId5"/>
    <p:sldId id="1624" r:id="rId6"/>
    <p:sldId id="1625" r:id="rId7"/>
    <p:sldId id="1626" r:id="rId8"/>
    <p:sldId id="1627" r:id="rId9"/>
    <p:sldId id="1628" r:id="rId10"/>
    <p:sldId id="1629" r:id="rId11"/>
    <p:sldId id="1630" r:id="rId12"/>
    <p:sldId id="1695" r:id="rId13"/>
    <p:sldId id="1637" r:id="rId14"/>
    <p:sldId id="1424" r:id="rId15"/>
    <p:sldId id="1427" r:id="rId16"/>
    <p:sldId id="1429" r:id="rId17"/>
    <p:sldId id="1431" r:id="rId18"/>
    <p:sldId id="1433" r:id="rId19"/>
    <p:sldId id="1435" r:id="rId20"/>
    <p:sldId id="1437" r:id="rId21"/>
    <p:sldId id="1439" r:id="rId22"/>
    <p:sldId id="1441" r:id="rId23"/>
    <p:sldId id="1443" r:id="rId24"/>
    <p:sldId id="1638" r:id="rId25"/>
    <p:sldId id="1447" r:id="rId26"/>
    <p:sldId id="1449" r:id="rId27"/>
    <p:sldId id="1451" r:id="rId28"/>
    <p:sldId id="1453" r:id="rId29"/>
    <p:sldId id="1633" r:id="rId30"/>
    <p:sldId id="1455" r:id="rId31"/>
    <p:sldId id="1457" r:id="rId32"/>
    <p:sldId id="1654" r:id="rId33"/>
    <p:sldId id="1469" r:id="rId34"/>
    <p:sldId id="1471" r:id="rId35"/>
    <p:sldId id="1639" r:id="rId36"/>
    <p:sldId id="1475" r:id="rId37"/>
    <p:sldId id="1640" r:id="rId38"/>
    <p:sldId id="1641" r:id="rId39"/>
    <p:sldId id="1481" r:id="rId40"/>
    <p:sldId id="1483" r:id="rId41"/>
    <p:sldId id="1485" r:id="rId42"/>
    <p:sldId id="1487" r:id="rId43"/>
    <p:sldId id="1634" r:id="rId44"/>
    <p:sldId id="1489" r:id="rId45"/>
    <p:sldId id="1657" r:id="rId46"/>
    <p:sldId id="1491" r:id="rId47"/>
    <p:sldId id="1493" r:id="rId48"/>
    <p:sldId id="1495" r:id="rId49"/>
    <p:sldId id="1497" r:id="rId50"/>
    <p:sldId id="1499" r:id="rId51"/>
    <p:sldId id="1501" r:id="rId52"/>
    <p:sldId id="1503" r:id="rId53"/>
    <p:sldId id="1505" r:id="rId54"/>
    <p:sldId id="1507" r:id="rId55"/>
    <p:sldId id="1658" r:id="rId56"/>
    <p:sldId id="1692" r:id="rId57"/>
    <p:sldId id="1511" r:id="rId58"/>
    <p:sldId id="1660" r:id="rId59"/>
    <p:sldId id="1513" r:id="rId60"/>
    <p:sldId id="1515" r:id="rId61"/>
    <p:sldId id="1517" r:id="rId62"/>
    <p:sldId id="1519" r:id="rId63"/>
    <p:sldId id="1521" r:id="rId64"/>
    <p:sldId id="1667" r:id="rId65"/>
    <p:sldId id="1673" r:id="rId66"/>
    <p:sldId id="1675" r:id="rId67"/>
    <p:sldId id="1677" r:id="rId68"/>
    <p:sldId id="1679" r:id="rId69"/>
    <p:sldId id="1681" r:id="rId70"/>
    <p:sldId id="1525" r:id="rId71"/>
    <p:sldId id="1529" r:id="rId72"/>
    <p:sldId id="1531" r:id="rId73"/>
    <p:sldId id="1535" r:id="rId74"/>
    <p:sldId id="1537" r:id="rId75"/>
    <p:sldId id="1539" r:id="rId76"/>
    <p:sldId id="1541" r:id="rId77"/>
    <p:sldId id="1543" r:id="rId78"/>
    <p:sldId id="1545" r:id="rId79"/>
    <p:sldId id="1696" r:id="rId80"/>
    <p:sldId id="1547" r:id="rId81"/>
    <p:sldId id="1643" r:id="rId82"/>
    <p:sldId id="1694" r:id="rId83"/>
    <p:sldId id="1644" r:id="rId84"/>
    <p:sldId id="1645" r:id="rId85"/>
    <p:sldId id="1646" r:id="rId86"/>
    <p:sldId id="1647" r:id="rId87"/>
    <p:sldId id="1557" r:id="rId88"/>
    <p:sldId id="1559" r:id="rId89"/>
    <p:sldId id="1561" r:id="rId90"/>
    <p:sldId id="1563" r:id="rId91"/>
    <p:sldId id="1565" r:id="rId92"/>
    <p:sldId id="1567" r:id="rId93"/>
    <p:sldId id="1569" r:id="rId94"/>
    <p:sldId id="1571" r:id="rId95"/>
    <p:sldId id="1573" r:id="rId96"/>
    <p:sldId id="1575" r:id="rId97"/>
    <p:sldId id="1577" r:id="rId98"/>
    <p:sldId id="1579" r:id="rId99"/>
    <p:sldId id="1581" r:id="rId100"/>
    <p:sldId id="1583" r:id="rId101"/>
    <p:sldId id="1688" r:id="rId102"/>
    <p:sldId id="1585" r:id="rId103"/>
    <p:sldId id="1587" r:id="rId104"/>
    <p:sldId id="1649" r:id="rId105"/>
    <p:sldId id="1651" r:id="rId106"/>
    <p:sldId id="1591" r:id="rId107"/>
    <p:sldId id="1593" r:id="rId108"/>
    <p:sldId id="1595" r:id="rId109"/>
    <p:sldId id="1597" r:id="rId110"/>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198"/>
            <p14:sldId id="1690"/>
            <p14:sldId id="1237"/>
            <p14:sldId id="1623"/>
            <p14:sldId id="1624"/>
            <p14:sldId id="1625"/>
            <p14:sldId id="1626"/>
            <p14:sldId id="1627"/>
            <p14:sldId id="1628"/>
            <p14:sldId id="1629"/>
            <p14:sldId id="1630"/>
          </p14:sldIdLst>
        </p14:section>
        <p14:section name="Sermon" id="{9DD274D4-3373-40D3-8882-DED17E52A457}">
          <p14:sldIdLst>
            <p14:sldId id="1695"/>
            <p14:sldId id="1637"/>
            <p14:sldId id="1424"/>
            <p14:sldId id="1427"/>
            <p14:sldId id="1429"/>
            <p14:sldId id="1431"/>
            <p14:sldId id="1433"/>
            <p14:sldId id="1435"/>
            <p14:sldId id="1437"/>
            <p14:sldId id="1439"/>
            <p14:sldId id="1441"/>
            <p14:sldId id="1443"/>
            <p14:sldId id="1638"/>
            <p14:sldId id="1447"/>
            <p14:sldId id="1449"/>
            <p14:sldId id="1451"/>
            <p14:sldId id="1453"/>
            <p14:sldId id="1633"/>
            <p14:sldId id="1455"/>
            <p14:sldId id="1457"/>
            <p14:sldId id="1654"/>
            <p14:sldId id="1469"/>
            <p14:sldId id="1471"/>
            <p14:sldId id="1639"/>
            <p14:sldId id="1475"/>
            <p14:sldId id="1640"/>
            <p14:sldId id="1641"/>
            <p14:sldId id="1481"/>
            <p14:sldId id="1483"/>
            <p14:sldId id="1485"/>
            <p14:sldId id="1487"/>
            <p14:sldId id="1634"/>
            <p14:sldId id="1489"/>
            <p14:sldId id="1657"/>
            <p14:sldId id="1491"/>
            <p14:sldId id="1493"/>
            <p14:sldId id="1495"/>
            <p14:sldId id="1497"/>
            <p14:sldId id="1499"/>
            <p14:sldId id="1501"/>
            <p14:sldId id="1503"/>
            <p14:sldId id="1505"/>
            <p14:sldId id="1507"/>
            <p14:sldId id="1658"/>
            <p14:sldId id="1692"/>
            <p14:sldId id="1511"/>
            <p14:sldId id="1660"/>
            <p14:sldId id="1513"/>
            <p14:sldId id="1515"/>
            <p14:sldId id="1517"/>
            <p14:sldId id="1519"/>
            <p14:sldId id="1521"/>
            <p14:sldId id="1667"/>
            <p14:sldId id="1673"/>
            <p14:sldId id="1675"/>
            <p14:sldId id="1677"/>
            <p14:sldId id="1679"/>
            <p14:sldId id="1681"/>
            <p14:sldId id="1525"/>
            <p14:sldId id="1529"/>
            <p14:sldId id="1531"/>
            <p14:sldId id="1535"/>
            <p14:sldId id="1537"/>
            <p14:sldId id="1539"/>
            <p14:sldId id="1541"/>
            <p14:sldId id="1543"/>
            <p14:sldId id="1545"/>
            <p14:sldId id="1696"/>
            <p14:sldId id="1547"/>
            <p14:sldId id="1643"/>
            <p14:sldId id="1694"/>
            <p14:sldId id="1644"/>
            <p14:sldId id="1645"/>
            <p14:sldId id="1646"/>
            <p14:sldId id="1647"/>
            <p14:sldId id="1557"/>
            <p14:sldId id="1559"/>
            <p14:sldId id="1561"/>
            <p14:sldId id="1563"/>
            <p14:sldId id="1565"/>
            <p14:sldId id="1567"/>
            <p14:sldId id="1569"/>
            <p14:sldId id="1571"/>
            <p14:sldId id="1573"/>
            <p14:sldId id="1575"/>
            <p14:sldId id="1577"/>
            <p14:sldId id="1579"/>
            <p14:sldId id="1581"/>
            <p14:sldId id="1583"/>
            <p14:sldId id="1688"/>
            <p14:sldId id="1585"/>
            <p14:sldId id="1587"/>
            <p14:sldId id="1649"/>
            <p14:sldId id="1651"/>
            <p14:sldId id="1591"/>
            <p14:sldId id="1593"/>
            <p14:sldId id="1595"/>
            <p14:sldId id="159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446B82-08BF-4B7B-AA53-D2EB63A5326D}" v="4" dt="2026-03-15T14:49:06.7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81" autoAdjust="0"/>
    <p:restoredTop sz="94249" autoAdjust="0"/>
  </p:normalViewPr>
  <p:slideViewPr>
    <p:cSldViewPr>
      <p:cViewPr>
        <p:scale>
          <a:sx n="75" d="100"/>
          <a:sy n="75" d="100"/>
        </p:scale>
        <p:origin x="832" y="-19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040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microsoft.com/office/2016/11/relationships/changesInfo" Target="changesInfos/changesInfo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handoutMaster" Target="handoutMasters/handout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presProps" Target="presProps.xml"/><Relationship Id="rId118" Type="http://schemas.microsoft.com/office/2015/10/relationships/revisionInfo" Target="revisionInfo.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notesMaster" Target="notesMasters/notes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addSld delSld modSld modSection">
      <pc:chgData name="George Huang" userId="7522906efeb502a4" providerId="LiveId" clId="{981455AA-CF25-444D-A9FA-AD2443EE8176}" dt="2026-03-15T14:49:18.204" v="30" actId="255"/>
      <pc:docMkLst>
        <pc:docMk/>
      </pc:docMkLst>
      <pc:sldChg chg="modSp mod">
        <pc:chgData name="George Huang" userId="7522906efeb502a4" providerId="LiveId" clId="{981455AA-CF25-444D-A9FA-AD2443EE8176}" dt="2026-03-11T07:01:50.602" v="1" actId="1076"/>
        <pc:sldMkLst>
          <pc:docMk/>
          <pc:sldMk cId="1808824990" sldId="1198"/>
        </pc:sldMkLst>
        <pc:spChg chg="mod">
          <ac:chgData name="George Huang" userId="7522906efeb502a4" providerId="LiveId" clId="{981455AA-CF25-444D-A9FA-AD2443EE8176}" dt="2026-03-11T07:01:50.602" v="1" actId="1076"/>
          <ac:spMkLst>
            <pc:docMk/>
            <pc:sldMk cId="1808824990" sldId="1198"/>
            <ac:spMk id="2" creationId="{EACD94E6-1080-4EB5-92AA-AACB419E980F}"/>
          </ac:spMkLst>
        </pc:spChg>
      </pc:sldChg>
      <pc:sldChg chg="modSp mod">
        <pc:chgData name="George Huang" userId="7522906efeb502a4" providerId="LiveId" clId="{981455AA-CF25-444D-A9FA-AD2443EE8176}" dt="2026-03-15T14:46:25.190" v="27" actId="255"/>
        <pc:sldMkLst>
          <pc:docMk/>
          <pc:sldMk cId="2673139872" sldId="1545"/>
        </pc:sldMkLst>
        <pc:spChg chg="mod">
          <ac:chgData name="George Huang" userId="7522906efeb502a4" providerId="LiveId" clId="{981455AA-CF25-444D-A9FA-AD2443EE8176}" dt="2026-03-15T14:46:25.190" v="27" actId="255"/>
          <ac:spMkLst>
            <pc:docMk/>
            <pc:sldMk cId="2673139872" sldId="1545"/>
            <ac:spMk id="3" creationId="{2342F707-955D-43C1-BADD-9089D2C87047}"/>
          </ac:spMkLst>
        </pc:spChg>
      </pc:sldChg>
      <pc:sldChg chg="modSp mod">
        <pc:chgData name="George Huang" userId="7522906efeb502a4" providerId="LiveId" clId="{981455AA-CF25-444D-A9FA-AD2443EE8176}" dt="2026-03-15T14:49:18.204" v="30" actId="255"/>
        <pc:sldMkLst>
          <pc:docMk/>
          <pc:sldMk cId="2669077160" sldId="1583"/>
        </pc:sldMkLst>
        <pc:spChg chg="mod">
          <ac:chgData name="George Huang" userId="7522906efeb502a4" providerId="LiveId" clId="{981455AA-CF25-444D-A9FA-AD2443EE8176}" dt="2026-03-15T14:49:18.204" v="30" actId="255"/>
          <ac:spMkLst>
            <pc:docMk/>
            <pc:sldMk cId="2669077160" sldId="1583"/>
            <ac:spMk id="3" creationId="{2342F707-955D-43C1-BADD-9089D2C87047}"/>
          </ac:spMkLst>
        </pc:spChg>
      </pc:sldChg>
      <pc:sldChg chg="add">
        <pc:chgData name="George Huang" userId="7522906efeb502a4" providerId="LiveId" clId="{981455AA-CF25-444D-A9FA-AD2443EE8176}" dt="2026-03-11T07:02:02.289" v="3"/>
        <pc:sldMkLst>
          <pc:docMk/>
          <pc:sldMk cId="1464774304" sldId="1695"/>
        </pc:sldMkLst>
      </pc:sldChg>
      <pc:sldChg chg="add">
        <pc:chgData name="George Huang" userId="7522906efeb502a4" providerId="LiveId" clId="{981455AA-CF25-444D-A9FA-AD2443EE8176}" dt="2026-03-15T14:45:54.337" v="25"/>
        <pc:sldMkLst>
          <pc:docMk/>
          <pc:sldMk cId="379868870" sldId="169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3/15/2026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3/15/2026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B5B0F-0425-3FF3-CA7D-6C461F7E5F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007563-9801-8A0A-53B7-C77421E928C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6735499-1B1D-C5AC-543F-BC00C06DB2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18DB07-9A1D-6C87-73DB-F72310680B8D}"/>
              </a:ext>
            </a:extLst>
          </p:cNvPr>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23140092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2457019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27413954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4210736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62268-D0F9-5295-5F12-A4A1EF7888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66F8A3-7F31-3CDF-1659-A40402C7A6F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1E4D014-EE19-E56B-84DD-C7722219FC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52C8DC-F92B-9D6E-43E9-6B9DF162A8BB}"/>
              </a:ext>
            </a:extLst>
          </p:cNvPr>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264772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14391407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1868118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5590361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23533225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26907868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218776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E1418-2EAF-409A-C3C8-1B5B7919F7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41396E-A69A-0C82-C7FD-BD88E8F8B47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DC9E418-45EA-0AF8-0D73-D50273D9EF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E0B010-2407-FE65-97C0-2AD4776D116F}"/>
              </a:ext>
            </a:extLst>
          </p:cNvPr>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25266728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17598824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9FC43-04D7-3BFA-2C1C-509331F2E0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44792B-AF58-026B-1DA6-529B02DBE0A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5AF0DFB-DCFA-6DC9-4F60-A2F5C1D8AF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0C14B9-8025-4968-5063-0E02F6C5C517}"/>
              </a:ext>
            </a:extLst>
          </p:cNvPr>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10080596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29283475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4689050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C35B9-0626-C6A8-8F7D-F7EE08E39D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23014C-F6E0-AAA2-AFE0-D1F16953D0F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6B612C1-C5FA-66E2-367A-5F163F7D41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713BF6-3B8E-DEB7-F219-C185961C1EF9}"/>
              </a:ext>
            </a:extLst>
          </p:cNvPr>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1235005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39408326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F2F7C-984C-6E62-4FD9-905DB7FE9A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2438A6-9080-7BD2-3F9B-9BC2BC13B9F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D26AB9D-99B8-FE50-56A3-B76EED7D37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52D06B-E582-0E56-6186-372D0A6C07D5}"/>
              </a:ext>
            </a:extLst>
          </p:cNvPr>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32549352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62BE4-A091-C8E1-57C8-F1AC8211F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2254BA-3BCE-6023-B765-87360534357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1177278-FEB3-A980-63D6-A30D976176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16ACFC-2839-3AA7-00B0-597D872463A9}"/>
              </a:ext>
            </a:extLst>
          </p:cNvPr>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9570937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41040392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1924489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21080467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10486981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36216210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42746729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27732085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FC32D-CB36-9580-CEA2-61D838D8E5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181695-6B9D-35BD-A5DD-7304A69F165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97E776B-9DEE-602B-5361-7B388597A8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48621F-F8BD-3A28-5C02-C7C51D52F774}"/>
              </a:ext>
            </a:extLst>
          </p:cNvPr>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28029111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26277152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11454884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2803830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6531721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1320420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30257561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10325998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92316851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202024844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365738884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5BF0B-1AC1-F0BD-14EE-E4AAA32C3D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5A05CD-1948-D66A-8F28-6580D0F6643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34CF9B0-D698-4F2C-7A3E-699B5E0E75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406900-EC4D-A564-4126-5CC5FFC8DF73}"/>
              </a:ext>
            </a:extLst>
          </p:cNvPr>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11651388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ACA1A-0845-0A50-484F-D9F3B6077E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30F514-36B8-AA3A-7F57-BCC3F98BE4F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28DE3E0-375D-C2E4-F133-39ED8D869E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F3DEF4-80D7-6DC2-EC05-E9009EE48105}"/>
              </a:ext>
            </a:extLst>
          </p:cNvPr>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176171244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157023835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411F0-436D-0DFE-EC73-D7BDD20013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44782B-5CA0-BF2E-336A-598E8071822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75ED282-7AF8-E937-91AE-D8D932A748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366D6-30BD-5B17-22CA-BABC20223124}"/>
              </a:ext>
            </a:extLst>
          </p:cNvPr>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415650435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255310732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299068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19579851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283342533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204821600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120378550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CCE69-E52C-5DC2-93EB-080077B490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764C4A-F7E5-5094-FF42-11582920A8C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4F2C020-5810-A6D9-467B-D078A99ABB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7099C3-FEC6-F6B2-16A2-8D29597B50FD}"/>
              </a:ext>
            </a:extLst>
          </p:cNvPr>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325923650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5D02C-A7E5-3FFC-2DAC-3F2B1DE87D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ADDF22-D9CF-0F33-BB63-F38BF76A5DC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8D8C204-6929-97E7-86C9-BEEED6CCB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6055CF-4BF6-201C-09F6-B674E3F23370}"/>
              </a:ext>
            </a:extLst>
          </p:cNvPr>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75893146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2D447-3D4B-1B1D-0D18-DEF3FFF67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3A55F5-1015-9449-5FB0-CBE987D5185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0E093FF-EACD-9DA4-2CBF-033892AA16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C1D2D4-E15E-6FE1-370E-82416B8AC70F}"/>
              </a:ext>
            </a:extLst>
          </p:cNvPr>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97269318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63925-1D07-A882-9E58-FCD0A550B7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E9413E-E181-4D25-3B80-6220CE16E3B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A0FD25C-77D7-AE00-F8E0-1A1CBD1EFE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67235E-F2DB-09F8-8E92-CC48A5660755}"/>
              </a:ext>
            </a:extLst>
          </p:cNvPr>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39561938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E081A-171B-12D8-8CEE-A404731260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5FD851-C637-7BE1-12BA-A30D7C616B7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E0BA896-1C81-7D14-811F-4E66ABBEB7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620FDD-1480-BE66-A868-40F9E9763E70}"/>
              </a:ext>
            </a:extLst>
          </p:cNvPr>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83324782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364B5-CEA2-5B52-3C35-98C34A7DFE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98478F-49FE-DC76-DDB9-75A4E65A19F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6C1A3C6-6AF5-4463-999F-B3BE39DBDC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E2B2A5-7367-1D7E-4EB4-293D1080138F}"/>
              </a:ext>
            </a:extLst>
          </p:cNvPr>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148505352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2174403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63116008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247847381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43648458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223454668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405878591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177197327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393740930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379456420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279440856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59700-55E0-C5B4-5CD9-17E2550EEE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FE17EE-98CC-8742-C1EE-C3F99EF3558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527B3D3-7BF2-7594-38A4-5977300BA0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94C5E5-062F-F8F0-E406-E49ED4470AFF}"/>
              </a:ext>
            </a:extLst>
          </p:cNvPr>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269488028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3266611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105639871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8995D-E924-7CB5-37C7-8AE0B01261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DDBFFB-FE54-1C90-1215-49AB4A25B8E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ED34BA2-B0AC-DF08-9782-4536334895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A21786-F09B-8164-5498-FF39290629F3}"/>
              </a:ext>
            </a:extLst>
          </p:cNvPr>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301191980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DAC22-9F80-E52F-2819-901D6AFF8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29BE05-B165-91E0-78B6-C32EB22B97C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A0CDCF8-E28D-CB38-6262-944C3AE4E5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FFC0D6-475D-A911-B821-E250F543A449}"/>
              </a:ext>
            </a:extLst>
          </p:cNvPr>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139118999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40EF8-1A82-CFE8-6202-04980483F3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0F611-DB4E-6489-1201-2DA2D167923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E86B622-D5EE-5B5F-5A7D-31A8D0FB4C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EC923C-AC0B-9995-9331-4D50DA11B1DA}"/>
              </a:ext>
            </a:extLst>
          </p:cNvPr>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333648529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EAF47-620F-2098-1FFA-E9D93848EE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020263-2BA8-39F9-F594-1CDDA0AC26D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DE17F61-BBF7-08B9-E1AE-53D3C0C568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81CBBF-B5A9-AD34-A4B1-C608A006BC68}"/>
              </a:ext>
            </a:extLst>
          </p:cNvPr>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264380506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21947-BB37-BCD6-4D96-B3E830BE92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284E4E-9057-15A2-12E9-B9E98B3FFBE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14CF127-7BD4-0A08-BB67-026EF1BF16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035609-9F40-A4A9-13DE-873466621416}"/>
              </a:ext>
            </a:extLst>
          </p:cNvPr>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228377809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C0DF3-A93A-CDF7-9ADD-00F4902AAE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58A862-E0B1-B615-0CFA-FB84F077728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A0F7D4B-98AB-5B4D-2300-97B3A17BCC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792915-89B2-8236-0C61-6A3718981455}"/>
              </a:ext>
            </a:extLst>
          </p:cNvPr>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73692115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348406640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159224233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233653465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3198354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282033026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352083988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209782403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262650583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182323740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143290852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31600915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87650030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424565932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390889184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13429793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292576153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152488938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667323803"/>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15CA6-174A-3B9E-128C-B1A88886DE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DCD269-E541-6CBA-0E23-B0518A2E58A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669CBCB-3991-132B-4FDC-CECD84E239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BEBB76-65C5-D42F-8095-38B5170E2B91}"/>
              </a:ext>
            </a:extLst>
          </p:cNvPr>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405448665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6A9E2-18D2-DDD8-4B0A-EE1F1F5CEB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7DEDD4-84A6-EC5B-7C21-290969B6F08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245F49B-C559-A041-FA30-37D4072041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3EEBD7-60BF-78DB-1029-AB0D79DE284D}"/>
              </a:ext>
            </a:extLst>
          </p:cNvPr>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117251290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244136501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159629353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3537624980"/>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3026208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944442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1619075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2218536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4040004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1828276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3658372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556590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4185615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738941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709576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3473897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24592224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16933" y="1885950"/>
            <a:ext cx="9144000" cy="1169551"/>
          </a:xfrm>
          <a:prstGeom prst="rect">
            <a:avLst/>
          </a:prstGeom>
        </p:spPr>
        <p:txBody>
          <a:bodyPr wrap="square">
            <a:spAutoFit/>
          </a:bodyPr>
          <a:lstStyle/>
          <a:p>
            <a:pPr algn="ctr"/>
            <a:r>
              <a:rPr lang="en-US" altLang="zh-TW" sz="7000" b="1" dirty="0">
                <a:ea typeface="Microsoft JhengHei" panose="020B0604030504040204" pitchFamily="34" charset="-120"/>
              </a:rPr>
              <a:t>Word Becoming Flesh</a:t>
            </a:r>
          </a:p>
        </p:txBody>
      </p:sp>
    </p:spTree>
    <p:extLst>
      <p:ext uri="{BB962C8B-B14F-4D97-AF65-F5344CB8AC3E}">
        <p14:creationId xmlns:p14="http://schemas.microsoft.com/office/powerpoint/2010/main" val="1808824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6100" b="1" dirty="0"/>
              <a:t>children born not of natural descent, nor of human decision or a husband’s will, but born of God. The Word became flesh and made his dwelling among us. </a:t>
            </a:r>
          </a:p>
        </p:txBody>
      </p:sp>
    </p:spTree>
    <p:extLst>
      <p:ext uri="{BB962C8B-B14F-4D97-AF65-F5344CB8AC3E}">
        <p14:creationId xmlns:p14="http://schemas.microsoft.com/office/powerpoint/2010/main" val="230791922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370975"/>
          </a:xfrm>
          <a:prstGeom prst="rect">
            <a:avLst/>
          </a:prstGeom>
        </p:spPr>
        <p:txBody>
          <a:bodyPr wrap="square">
            <a:spAutoFit/>
          </a:bodyPr>
          <a:lstStyle/>
          <a:p>
            <a:r>
              <a:rPr lang="en-US" altLang="zh-TW" sz="6800" b="1" kern="1000" spc="-38" dirty="0">
                <a:ea typeface="Microsoft JhengHei" panose="020B0604030504040204" pitchFamily="34" charset="-120"/>
              </a:rPr>
              <a:t>So tens of thousands of Taiwanese people donated US$4 million in one week when the story spread.</a:t>
            </a:r>
          </a:p>
          <a:p>
            <a:endParaRPr lang="en-US" altLang="zh-TW" sz="6800" b="1" kern="1000" spc="-38" dirty="0">
              <a:ea typeface="Microsoft JhengHei" panose="020B0604030504040204" pitchFamily="34" charset="-120"/>
            </a:endParaRPr>
          </a:p>
        </p:txBody>
      </p:sp>
    </p:spTree>
    <p:extLst>
      <p:ext uri="{BB962C8B-B14F-4D97-AF65-F5344CB8AC3E}">
        <p14:creationId xmlns:p14="http://schemas.microsoft.com/office/powerpoint/2010/main" val="266907716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Virus Outbreak: Priest thanks Taiwanese for donating NT$120m - Taipei Times">
            <a:extLst>
              <a:ext uri="{FF2B5EF4-FFF2-40B4-BE49-F238E27FC236}">
                <a16:creationId xmlns:a16="http://schemas.microsoft.com/office/drawing/2014/main" id="{F3D01822-4935-50DA-C4BA-B7D1C36BE2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
            <a:ext cx="3733800" cy="560329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Virus Outbreak: CECC confirms a new 'Panshih' COVID-19 case - Taipei Times">
            <a:extLst>
              <a:ext uri="{FF2B5EF4-FFF2-40B4-BE49-F238E27FC236}">
                <a16:creationId xmlns:a16="http://schemas.microsoft.com/office/drawing/2014/main" id="{E8F356D8-AF6C-2C85-0E38-FD1B9F1A9A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0"/>
            <a:ext cx="8180517"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377980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5447645"/>
          </a:xfrm>
          <a:prstGeom prst="rect">
            <a:avLst/>
          </a:prstGeom>
        </p:spPr>
        <p:txBody>
          <a:bodyPr wrap="square">
            <a:spAutoFit/>
          </a:bodyPr>
          <a:lstStyle/>
          <a:p>
            <a:r>
              <a:rPr lang="en-US" altLang="zh-TW" sz="7000" b="1" kern="1000" spc="-38" dirty="0">
                <a:ea typeface="Microsoft JhengHei" panose="020B0604030504040204" pitchFamily="34" charset="-120"/>
              </a:rPr>
              <a:t>Some people donated money to thank the missionaries for the kindness they received decades ago.</a:t>
            </a:r>
          </a:p>
          <a:p>
            <a:endParaRPr lang="en-US" altLang="zh-TW" sz="5800" b="1" kern="1000" spc="-38" dirty="0">
              <a:ea typeface="Microsoft JhengHei" panose="020B0604030504040204" pitchFamily="34" charset="-120"/>
            </a:endParaRPr>
          </a:p>
        </p:txBody>
      </p:sp>
    </p:spTree>
    <p:extLst>
      <p:ext uri="{BB962C8B-B14F-4D97-AF65-F5344CB8AC3E}">
        <p14:creationId xmlns:p14="http://schemas.microsoft.com/office/powerpoint/2010/main" val="355737947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262979"/>
          </a:xfrm>
          <a:prstGeom prst="rect">
            <a:avLst/>
          </a:prstGeom>
        </p:spPr>
        <p:txBody>
          <a:bodyPr wrap="square">
            <a:spAutoFit/>
          </a:bodyPr>
          <a:lstStyle/>
          <a:p>
            <a:r>
              <a:rPr lang="en-US" altLang="zh-TW" sz="7000" b="1" kern="1000" spc="-38" dirty="0">
                <a:ea typeface="Microsoft JhengHei" panose="020B0604030504040204" pitchFamily="34" charset="-120"/>
              </a:rPr>
              <a:t>People donated because they saw how these missionaries loved Taiwanese people so much.</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276443730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F5716-59E8-BD34-DEA1-45FD7C8AF85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3FB64C1-F9C7-C936-C82B-BBA1DF3FF327}"/>
              </a:ext>
            </a:extLst>
          </p:cNvPr>
          <p:cNvSpPr/>
          <p:nvPr/>
        </p:nvSpPr>
        <p:spPr>
          <a:xfrm>
            <a:off x="0" y="0"/>
            <a:ext cx="9144000" cy="5324535"/>
          </a:xfrm>
          <a:prstGeom prst="rect">
            <a:avLst/>
          </a:prstGeom>
        </p:spPr>
        <p:txBody>
          <a:bodyPr wrap="square">
            <a:spAutoFit/>
          </a:bodyPr>
          <a:lstStyle/>
          <a:p>
            <a:r>
              <a:rPr lang="en-US" altLang="zh-TW" sz="7000" b="1" kern="1000" spc="-38" dirty="0">
                <a:ea typeface="Microsoft JhengHei" panose="020B0604030504040204" pitchFamily="34" charset="-120"/>
              </a:rPr>
              <a:t>These missionaries showed the Taiwanese people the sacrificial love of Christ.</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72796806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5F011-472B-45E9-5B02-033C8E6DF61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C273240-5FCF-1418-F007-EB4FD7A902A5}"/>
              </a:ext>
            </a:extLst>
          </p:cNvPr>
          <p:cNvSpPr/>
          <p:nvPr/>
        </p:nvSpPr>
        <p:spPr>
          <a:xfrm>
            <a:off x="0" y="-171450"/>
            <a:ext cx="9144000" cy="6401753"/>
          </a:xfrm>
          <a:prstGeom prst="rect">
            <a:avLst/>
          </a:prstGeom>
        </p:spPr>
        <p:txBody>
          <a:bodyPr wrap="square">
            <a:spAutoFit/>
          </a:bodyPr>
          <a:lstStyle/>
          <a:p>
            <a:r>
              <a:rPr lang="en-US" altLang="zh-TW" sz="7000" b="1" kern="1000" spc="-38" dirty="0">
                <a:ea typeface="Microsoft JhengHei" panose="020B0604030504040204" pitchFamily="34" charset="-120"/>
              </a:rPr>
              <a:t>That’s why people were eager to donate to help Italy.  Father Didone and others showed them the love of Christ.</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75779730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4406"/>
            <a:ext cx="9220200" cy="6401753"/>
          </a:xfrm>
          <a:prstGeom prst="rect">
            <a:avLst/>
          </a:prstGeom>
        </p:spPr>
        <p:txBody>
          <a:bodyPr wrap="square">
            <a:spAutoFit/>
          </a:bodyPr>
          <a:lstStyle/>
          <a:p>
            <a:r>
              <a:rPr lang="en-US" altLang="zh-TW" sz="7000" b="1" kern="1000" spc="-38" dirty="0">
                <a:ea typeface="Microsoft JhengHei" panose="020B0604030504040204" pitchFamily="34" charset="-120"/>
              </a:rPr>
              <a:t>We are not perfect, and we will never be.  But God can use us and let people see Jesus through our love.</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85187736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555641"/>
          </a:xfrm>
          <a:prstGeom prst="rect">
            <a:avLst/>
          </a:prstGeom>
        </p:spPr>
        <p:txBody>
          <a:bodyPr wrap="square">
            <a:spAutoFit/>
          </a:bodyPr>
          <a:lstStyle/>
          <a:p>
            <a:r>
              <a:rPr lang="en-US" altLang="zh-TW" sz="7000" b="1" kern="1000" spc="-38" dirty="0">
                <a:ea typeface="Microsoft JhengHei" panose="020B0604030504040204" pitchFamily="34" charset="-120"/>
              </a:rPr>
              <a:t>When we are willing to let God do that, He will change us gradually, and the Word will become flesh in us.</a:t>
            </a:r>
          </a:p>
          <a:p>
            <a:endParaRPr lang="en-US" altLang="zh-TW" sz="5800" b="1" kern="1000" spc="-38" dirty="0">
              <a:ea typeface="Microsoft JhengHei" panose="020B0604030504040204" pitchFamily="34" charset="-120"/>
            </a:endParaRPr>
          </a:p>
        </p:txBody>
      </p:sp>
    </p:spTree>
    <p:extLst>
      <p:ext uri="{BB962C8B-B14F-4D97-AF65-F5344CB8AC3E}">
        <p14:creationId xmlns:p14="http://schemas.microsoft.com/office/powerpoint/2010/main" val="175214105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324535"/>
          </a:xfrm>
          <a:prstGeom prst="rect">
            <a:avLst/>
          </a:prstGeom>
        </p:spPr>
        <p:txBody>
          <a:bodyPr wrap="square">
            <a:spAutoFit/>
          </a:bodyPr>
          <a:lstStyle/>
          <a:p>
            <a:r>
              <a:rPr lang="en-US" altLang="zh-TW" sz="7000" b="1" kern="1000" spc="-38" dirty="0">
                <a:ea typeface="Microsoft JhengHei" panose="020B0604030504040204" pitchFamily="34" charset="-120"/>
              </a:rPr>
              <a:t>Matthew 5:14 - “You are the light of the world. </a:t>
            </a:r>
          </a:p>
          <a:p>
            <a:r>
              <a:rPr lang="en-US" altLang="zh-TW" sz="7000" b="1" kern="1000" spc="-38" dirty="0">
                <a:ea typeface="Microsoft JhengHei" panose="020B0604030504040204" pitchFamily="34" charset="-120"/>
              </a:rPr>
              <a:t>A town built on a hill cannot be hidden.”</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425877693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That verse could be you.  Let your light shine.  May the Lord bless you all.</a:t>
            </a:r>
          </a:p>
        </p:txBody>
      </p:sp>
    </p:spTree>
    <p:extLst>
      <p:ext uri="{BB962C8B-B14F-4D97-AF65-F5344CB8AC3E}">
        <p14:creationId xmlns:p14="http://schemas.microsoft.com/office/powerpoint/2010/main" val="3628778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have seen his glory, the glory of the one and only Son, who came from the Father, full of grace and truth.</a:t>
            </a:r>
          </a:p>
        </p:txBody>
      </p:sp>
    </p:spTree>
    <p:extLst>
      <p:ext uri="{BB962C8B-B14F-4D97-AF65-F5344CB8AC3E}">
        <p14:creationId xmlns:p14="http://schemas.microsoft.com/office/powerpoint/2010/main" val="2982940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E0F7-6EFE-1EEF-E3F2-CB76F376303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7CAC4FA-D577-D506-4EDB-3FE60DAD560E}"/>
              </a:ext>
            </a:extLst>
          </p:cNvPr>
          <p:cNvSpPr/>
          <p:nvPr/>
        </p:nvSpPr>
        <p:spPr>
          <a:xfrm>
            <a:off x="-16933" y="1885950"/>
            <a:ext cx="9144000" cy="1169551"/>
          </a:xfrm>
          <a:prstGeom prst="rect">
            <a:avLst/>
          </a:prstGeom>
        </p:spPr>
        <p:txBody>
          <a:bodyPr wrap="square">
            <a:spAutoFit/>
          </a:bodyPr>
          <a:lstStyle/>
          <a:p>
            <a:pPr algn="ctr"/>
            <a:r>
              <a:rPr lang="en-US" altLang="zh-TW" sz="7000" b="1" dirty="0">
                <a:ea typeface="Microsoft JhengHei" panose="020B0604030504040204" pitchFamily="34" charset="-120"/>
              </a:rPr>
              <a:t>Word Becoming Flesh</a:t>
            </a:r>
          </a:p>
        </p:txBody>
      </p:sp>
    </p:spTree>
    <p:extLst>
      <p:ext uri="{BB962C8B-B14F-4D97-AF65-F5344CB8AC3E}">
        <p14:creationId xmlns:p14="http://schemas.microsoft.com/office/powerpoint/2010/main" val="1464774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C5E11-3995-DBB8-7D04-A526A62403F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F01DDEC-4F73-13BF-FBA4-123A1F83C135}"/>
              </a:ext>
            </a:extLst>
          </p:cNvPr>
          <p:cNvSpPr/>
          <p:nvPr/>
        </p:nvSpPr>
        <p:spPr>
          <a:xfrm>
            <a:off x="10602" y="-244406"/>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This message was inspired by a sermon from Pastor Lon Wagner. I have adapted it slightly for our context.</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91186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324535"/>
          </a:xfrm>
          <a:prstGeom prst="rect">
            <a:avLst/>
          </a:prstGeom>
        </p:spPr>
        <p:txBody>
          <a:bodyPr wrap="square">
            <a:spAutoFit/>
          </a:bodyPr>
          <a:lstStyle/>
          <a:p>
            <a:r>
              <a:rPr lang="en-US" altLang="zh-TW" sz="7000" b="1" kern="1000" spc="-38" dirty="0">
                <a:ea typeface="Microsoft JhengHei" panose="020B0604030504040204" pitchFamily="34" charset="-120"/>
              </a:rPr>
              <a:t>As we prepare to celebrate Easter, let’s think about how strange this holiday is.</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842313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324535"/>
          </a:xfrm>
          <a:prstGeom prst="rect">
            <a:avLst/>
          </a:prstGeom>
        </p:spPr>
        <p:txBody>
          <a:bodyPr wrap="square">
            <a:spAutoFit/>
          </a:bodyPr>
          <a:lstStyle/>
          <a:p>
            <a:r>
              <a:rPr lang="en-US" altLang="zh-TW" sz="7000" b="1" kern="1000" spc="-38" dirty="0">
                <a:ea typeface="Microsoft JhengHei" panose="020B0604030504040204" pitchFamily="34" charset="-120"/>
              </a:rPr>
              <a:t>No other major religion in the world celebrates the death of its god or gods with such fanfare.</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863631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And when Jesus quietly rose from the dead, He did not use that opportunity to take over the world.</a:t>
            </a:r>
          </a:p>
        </p:txBody>
      </p:sp>
    </p:spTree>
    <p:extLst>
      <p:ext uri="{BB962C8B-B14F-4D97-AF65-F5344CB8AC3E}">
        <p14:creationId xmlns:p14="http://schemas.microsoft.com/office/powerpoint/2010/main" val="1950980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4406"/>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Instead, he taught a small group of disciples for a few weeks and then quietly left the Earth.</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601537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370975"/>
          </a:xfrm>
          <a:prstGeom prst="rect">
            <a:avLst/>
          </a:prstGeom>
        </p:spPr>
        <p:txBody>
          <a:bodyPr wrap="square">
            <a:spAutoFit/>
          </a:bodyPr>
          <a:lstStyle/>
          <a:p>
            <a:r>
              <a:rPr lang="en-US" altLang="zh-TW" sz="6800" b="1" kern="1000" spc="-38" dirty="0">
                <a:ea typeface="Microsoft JhengHei" panose="020B0604030504040204" pitchFamily="34" charset="-120"/>
              </a:rPr>
              <a:t>From there, these people and their followers spread the Gospel to the world, and that continues to this day.</a:t>
            </a:r>
          </a:p>
          <a:p>
            <a:endParaRPr lang="en-US" altLang="zh-TW" sz="6800" b="1" kern="1000" spc="-38" dirty="0">
              <a:ea typeface="Microsoft JhengHei" panose="020B0604030504040204" pitchFamily="34" charset="-120"/>
            </a:endParaRPr>
          </a:p>
        </p:txBody>
      </p:sp>
    </p:spTree>
    <p:extLst>
      <p:ext uri="{BB962C8B-B14F-4D97-AF65-F5344CB8AC3E}">
        <p14:creationId xmlns:p14="http://schemas.microsoft.com/office/powerpoint/2010/main" val="1708980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52073"/>
            <a:ext cx="9144000" cy="6370975"/>
          </a:xfrm>
          <a:prstGeom prst="rect">
            <a:avLst/>
          </a:prstGeom>
        </p:spPr>
        <p:txBody>
          <a:bodyPr wrap="square">
            <a:spAutoFit/>
          </a:bodyPr>
          <a:lstStyle/>
          <a:p>
            <a:r>
              <a:rPr lang="en-US" altLang="zh-TW" sz="7000" b="1" kern="1000" spc="-38" dirty="0">
                <a:ea typeface="Microsoft JhengHei" panose="020B0604030504040204" pitchFamily="34" charset="-120"/>
              </a:rPr>
              <a:t>The four gospels were written by people at the time to tell us the story of Jesus when he was on Earth.</a:t>
            </a:r>
          </a:p>
          <a:p>
            <a:endParaRPr lang="en-US" altLang="zh-TW" sz="5800" b="1" kern="1000" spc="-38" dirty="0">
              <a:ea typeface="Microsoft JhengHei" panose="020B0604030504040204" pitchFamily="34" charset="-120"/>
            </a:endParaRPr>
          </a:p>
        </p:txBody>
      </p:sp>
    </p:spTree>
    <p:extLst>
      <p:ext uri="{BB962C8B-B14F-4D97-AF65-F5344CB8AC3E}">
        <p14:creationId xmlns:p14="http://schemas.microsoft.com/office/powerpoint/2010/main" val="3303515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EECD7-CB74-FD61-7E6A-EB17CFD8008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D105EED-468A-855D-E58D-56FC47D6813F}"/>
              </a:ext>
            </a:extLst>
          </p:cNvPr>
          <p:cNvSpPr/>
          <p:nvPr/>
        </p:nvSpPr>
        <p:spPr>
          <a:xfrm>
            <a:off x="0" y="1448365"/>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Scripture:</a:t>
            </a:r>
          </a:p>
          <a:p>
            <a:pPr algn="ctr"/>
            <a:r>
              <a:rPr lang="en-US" altLang="zh-TW" sz="7000" b="1" dirty="0">
                <a:ea typeface="Microsoft JhengHei" panose="020B0604030504040204" pitchFamily="34" charset="-120"/>
              </a:rPr>
              <a:t>John 1:1-14</a:t>
            </a:r>
            <a:r>
              <a:rPr lang="zh-TW" altLang="en-US" sz="7000" b="1" dirty="0">
                <a:latin typeface="Microsoft JhengHei" panose="020B0604030504040204" pitchFamily="34" charset="-120"/>
                <a:ea typeface="Microsoft JhengHei" panose="020B0604030504040204" pitchFamily="34" charset="-120"/>
              </a:rPr>
              <a:t> </a:t>
            </a:r>
            <a:endParaRPr lang="en-US" altLang="zh-TW" sz="6000" b="1" dirty="0">
              <a:ea typeface="Microsoft JhengHei" panose="020B0604030504040204" pitchFamily="34" charset="-120"/>
            </a:endParaRPr>
          </a:p>
        </p:txBody>
      </p:sp>
    </p:spTree>
    <p:extLst>
      <p:ext uri="{BB962C8B-B14F-4D97-AF65-F5344CB8AC3E}">
        <p14:creationId xmlns:p14="http://schemas.microsoft.com/office/powerpoint/2010/main" val="3683316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Matthew focused on Jesus’s kingship.  It was focused on the Jewish audience.</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8258069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555641"/>
          </a:xfrm>
          <a:prstGeom prst="rect">
            <a:avLst/>
          </a:prstGeom>
        </p:spPr>
        <p:txBody>
          <a:bodyPr wrap="square">
            <a:spAutoFit/>
          </a:bodyPr>
          <a:lstStyle/>
          <a:p>
            <a:r>
              <a:rPr lang="en-US" altLang="zh-TW" sz="7000" b="1" kern="1000" spc="-38" dirty="0">
                <a:ea typeface="Microsoft JhengHei" panose="020B0604030504040204" pitchFamily="34" charset="-120"/>
              </a:rPr>
              <a:t>Mark focused on Jesus’s servanthood.  It seemed to be aimed at Romans unfamiliar with Jewish matters.</a:t>
            </a:r>
          </a:p>
          <a:p>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1566331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Luke focused on Jesus’s humanity.  Its beautiful narratives were attractive to the Greek audience.  </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544158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50721"/>
            <a:ext cx="9144000" cy="5401479"/>
          </a:xfrm>
          <a:prstGeom prst="rect">
            <a:avLst/>
          </a:prstGeom>
        </p:spPr>
        <p:txBody>
          <a:bodyPr wrap="square">
            <a:spAutoFit/>
          </a:bodyPr>
          <a:lstStyle/>
          <a:p>
            <a:r>
              <a:rPr lang="en-US" altLang="zh-TW" sz="6900" b="1" kern="1000" spc="-38" dirty="0">
                <a:ea typeface="Microsoft JhengHei" panose="020B0604030504040204" pitchFamily="34" charset="-120"/>
              </a:rPr>
              <a:t>John focused on Jesus’s deity and has many narratives and teachings not found in the other three gospels.</a:t>
            </a:r>
          </a:p>
        </p:txBody>
      </p:sp>
    </p:spTree>
    <p:extLst>
      <p:ext uri="{BB962C8B-B14F-4D97-AF65-F5344CB8AC3E}">
        <p14:creationId xmlns:p14="http://schemas.microsoft.com/office/powerpoint/2010/main" val="1082374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0E7B3-628B-4278-F084-9EEB1B770FB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0E9B0A6-B103-1D66-3212-7D5C7CF9E8C3}"/>
              </a:ext>
            </a:extLst>
          </p:cNvPr>
          <p:cNvSpPr/>
          <p:nvPr/>
        </p:nvSpPr>
        <p:spPr>
          <a:xfrm>
            <a:off x="0" y="0"/>
            <a:ext cx="9144000" cy="4093428"/>
          </a:xfrm>
          <a:prstGeom prst="rect">
            <a:avLst/>
          </a:prstGeom>
        </p:spPr>
        <p:txBody>
          <a:bodyPr wrap="square">
            <a:spAutoFit/>
          </a:bodyPr>
          <a:lstStyle/>
          <a:p>
            <a:r>
              <a:rPr lang="en-US" altLang="zh-TW" sz="7000" b="1" kern="1000" spc="-38" dirty="0">
                <a:ea typeface="Microsoft JhengHei" panose="020B0604030504040204" pitchFamily="34" charset="-120"/>
              </a:rPr>
              <a:t>So why is the Gospel of John so different?</a:t>
            </a: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0481179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324535"/>
          </a:xfrm>
          <a:prstGeom prst="rect">
            <a:avLst/>
          </a:prstGeom>
        </p:spPr>
        <p:txBody>
          <a:bodyPr wrap="square">
            <a:spAutoFit/>
          </a:bodyPr>
          <a:lstStyle/>
          <a:p>
            <a:r>
              <a:rPr lang="en-US" altLang="zh-TW" sz="7000" b="1" kern="1000" spc="-38" dirty="0">
                <a:ea typeface="Microsoft JhengHei" panose="020B0604030504040204" pitchFamily="34" charset="-120"/>
              </a:rPr>
              <a:t>The target audience of John’s gospel is the Gentiles, influenced by Greek philosophy.</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737371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1336" y="-95250"/>
            <a:ext cx="9144000" cy="6370975"/>
          </a:xfrm>
          <a:prstGeom prst="rect">
            <a:avLst/>
          </a:prstGeom>
        </p:spPr>
        <p:txBody>
          <a:bodyPr wrap="square">
            <a:spAutoFit/>
          </a:bodyPr>
          <a:lstStyle/>
          <a:p>
            <a:r>
              <a:rPr lang="en-US" altLang="zh-TW" sz="6800" b="1" kern="1000" spc="-38" dirty="0">
                <a:ea typeface="Microsoft JhengHei" panose="020B0604030504040204" pitchFamily="34" charset="-120"/>
              </a:rPr>
              <a:t>Alexander the Great had spread Greek culture to the region.  The New Testament was originally all written in Greek.</a:t>
            </a:r>
          </a:p>
          <a:p>
            <a:endParaRPr lang="en-US" altLang="zh-TW" sz="6800" b="1" kern="1000" spc="-38" dirty="0">
              <a:ea typeface="Microsoft JhengHei" panose="020B0604030504040204" pitchFamily="34" charset="-120"/>
            </a:endParaRPr>
          </a:p>
        </p:txBody>
      </p:sp>
    </p:spTree>
    <p:extLst>
      <p:ext uri="{BB962C8B-B14F-4D97-AF65-F5344CB8AC3E}">
        <p14:creationId xmlns:p14="http://schemas.microsoft.com/office/powerpoint/2010/main" val="1532731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340197"/>
          </a:xfrm>
          <a:prstGeom prst="rect">
            <a:avLst/>
          </a:prstGeom>
        </p:spPr>
        <p:txBody>
          <a:bodyPr wrap="square">
            <a:spAutoFit/>
          </a:bodyPr>
          <a:lstStyle/>
          <a:p>
            <a:r>
              <a:rPr lang="en-US" altLang="zh-TW" sz="7000" b="1" kern="1000" spc="-38" dirty="0">
                <a:ea typeface="Microsoft JhengHei" panose="020B0604030504040204" pitchFamily="34" charset="-120"/>
              </a:rPr>
              <a:t>John had a different focus – more on philosophy and theology and not on laws nor Jewish history.</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30063455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John was written many years after the other three gospels, </a:t>
            </a:r>
          </a:p>
        </p:txBody>
      </p:sp>
    </p:spTree>
    <p:extLst>
      <p:ext uri="{BB962C8B-B14F-4D97-AF65-F5344CB8AC3E}">
        <p14:creationId xmlns:p14="http://schemas.microsoft.com/office/powerpoint/2010/main" val="8834122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52073"/>
            <a:ext cx="9144000" cy="5447645"/>
          </a:xfrm>
          <a:prstGeom prst="rect">
            <a:avLst/>
          </a:prstGeom>
        </p:spPr>
        <p:txBody>
          <a:bodyPr wrap="square">
            <a:spAutoFit/>
          </a:bodyPr>
          <a:lstStyle/>
          <a:p>
            <a:r>
              <a:rPr lang="en-US" altLang="zh-TW" sz="7000" b="1" kern="1000" spc="-38" dirty="0">
                <a:ea typeface="Microsoft JhengHei" panose="020B0604030504040204" pitchFamily="34" charset="-120"/>
              </a:rPr>
              <a:t>and the detailed theological teachings may have been written to correct wrong teachings.</a:t>
            </a:r>
          </a:p>
          <a:p>
            <a:endParaRPr lang="en-US" altLang="zh-TW" sz="5800" b="1" kern="1000" spc="-38" dirty="0">
              <a:ea typeface="Microsoft JhengHei" panose="020B0604030504040204" pitchFamily="34" charset="-120"/>
            </a:endParaRPr>
          </a:p>
        </p:txBody>
      </p:sp>
    </p:spTree>
    <p:extLst>
      <p:ext uri="{BB962C8B-B14F-4D97-AF65-F5344CB8AC3E}">
        <p14:creationId xmlns:p14="http://schemas.microsoft.com/office/powerpoint/2010/main" val="485948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6800" b="1" dirty="0"/>
              <a:t>In the beginning was the Word, and the Word was with God, and the Word was God. He was with God in the beginning.</a:t>
            </a:r>
          </a:p>
          <a:p>
            <a:pPr marL="0" indent="0">
              <a:buNone/>
            </a:pPr>
            <a:endParaRPr lang="en-US" sz="6800" b="1" dirty="0"/>
          </a:p>
          <a:p>
            <a:pPr marL="0" indent="0">
              <a:buNone/>
            </a:pPr>
            <a:r>
              <a:rPr lang="en-US" sz="6800" b="1" dirty="0"/>
              <a:t>Through him all things were made; without him nothing was made that has been made.  In him was life, and that life was the light of all mankind.  The light shines in the darkness, and the darkness has not overcome it.  There was a man sent from God whose name was John.  He came as a witness to testify concerning that light, so that through him all might believe.  He himself was not the light; he came only as a witness to the light.  The true light that gives light to everyone was coming into the world.  He was in the world, and though the world was made through him, the world did not recognize him.  He came to that which was his own, but his own did not receive him.  Yet to all who did receive him, to those who believed in his name, he gave the right to become children of God — children born not of natural descent, nor of human decision or a husband’s will, but born of God.  The Word became flesh and made his dwelling among us. We have seen his glory, the glory of the one and only Son, who came from the Father, full of grace and truth.</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6340197"/>
          </a:xfrm>
          <a:prstGeom prst="rect">
            <a:avLst/>
          </a:prstGeom>
        </p:spPr>
        <p:txBody>
          <a:bodyPr wrap="square">
            <a:spAutoFit/>
          </a:bodyPr>
          <a:lstStyle/>
          <a:p>
            <a:r>
              <a:rPr lang="en-US" altLang="zh-TW" sz="7000" b="1" kern="1000" spc="-38" dirty="0">
                <a:ea typeface="Microsoft JhengHei" panose="020B0604030504040204" pitchFamily="34" charset="-120"/>
              </a:rPr>
              <a:t>This is a lesson that we need to have culturally appropriate outreach so we can reach different people.  </a:t>
            </a:r>
          </a:p>
          <a:p>
            <a:endParaRPr lang="en-US" altLang="zh-TW" sz="5800" b="1" kern="1000" spc="-38" dirty="0">
              <a:ea typeface="Microsoft JhengHei" panose="020B0604030504040204" pitchFamily="34" charset="-120"/>
            </a:endParaRPr>
          </a:p>
        </p:txBody>
      </p:sp>
    </p:spTree>
    <p:extLst>
      <p:ext uri="{BB962C8B-B14F-4D97-AF65-F5344CB8AC3E}">
        <p14:creationId xmlns:p14="http://schemas.microsoft.com/office/powerpoint/2010/main" val="42076330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401753"/>
          </a:xfrm>
          <a:prstGeom prst="rect">
            <a:avLst/>
          </a:prstGeom>
        </p:spPr>
        <p:txBody>
          <a:bodyPr wrap="square">
            <a:spAutoFit/>
          </a:bodyPr>
          <a:lstStyle/>
          <a:p>
            <a:r>
              <a:rPr lang="en-US" altLang="zh-TW" sz="7000" b="1" kern="1000" spc="-38" dirty="0">
                <a:ea typeface="Microsoft JhengHei" panose="020B0604030504040204" pitchFamily="34" charset="-120"/>
              </a:rPr>
              <a:t>John 1:1 – </a:t>
            </a:r>
          </a:p>
          <a:p>
            <a:r>
              <a:rPr lang="en-US" altLang="zh-TW" sz="7000" b="1" kern="1000" spc="-38" dirty="0">
                <a:ea typeface="Microsoft JhengHei" panose="020B0604030504040204" pitchFamily="34" charset="-120"/>
              </a:rPr>
              <a:t>In the beginning was the Word, and the Word was with God, and the Word was God. </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984130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D3150-9970-C41B-9811-EBDD6FDE515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EDD3B3A-1676-2334-D0FA-429C9011C5A2}"/>
              </a:ext>
            </a:extLst>
          </p:cNvPr>
          <p:cNvSpPr/>
          <p:nvPr/>
        </p:nvSpPr>
        <p:spPr>
          <a:xfrm>
            <a:off x="0" y="0"/>
            <a:ext cx="9144000" cy="2092881"/>
          </a:xfrm>
          <a:prstGeom prst="rect">
            <a:avLst/>
          </a:prstGeom>
        </p:spPr>
        <p:txBody>
          <a:bodyPr wrap="square">
            <a:spAutoFit/>
          </a:bodyPr>
          <a:lstStyle/>
          <a:p>
            <a:r>
              <a:rPr lang="en-US" altLang="zh-TW" sz="7000" b="1" kern="1000" spc="-38" dirty="0">
                <a:ea typeface="Microsoft JhengHei" panose="020B0604030504040204" pitchFamily="34" charset="-120"/>
              </a:rPr>
              <a:t>What is the “Word”?</a:t>
            </a: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7701088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The Greek word “Logos” meant the universal reason or truth behind the universe.</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7509674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It exists in this world but is above the opposition and imperfections of this world.</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8228159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B9653-C82A-47CA-37E6-3B0442E85E7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081D774-3755-AAD4-C66C-88BB9EA7DEA9}"/>
              </a:ext>
            </a:extLst>
          </p:cNvPr>
          <p:cNvSpPr/>
          <p:nvPr/>
        </p:nvSpPr>
        <p:spPr>
          <a:xfrm>
            <a:off x="0" y="0"/>
            <a:ext cx="9144000" cy="4093428"/>
          </a:xfrm>
          <a:prstGeom prst="rect">
            <a:avLst/>
          </a:prstGeom>
        </p:spPr>
        <p:txBody>
          <a:bodyPr wrap="square">
            <a:spAutoFit/>
          </a:bodyPr>
          <a:lstStyle/>
          <a:p>
            <a:r>
              <a:rPr lang="en-US" altLang="zh-TW" sz="7000" b="1" kern="1000" spc="-38" dirty="0">
                <a:ea typeface="Microsoft JhengHei" panose="020B0604030504040204" pitchFamily="34" charset="-120"/>
              </a:rPr>
              <a:t>"Truth" would be a good translation of it.</a:t>
            </a: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9019478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"Universal Intelligence" is what some people consider God.</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5447045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45A03-03D7-B90C-3178-A9E106CA287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E55E715-9C04-E218-FD50-7E8B84465749}"/>
              </a:ext>
            </a:extLst>
          </p:cNvPr>
          <p:cNvSpPr/>
          <p:nvPr/>
        </p:nvSpPr>
        <p:spPr>
          <a:xfrm>
            <a:off x="0" y="0"/>
            <a:ext cx="9144000" cy="4093428"/>
          </a:xfrm>
          <a:prstGeom prst="rect">
            <a:avLst/>
          </a:prstGeom>
        </p:spPr>
        <p:txBody>
          <a:bodyPr wrap="square">
            <a:spAutoFit/>
          </a:bodyPr>
          <a:lstStyle/>
          <a:p>
            <a:r>
              <a:rPr lang="en-US" altLang="zh-TW" sz="7000" b="1" kern="1000" spc="-38" dirty="0">
                <a:ea typeface="Microsoft JhengHei" panose="020B0604030504040204" pitchFamily="34" charset="-120"/>
              </a:rPr>
              <a:t>In Chinese, we translate it as “</a:t>
            </a:r>
            <a:r>
              <a:rPr lang="en-US" altLang="zh-TW" sz="7000" b="1" kern="1000" spc="-38" dirty="0" err="1">
                <a:ea typeface="Microsoft JhengHei" panose="020B0604030504040204" pitchFamily="34" charset="-120"/>
              </a:rPr>
              <a:t>tao</a:t>
            </a:r>
            <a:r>
              <a:rPr lang="en-US" altLang="zh-TW" sz="7000" b="1" kern="1000" spc="-38" dirty="0">
                <a:ea typeface="Microsoft JhengHei" panose="020B0604030504040204" pitchFamily="34" charset="-120"/>
              </a:rPr>
              <a:t>” or “The Way”.</a:t>
            </a: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299206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44254-0C1C-632B-291D-60DC7B6FF0F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F78F3FE-ADD6-EEB7-1735-9A868885DE33}"/>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It is the underlying order of nature; the "flow".</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8955285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1336"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Chinese philosophy about it is really confusing, probably because they didn't understand it either.</a:t>
            </a:r>
          </a:p>
        </p:txBody>
      </p:sp>
    </p:spTree>
    <p:extLst>
      <p:ext uri="{BB962C8B-B14F-4D97-AF65-F5344CB8AC3E}">
        <p14:creationId xmlns:p14="http://schemas.microsoft.com/office/powerpoint/2010/main" val="3777197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Through him all things were made; without him nothing was made that has been made.  </a:t>
            </a:r>
          </a:p>
        </p:txBody>
      </p:sp>
    </p:spTree>
    <p:extLst>
      <p:ext uri="{BB962C8B-B14F-4D97-AF65-F5344CB8AC3E}">
        <p14:creationId xmlns:p14="http://schemas.microsoft.com/office/powerpoint/2010/main" val="14732629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401753"/>
          </a:xfrm>
          <a:prstGeom prst="rect">
            <a:avLst/>
          </a:prstGeom>
        </p:spPr>
        <p:txBody>
          <a:bodyPr wrap="square">
            <a:spAutoFit/>
          </a:bodyPr>
          <a:lstStyle/>
          <a:p>
            <a:r>
              <a:rPr lang="en-US" altLang="zh-TW" sz="7000" b="1" kern="1000" spc="-38" dirty="0">
                <a:ea typeface="Microsoft JhengHei" panose="020B0604030504040204" pitchFamily="34" charset="-120"/>
              </a:rPr>
              <a:t>Confucius said he did not understand it, but the ancients knew it, and we have lost the knowledge of it.</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098691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6370975"/>
          </a:xfrm>
          <a:prstGeom prst="rect">
            <a:avLst/>
          </a:prstGeom>
        </p:spPr>
        <p:txBody>
          <a:bodyPr wrap="square">
            <a:spAutoFit/>
          </a:bodyPr>
          <a:lstStyle/>
          <a:p>
            <a:r>
              <a:rPr lang="en-US" altLang="zh-TW" sz="7000" b="1" kern="1000" spc="-38" dirty="0">
                <a:ea typeface="Microsoft JhengHei" panose="020B0604030504040204" pitchFamily="34" charset="-120"/>
              </a:rPr>
              <a:t>Confucius said the Way is inside each one of us and we should know it.  The Bible said God put eternity in our hearts.</a:t>
            </a:r>
          </a:p>
          <a:p>
            <a:endParaRPr lang="en-US" altLang="zh-TW" sz="5800" b="1" kern="1000" spc="-38" dirty="0">
              <a:ea typeface="Microsoft JhengHei" panose="020B0604030504040204" pitchFamily="34" charset="-120"/>
            </a:endParaRPr>
          </a:p>
        </p:txBody>
      </p:sp>
    </p:spTree>
    <p:extLst>
      <p:ext uri="{BB962C8B-B14F-4D97-AF65-F5344CB8AC3E}">
        <p14:creationId xmlns:p14="http://schemas.microsoft.com/office/powerpoint/2010/main" val="4899743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9571851"/>
          </a:xfrm>
          <a:prstGeom prst="rect">
            <a:avLst/>
          </a:prstGeom>
        </p:spPr>
        <p:txBody>
          <a:bodyPr wrap="square">
            <a:spAutoFit/>
          </a:bodyPr>
          <a:lstStyle/>
          <a:p>
            <a:r>
              <a:rPr lang="en-US" altLang="zh-TW" sz="7000" b="1" kern="1000" spc="-38" dirty="0">
                <a:ea typeface="Microsoft JhengHei" panose="020B0604030504040204" pitchFamily="34" charset="-120"/>
              </a:rPr>
              <a:t>Ecclesiastes 3:11 -- He has made everything beautiful in its time. He has also set eternity in the human heart; </a:t>
            </a:r>
          </a:p>
          <a:p>
            <a:r>
              <a:rPr lang="en-US" altLang="zh-TW" sz="7000" b="1" kern="1000" spc="-38" dirty="0">
                <a:ea typeface="Microsoft JhengHei" panose="020B0604030504040204" pitchFamily="34" charset="-120"/>
              </a:rPr>
              <a:t>yet no one can fathom what God has done from beginning to end.</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18321580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yet no one can fathom what God has done from beginning to end.</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30408047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The mysterious Way was gradually changed into folk religion known as Taoism.</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4029916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97B34-9BD7-2B93-8A90-68C06E5F8B8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31666FF-6615-246F-A9F2-9518ACCCA8CC}"/>
              </a:ext>
            </a:extLst>
          </p:cNvPr>
          <p:cNvSpPr/>
          <p:nvPr/>
        </p:nvSpPr>
        <p:spPr>
          <a:xfrm>
            <a:off x="0" y="-171450"/>
            <a:ext cx="9144000" cy="6401753"/>
          </a:xfrm>
          <a:prstGeom prst="rect">
            <a:avLst/>
          </a:prstGeom>
        </p:spPr>
        <p:txBody>
          <a:bodyPr wrap="square">
            <a:spAutoFit/>
          </a:bodyPr>
          <a:lstStyle/>
          <a:p>
            <a:r>
              <a:rPr lang="en-US" altLang="zh-TW" sz="7000" b="1" kern="1000" spc="-38" dirty="0">
                <a:ea typeface="Microsoft JhengHei" panose="020B0604030504040204" pitchFamily="34" charset="-120"/>
              </a:rPr>
              <a:t>Taoism has nothing to do with the real Truth.  It’s just a mixture of legends, superstitions, and folk beliefs.</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1693013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Bible says the universal, timeless truth is embodied in God.</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4176337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God is the timeless universal intelligence.  He is far above our understanding.</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1052942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Old Testament shows the difficulty in leading people to follow an unseen deity.</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71527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37767"/>
            <a:ext cx="9144000" cy="5262979"/>
          </a:xfrm>
          <a:prstGeom prst="rect">
            <a:avLst/>
          </a:prstGeom>
        </p:spPr>
        <p:txBody>
          <a:bodyPr wrap="square">
            <a:spAutoFit/>
          </a:bodyPr>
          <a:lstStyle/>
          <a:p>
            <a:r>
              <a:rPr lang="en-US" altLang="zh-TW" sz="7000" b="1" kern="1000" spc="-38" dirty="0">
                <a:ea typeface="Microsoft JhengHei" panose="020B0604030504040204" pitchFamily="34" charset="-120"/>
              </a:rPr>
              <a:t>He seemed similar to other false gods except without idols.  Which probably made Him harder to follow.</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3834020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96400" cy="4270773"/>
          </a:xfrm>
        </p:spPr>
        <p:txBody>
          <a:bodyPr>
            <a:noAutofit/>
          </a:bodyPr>
          <a:lstStyle/>
          <a:p>
            <a:pPr marL="0" indent="0">
              <a:buNone/>
            </a:pPr>
            <a:r>
              <a:rPr lang="en-US" sz="6500" b="1" dirty="0"/>
              <a:t>In him was life, and that life was the light of all mankind.  The light shines in the darkness, and the darkness has not overcome it.  </a:t>
            </a:r>
          </a:p>
        </p:txBody>
      </p:sp>
    </p:spTree>
    <p:extLst>
      <p:ext uri="{BB962C8B-B14F-4D97-AF65-F5344CB8AC3E}">
        <p14:creationId xmlns:p14="http://schemas.microsoft.com/office/powerpoint/2010/main" val="4526938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401753"/>
          </a:xfrm>
          <a:prstGeom prst="rect">
            <a:avLst/>
          </a:prstGeom>
        </p:spPr>
        <p:txBody>
          <a:bodyPr wrap="square">
            <a:spAutoFit/>
          </a:bodyPr>
          <a:lstStyle/>
          <a:p>
            <a:r>
              <a:rPr lang="en-US" altLang="zh-TW" sz="7000" b="1" kern="1000" spc="-38" dirty="0">
                <a:ea typeface="Microsoft JhengHei" panose="020B0604030504040204" pitchFamily="34" charset="-120"/>
              </a:rPr>
              <a:t>The Israelites sometimes follow other gods, especially when their neighbors are stronger.</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42869158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It seemed like quid pro quo between God and His people -- follow me and I'll protect you.</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8583594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048" y="-247650"/>
            <a:ext cx="9144000" cy="6340197"/>
          </a:xfrm>
          <a:prstGeom prst="rect">
            <a:avLst/>
          </a:prstGeom>
        </p:spPr>
        <p:txBody>
          <a:bodyPr wrap="square">
            <a:spAutoFit/>
          </a:bodyPr>
          <a:lstStyle/>
          <a:p>
            <a:r>
              <a:rPr lang="en-US" altLang="zh-TW" sz="7000" b="1" kern="1000" spc="-38" dirty="0">
                <a:ea typeface="Microsoft JhengHei" panose="020B0604030504040204" pitchFamily="34" charset="-120"/>
              </a:rPr>
              <a:t>Teachings about God were twisted over time.  Symbolism became the emphasis of their religion.</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27036944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52073"/>
            <a:ext cx="9144000" cy="6463308"/>
          </a:xfrm>
          <a:prstGeom prst="rect">
            <a:avLst/>
          </a:prstGeom>
        </p:spPr>
        <p:txBody>
          <a:bodyPr wrap="square">
            <a:spAutoFit/>
          </a:bodyPr>
          <a:lstStyle/>
          <a:p>
            <a:r>
              <a:rPr lang="en-US" altLang="zh-TW" sz="6900" b="1" kern="1000" spc="-38" dirty="0">
                <a:ea typeface="Microsoft JhengHei" panose="020B0604030504040204" pitchFamily="34" charset="-120"/>
              </a:rPr>
              <a:t>People used God’s teachings to benefit themselves.  They appear pious to earn respect and authority.</a:t>
            </a:r>
          </a:p>
          <a:p>
            <a:endParaRPr lang="en-US" altLang="zh-TW" sz="6900" b="1" kern="1000" spc="-38" dirty="0">
              <a:ea typeface="Microsoft JhengHei" panose="020B0604030504040204" pitchFamily="34" charset="-120"/>
            </a:endParaRPr>
          </a:p>
        </p:txBody>
      </p:sp>
    </p:spTree>
    <p:extLst>
      <p:ext uri="{BB962C8B-B14F-4D97-AF65-F5344CB8AC3E}">
        <p14:creationId xmlns:p14="http://schemas.microsoft.com/office/powerpoint/2010/main" val="8444686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296400" cy="6001643"/>
          </a:xfrm>
          <a:prstGeom prst="rect">
            <a:avLst/>
          </a:prstGeom>
        </p:spPr>
        <p:txBody>
          <a:bodyPr wrap="square">
            <a:spAutoFit/>
          </a:bodyPr>
          <a:lstStyle/>
          <a:p>
            <a:r>
              <a:rPr lang="en-US" altLang="zh-TW" sz="6400" b="1" kern="1000" spc="-38" dirty="0">
                <a:ea typeface="Microsoft JhengHei" panose="020B0604030504040204" pitchFamily="34" charset="-120"/>
              </a:rPr>
              <a:t>And some over-interpreted God’s intentions and created new religious rules that God did not intend to have.</a:t>
            </a:r>
          </a:p>
          <a:p>
            <a:endParaRPr lang="en-US" altLang="zh-TW" sz="6400" b="1" kern="1000" spc="-38" dirty="0">
              <a:ea typeface="Microsoft JhengHei" panose="020B0604030504040204" pitchFamily="34" charset="-120"/>
            </a:endParaRPr>
          </a:p>
        </p:txBody>
      </p:sp>
    </p:spTree>
    <p:extLst>
      <p:ext uri="{BB962C8B-B14F-4D97-AF65-F5344CB8AC3E}">
        <p14:creationId xmlns:p14="http://schemas.microsoft.com/office/powerpoint/2010/main" val="204692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B4518-3C1D-F97D-6AA7-A25ED3360A3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D25598C-E570-EB2B-C686-FABF63FB13F4}"/>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People became slaves to these religious rules.</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9239498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7B627-22C2-72B1-B13B-D2486CA3509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9401DEF-70AF-40A6-5024-45B0CE43D3C9}"/>
              </a:ext>
            </a:extLst>
          </p:cNvPr>
          <p:cNvSpPr/>
          <p:nvPr/>
        </p:nvSpPr>
        <p:spPr>
          <a:xfrm>
            <a:off x="0" y="-167462"/>
            <a:ext cx="9144000" cy="5478423"/>
          </a:xfrm>
          <a:prstGeom prst="rect">
            <a:avLst/>
          </a:prstGeom>
        </p:spPr>
        <p:txBody>
          <a:bodyPr wrap="square">
            <a:spAutoFit/>
          </a:bodyPr>
          <a:lstStyle/>
          <a:p>
            <a:r>
              <a:rPr lang="en-US" altLang="zh-TW" sz="6900" b="1" kern="1000" spc="-38" dirty="0">
                <a:ea typeface="Microsoft JhengHei" panose="020B0604030504040204" pitchFamily="34" charset="-120"/>
              </a:rPr>
              <a:t>For instance, some orthodox Jews cannot drive cars or even push elevator buttons on Saturdays.</a:t>
            </a:r>
            <a:endParaRPr lang="zh-TW" altLang="en-US" sz="69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3589097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463308"/>
          </a:xfrm>
          <a:prstGeom prst="rect">
            <a:avLst/>
          </a:prstGeom>
        </p:spPr>
        <p:txBody>
          <a:bodyPr wrap="square">
            <a:spAutoFit/>
          </a:bodyPr>
          <a:lstStyle/>
          <a:p>
            <a:r>
              <a:rPr lang="en-US" altLang="zh-TW" sz="6900" b="1" kern="1000" spc="-38" dirty="0">
                <a:ea typeface="Microsoft JhengHei" panose="020B0604030504040204" pitchFamily="34" charset="-120"/>
              </a:rPr>
              <a:t>All the while, the true emphasis was ignored -- love God and love people (e.g. the Good Samaritan story).</a:t>
            </a:r>
          </a:p>
          <a:p>
            <a:endParaRPr lang="en-US" altLang="zh-TW" sz="6900" b="1" kern="1000" spc="-38" dirty="0">
              <a:ea typeface="Microsoft JhengHei" panose="020B0604030504040204" pitchFamily="34" charset="-120"/>
            </a:endParaRPr>
          </a:p>
        </p:txBody>
      </p:sp>
    </p:spTree>
    <p:extLst>
      <p:ext uri="{BB962C8B-B14F-4D97-AF65-F5344CB8AC3E}">
        <p14:creationId xmlns:p14="http://schemas.microsoft.com/office/powerpoint/2010/main" val="3126316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72E1C-7983-3EF3-1195-4B61D1F08E1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50F3B61-6471-160D-455F-5B789A830462}"/>
              </a:ext>
            </a:extLst>
          </p:cNvPr>
          <p:cNvSpPr/>
          <p:nvPr/>
        </p:nvSpPr>
        <p:spPr>
          <a:xfrm>
            <a:off x="0" y="-171450"/>
            <a:ext cx="9296400" cy="6370975"/>
          </a:xfrm>
          <a:prstGeom prst="rect">
            <a:avLst/>
          </a:prstGeom>
        </p:spPr>
        <p:txBody>
          <a:bodyPr wrap="square">
            <a:spAutoFit/>
          </a:bodyPr>
          <a:lstStyle/>
          <a:p>
            <a:r>
              <a:rPr lang="en-US" altLang="zh-TW" sz="6700" b="1" kern="1000" spc="-38" dirty="0">
                <a:ea typeface="Microsoft JhengHei" panose="020B0604030504040204" pitchFamily="34" charset="-120"/>
              </a:rPr>
              <a:t>Faith became religious rules to follow and rituals to perform.  Religious people found ways to profit from it also.</a:t>
            </a:r>
          </a:p>
          <a:p>
            <a:endParaRPr lang="en-US" altLang="zh-TW" sz="6700" b="1" kern="1000" spc="-38" dirty="0">
              <a:ea typeface="Microsoft JhengHei" panose="020B0604030504040204" pitchFamily="34" charset="-120"/>
            </a:endParaRPr>
          </a:p>
        </p:txBody>
      </p:sp>
    </p:spTree>
    <p:extLst>
      <p:ext uri="{BB962C8B-B14F-4D97-AF65-F5344CB8AC3E}">
        <p14:creationId xmlns:p14="http://schemas.microsoft.com/office/powerpoint/2010/main" val="188012910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So, it was clear that the flawed human beings need to connect to God in a different way.</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4004612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000" b="1" dirty="0"/>
              <a:t>There was a man sent from God whose name was John.  He came as a witness to testify concerning that light, so that through him all might believe.  </a:t>
            </a:r>
          </a:p>
        </p:txBody>
      </p:sp>
    </p:spTree>
    <p:extLst>
      <p:ext uri="{BB962C8B-B14F-4D97-AF65-F5344CB8AC3E}">
        <p14:creationId xmlns:p14="http://schemas.microsoft.com/office/powerpoint/2010/main" val="16680299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93702"/>
          </a:xfrm>
          <a:prstGeom prst="rect">
            <a:avLst/>
          </a:prstGeom>
        </p:spPr>
        <p:txBody>
          <a:bodyPr wrap="square">
            <a:spAutoFit/>
          </a:bodyPr>
          <a:lstStyle/>
          <a:p>
            <a:r>
              <a:rPr lang="en-US" altLang="zh-TW" sz="6500" b="1" kern="1000" spc="-38" dirty="0">
                <a:ea typeface="Microsoft JhengHei" panose="020B0604030504040204" pitchFamily="34" charset="-120"/>
              </a:rPr>
              <a:t>Jesus, the Word which became flesh, was God’s answer.  Isaiah prophesied about Him in Isaiah 53 as the “Suffering Servant”.</a:t>
            </a:r>
          </a:p>
        </p:txBody>
      </p:sp>
    </p:spTree>
    <p:extLst>
      <p:ext uri="{BB962C8B-B14F-4D97-AF65-F5344CB8AC3E}">
        <p14:creationId xmlns:p14="http://schemas.microsoft.com/office/powerpoint/2010/main" val="11045691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339650"/>
          </a:xfrm>
          <a:prstGeom prst="rect">
            <a:avLst/>
          </a:prstGeom>
        </p:spPr>
        <p:txBody>
          <a:bodyPr wrap="square">
            <a:spAutoFit/>
          </a:bodyPr>
          <a:lstStyle/>
          <a:p>
            <a:r>
              <a:rPr lang="en-US" altLang="zh-TW" sz="6900" b="1" kern="1000" spc="-38" dirty="0">
                <a:ea typeface="Microsoft JhengHei" panose="020B0604030504040204" pitchFamily="34" charset="-120"/>
              </a:rPr>
              <a:t>But why becoming flesh?  Why become one of us?  How did that help?</a:t>
            </a:r>
          </a:p>
          <a:p>
            <a:endParaRPr lang="en-US" altLang="zh-TW" sz="6900" b="1" kern="1000" spc="-38" dirty="0">
              <a:ea typeface="Microsoft JhengHei" panose="020B0604030504040204" pitchFamily="34" charset="-120"/>
            </a:endParaRPr>
          </a:p>
        </p:txBody>
      </p:sp>
    </p:spTree>
    <p:extLst>
      <p:ext uri="{BB962C8B-B14F-4D97-AF65-F5344CB8AC3E}">
        <p14:creationId xmlns:p14="http://schemas.microsoft.com/office/powerpoint/2010/main" val="1171836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372600" cy="5016758"/>
          </a:xfrm>
          <a:prstGeom prst="rect">
            <a:avLst/>
          </a:prstGeom>
        </p:spPr>
        <p:txBody>
          <a:bodyPr wrap="square">
            <a:spAutoFit/>
          </a:bodyPr>
          <a:lstStyle/>
          <a:p>
            <a:r>
              <a:rPr lang="en-US" altLang="zh-TW" sz="6200" b="1" kern="1000" spc="-38" dirty="0">
                <a:ea typeface="Microsoft JhengHei" panose="020B0604030504040204" pitchFamily="34" charset="-120"/>
              </a:rPr>
              <a:t>Matthew 1:23 -- “The virgin will conceive and give birth to a son, and they will call him Immanuel” ( “God with us”).</a:t>
            </a:r>
          </a:p>
        </p:txBody>
      </p:sp>
    </p:spTree>
    <p:extLst>
      <p:ext uri="{BB962C8B-B14F-4D97-AF65-F5344CB8AC3E}">
        <p14:creationId xmlns:p14="http://schemas.microsoft.com/office/powerpoint/2010/main" val="7560381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By becoming human, he can be with us and better connect with us and show people His ways.</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8429834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2177D-27A5-0253-5868-E4E3F8CA86E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120071B-57B5-2FD1-0576-76855E814E5F}"/>
              </a:ext>
            </a:extLst>
          </p:cNvPr>
          <p:cNvSpPr/>
          <p:nvPr/>
        </p:nvSpPr>
        <p:spPr>
          <a:xfrm>
            <a:off x="0" y="-95250"/>
            <a:ext cx="9144000" cy="6093976"/>
          </a:xfrm>
          <a:prstGeom prst="rect">
            <a:avLst/>
          </a:prstGeom>
        </p:spPr>
        <p:txBody>
          <a:bodyPr wrap="square">
            <a:spAutoFit/>
          </a:bodyPr>
          <a:lstStyle/>
          <a:p>
            <a:r>
              <a:rPr lang="en-US" altLang="zh-TW" sz="7000" b="1" kern="1000" spc="-38" dirty="0">
                <a:ea typeface="Microsoft JhengHei" panose="020B0604030504040204" pitchFamily="34" charset="-120"/>
              </a:rPr>
              <a:t>A short story can best illustrate the need for God to appear like us.</a:t>
            </a:r>
          </a:p>
          <a:p>
            <a:endParaRPr lang="en-US" altLang="zh-TW" sz="6000" b="1" kern="1000" spc="-38" dirty="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9492643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C3EDF-1296-4B44-8743-358AA071628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B3DA5C5-AA96-296F-FBB9-2AF7D1D6DA93}"/>
              </a:ext>
            </a:extLst>
          </p:cNvPr>
          <p:cNvSpPr/>
          <p:nvPr/>
        </p:nvSpPr>
        <p:spPr>
          <a:xfrm>
            <a:off x="0" y="-95250"/>
            <a:ext cx="9144000" cy="6093976"/>
          </a:xfrm>
          <a:prstGeom prst="rect">
            <a:avLst/>
          </a:prstGeom>
        </p:spPr>
        <p:txBody>
          <a:bodyPr wrap="square">
            <a:spAutoFit/>
          </a:bodyPr>
          <a:lstStyle/>
          <a:p>
            <a:r>
              <a:rPr lang="en-US" altLang="zh-TW" sz="7000" b="1" kern="1000" spc="-38" dirty="0">
                <a:ea typeface="Microsoft JhengHei" panose="020B0604030504040204" pitchFamily="34" charset="-120"/>
              </a:rPr>
              <a:t>During a snowstorm, a man heard a baby bird’s cry outside his house.</a:t>
            </a:r>
          </a:p>
          <a:p>
            <a:endParaRPr lang="en-US" altLang="zh-TW" sz="6000" b="1" kern="1000" spc="-38" dirty="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7039759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164F2-AC47-624D-47F7-0F6E145D938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2B096FF-BC2D-8928-BF65-E751A2177439}"/>
              </a:ext>
            </a:extLst>
          </p:cNvPr>
          <p:cNvSpPr/>
          <p:nvPr/>
        </p:nvSpPr>
        <p:spPr>
          <a:xfrm>
            <a:off x="0" y="-95250"/>
            <a:ext cx="9144000" cy="8248412"/>
          </a:xfrm>
          <a:prstGeom prst="rect">
            <a:avLst/>
          </a:prstGeom>
        </p:spPr>
        <p:txBody>
          <a:bodyPr wrap="square">
            <a:spAutoFit/>
          </a:bodyPr>
          <a:lstStyle/>
          <a:p>
            <a:r>
              <a:rPr lang="en-US" altLang="zh-TW" sz="7000" b="1" kern="1000" spc="-38" dirty="0">
                <a:ea typeface="Microsoft JhengHei" panose="020B0604030504040204" pitchFamily="34" charset="-120"/>
              </a:rPr>
              <a:t>The baby bird had fallen out of its nest and would freeze to death if not returned to the protected nest.</a:t>
            </a:r>
          </a:p>
          <a:p>
            <a:endParaRPr lang="en-US" altLang="zh-TW" sz="6000" b="1" kern="1000" spc="-38" dirty="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333605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B045B-FB6C-09A2-404D-DD16F40F2AE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87AE8E7-D788-9671-5275-B3D3F41ABEE0}"/>
              </a:ext>
            </a:extLst>
          </p:cNvPr>
          <p:cNvSpPr/>
          <p:nvPr/>
        </p:nvSpPr>
        <p:spPr>
          <a:xfrm>
            <a:off x="0" y="-171450"/>
            <a:ext cx="9144000" cy="8248412"/>
          </a:xfrm>
          <a:prstGeom prst="rect">
            <a:avLst/>
          </a:prstGeom>
        </p:spPr>
        <p:txBody>
          <a:bodyPr wrap="square">
            <a:spAutoFit/>
          </a:bodyPr>
          <a:lstStyle/>
          <a:p>
            <a:r>
              <a:rPr lang="en-US" altLang="zh-TW" sz="7000" b="1" kern="1000" spc="-38" dirty="0">
                <a:ea typeface="Microsoft JhengHei" panose="020B0604030504040204" pitchFamily="34" charset="-120"/>
              </a:rPr>
              <a:t>He tried to grab the baby bird, but it kept running away because it thought the man was trying to eat it.</a:t>
            </a:r>
          </a:p>
          <a:p>
            <a:endParaRPr lang="en-US" altLang="zh-TW" sz="6000" b="1" kern="1000" spc="-38" dirty="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4990476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529B5-9A6F-8D9E-4EF2-03A6653F7F5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F916559-4F80-C59E-55A9-5E1992882B5B}"/>
              </a:ext>
            </a:extLst>
          </p:cNvPr>
          <p:cNvSpPr/>
          <p:nvPr/>
        </p:nvSpPr>
        <p:spPr>
          <a:xfrm>
            <a:off x="0" y="-95250"/>
            <a:ext cx="9220200" cy="5016758"/>
          </a:xfrm>
          <a:prstGeom prst="rect">
            <a:avLst/>
          </a:prstGeom>
        </p:spPr>
        <p:txBody>
          <a:bodyPr wrap="square">
            <a:spAutoFit/>
          </a:bodyPr>
          <a:lstStyle/>
          <a:p>
            <a:r>
              <a:rPr lang="en-US" altLang="zh-TW" sz="6400" b="1" kern="1000" spc="-38" dirty="0">
                <a:ea typeface="Microsoft JhengHei" panose="020B0604030504040204" pitchFamily="34" charset="-120"/>
              </a:rPr>
              <a:t>The man then realized that if he were also a bird and could tell the baby bird that he was trying to help, the baby might listen.</a:t>
            </a:r>
            <a:endParaRPr lang="zh-TW" altLang="en-US" sz="64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85029368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E6DB3-8B90-39AC-E3C5-FAF0ADB6D1A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9642237-C936-C009-5E7A-6B19CBFEFFC1}"/>
              </a:ext>
            </a:extLst>
          </p:cNvPr>
          <p:cNvSpPr/>
          <p:nvPr/>
        </p:nvSpPr>
        <p:spPr>
          <a:xfrm>
            <a:off x="0" y="-952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Jesus is the God who turned into human being to tell us about God and how to return to Him.</a:t>
            </a:r>
          </a:p>
        </p:txBody>
      </p:sp>
    </p:spTree>
    <p:extLst>
      <p:ext uri="{BB962C8B-B14F-4D97-AF65-F5344CB8AC3E}">
        <p14:creationId xmlns:p14="http://schemas.microsoft.com/office/powerpoint/2010/main" val="1216375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He himself was not the light; he came only as a witness to the light.  The true light that gives light to everyone was coming into the world.  </a:t>
            </a:r>
          </a:p>
        </p:txBody>
      </p:sp>
    </p:spTree>
    <p:extLst>
      <p:ext uri="{BB962C8B-B14F-4D97-AF65-F5344CB8AC3E}">
        <p14:creationId xmlns:p14="http://schemas.microsoft.com/office/powerpoint/2010/main" val="314077221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324535"/>
          </a:xfrm>
          <a:prstGeom prst="rect">
            <a:avLst/>
          </a:prstGeom>
        </p:spPr>
        <p:txBody>
          <a:bodyPr wrap="square">
            <a:spAutoFit/>
          </a:bodyPr>
          <a:lstStyle/>
          <a:p>
            <a:r>
              <a:rPr lang="en-US" altLang="zh-TW" sz="7000" b="1" kern="1000" spc="-38" dirty="0">
                <a:ea typeface="Microsoft JhengHei" panose="020B0604030504040204" pitchFamily="34" charset="-120"/>
              </a:rPr>
              <a:t>He taught people by doing and by living out an example for people to follow.</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52502559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247317"/>
          </a:xfrm>
          <a:prstGeom prst="rect">
            <a:avLst/>
          </a:prstGeom>
        </p:spPr>
        <p:txBody>
          <a:bodyPr wrap="square">
            <a:spAutoFit/>
          </a:bodyPr>
          <a:lstStyle/>
          <a:p>
            <a:r>
              <a:rPr lang="en-US" altLang="zh-TW" sz="7000" b="1" kern="1000" spc="-38" dirty="0">
                <a:ea typeface="Microsoft JhengHei" panose="020B0604030504040204" pitchFamily="34" charset="-120"/>
              </a:rPr>
              <a:t>He showed us how He understands us and our struggles.</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31638539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401753"/>
          </a:xfrm>
          <a:prstGeom prst="rect">
            <a:avLst/>
          </a:prstGeom>
        </p:spPr>
        <p:txBody>
          <a:bodyPr wrap="square">
            <a:spAutoFit/>
          </a:bodyPr>
          <a:lstStyle/>
          <a:p>
            <a:r>
              <a:rPr lang="en-US" altLang="zh-TW" sz="7000" b="1" kern="1000" spc="-38" dirty="0">
                <a:ea typeface="Microsoft JhengHei" panose="020B0604030504040204" pitchFamily="34" charset="-120"/>
              </a:rPr>
              <a:t>Jesus grew up in a poor working family.  He worked to support his family, including many siblings.</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67296319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He created new symbolisms that are more easily understood and practiced.</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71132165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Baptism - only once in life, represents His death and resurrection.</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46301586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6340197"/>
          </a:xfrm>
          <a:prstGeom prst="rect">
            <a:avLst/>
          </a:prstGeom>
        </p:spPr>
        <p:txBody>
          <a:bodyPr wrap="square">
            <a:spAutoFit/>
          </a:bodyPr>
          <a:lstStyle/>
          <a:p>
            <a:r>
              <a:rPr lang="en-US" altLang="zh-TW" sz="7000" b="1" kern="1000" spc="-38" dirty="0">
                <a:ea typeface="Microsoft JhengHei" panose="020B0604030504040204" pitchFamily="34" charset="-120"/>
              </a:rPr>
              <a:t>Communion – reminder of His sacrifice for us and His healing and forgiveness; it is periodic and easy to do.</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161612249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These rituals represent things that can only happen to real human beings.</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18553253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124754"/>
          </a:xfrm>
          <a:prstGeom prst="rect">
            <a:avLst/>
          </a:prstGeom>
        </p:spPr>
        <p:txBody>
          <a:bodyPr wrap="square">
            <a:spAutoFit/>
          </a:bodyPr>
          <a:lstStyle/>
          <a:p>
            <a:r>
              <a:rPr lang="en-US" altLang="zh-TW" sz="7000" b="1" kern="1000" spc="-38" dirty="0">
                <a:ea typeface="Microsoft JhengHei" panose="020B0604030504040204" pitchFamily="34" charset="-120"/>
              </a:rPr>
              <a:t>In contrast, Old Testament rituals were very burdensome, costly, and hard to understand.</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364566589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370975"/>
          </a:xfrm>
          <a:prstGeom prst="rect">
            <a:avLst/>
          </a:prstGeom>
        </p:spPr>
        <p:txBody>
          <a:bodyPr wrap="square">
            <a:spAutoFit/>
          </a:bodyPr>
          <a:lstStyle/>
          <a:p>
            <a:r>
              <a:rPr lang="en-US" altLang="zh-TW" sz="6800" b="1" kern="1000" spc="-38" dirty="0">
                <a:ea typeface="Microsoft JhengHei" panose="020B0604030504040204" pitchFamily="34" charset="-120"/>
              </a:rPr>
              <a:t>Old Testament rituals were designed for scholars to study.  Jesus’s rituals were</a:t>
            </a:r>
            <a:r>
              <a:rPr lang="zh-TW" altLang="en-US" sz="6800" b="1" kern="1000" spc="-38" dirty="0">
                <a:ea typeface="Microsoft JhengHei" panose="020B0604030504040204" pitchFamily="34" charset="-120"/>
              </a:rPr>
              <a:t> </a:t>
            </a:r>
            <a:r>
              <a:rPr lang="en-US" altLang="zh-TW" sz="6800" b="1" kern="1000" spc="-38" dirty="0">
                <a:ea typeface="Microsoft JhengHei" panose="020B0604030504040204" pitchFamily="34" charset="-120"/>
              </a:rPr>
              <a:t>created for commoners to practice.</a:t>
            </a:r>
          </a:p>
          <a:p>
            <a:endParaRPr lang="en-US" altLang="zh-TW" sz="6800" b="1" kern="1000" spc="-38" dirty="0">
              <a:ea typeface="Microsoft JhengHei" panose="020B0604030504040204" pitchFamily="34" charset="-120"/>
            </a:endParaRPr>
          </a:p>
        </p:txBody>
      </p:sp>
    </p:spTree>
    <p:extLst>
      <p:ext uri="{BB962C8B-B14F-4D97-AF65-F5344CB8AC3E}">
        <p14:creationId xmlns:p14="http://schemas.microsoft.com/office/powerpoint/2010/main" val="267313987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CDEA3-9C3E-E60F-4ED9-5231F238CA4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4D0AF12-CCD8-4387-0CC4-C00B008DED01}"/>
              </a:ext>
            </a:extLst>
          </p:cNvPr>
          <p:cNvSpPr/>
          <p:nvPr/>
        </p:nvSpPr>
        <p:spPr>
          <a:xfrm>
            <a:off x="0" y="-171450"/>
            <a:ext cx="9144000" cy="5262979"/>
          </a:xfrm>
          <a:prstGeom prst="rect">
            <a:avLst/>
          </a:prstGeom>
        </p:spPr>
        <p:txBody>
          <a:bodyPr wrap="square">
            <a:spAutoFit/>
          </a:bodyPr>
          <a:lstStyle/>
          <a:p>
            <a:r>
              <a:rPr lang="en-US" altLang="zh-TW" sz="7000" b="1" kern="1000" spc="-38" dirty="0">
                <a:ea typeface="Microsoft JhengHei" panose="020B0604030504040204" pitchFamily="34" charset="-120"/>
              </a:rPr>
              <a:t>Jesus showed us how to live a godly life, how to love other people, how to stand up to false teachers, etc.</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379868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366023"/>
          </a:xfrm>
        </p:spPr>
        <p:txBody>
          <a:bodyPr>
            <a:noAutofit/>
          </a:bodyPr>
          <a:lstStyle/>
          <a:p>
            <a:pPr marL="0" indent="0">
              <a:buNone/>
            </a:pPr>
            <a:r>
              <a:rPr lang="en-US" sz="6500" b="1" dirty="0"/>
              <a:t>He was in the world, and though the world was made through him, the world did not recognize him.  He came to that which was his own, </a:t>
            </a:r>
          </a:p>
        </p:txBody>
      </p:sp>
    </p:spTree>
    <p:extLst>
      <p:ext uri="{BB962C8B-B14F-4D97-AF65-F5344CB8AC3E}">
        <p14:creationId xmlns:p14="http://schemas.microsoft.com/office/powerpoint/2010/main" val="60319942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But to do that, God had to take on human form and live among us for a time.  That’s the Word becoming flesh.</a:t>
            </a:r>
          </a:p>
        </p:txBody>
      </p:sp>
    </p:spTree>
    <p:extLst>
      <p:ext uri="{BB962C8B-B14F-4D97-AF65-F5344CB8AC3E}">
        <p14:creationId xmlns:p14="http://schemas.microsoft.com/office/powerpoint/2010/main" val="378985090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7709E-7808-F129-E9E1-3A21E6C6B66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8F3F4BA-C5CE-6695-E196-40E5F9F485B3}"/>
              </a:ext>
            </a:extLst>
          </p:cNvPr>
          <p:cNvSpPr/>
          <p:nvPr/>
        </p:nvSpPr>
        <p:spPr>
          <a:xfrm>
            <a:off x="0" y="0"/>
            <a:ext cx="9144000" cy="6247864"/>
          </a:xfrm>
          <a:prstGeom prst="rect">
            <a:avLst/>
          </a:prstGeom>
        </p:spPr>
        <p:txBody>
          <a:bodyPr wrap="square">
            <a:spAutoFit/>
          </a:bodyPr>
          <a:lstStyle/>
          <a:p>
            <a:r>
              <a:rPr lang="en-US" altLang="zh-TW" sz="7000" b="1" kern="1000" spc="-38" dirty="0">
                <a:ea typeface="Microsoft JhengHei" panose="020B0604030504040204" pitchFamily="34" charset="-120"/>
              </a:rPr>
              <a:t>Incarnation did not end with Jesus. The Word continues becoming visible through believers.</a:t>
            </a: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69138132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483C9-AC8A-0467-3CC9-35B3F1FEE55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8807030-A4FC-F3D3-6E33-96A2B5C478AD}"/>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The Book of Acts is the only unfinished book in the Bible.  We are still writing it today.</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1698915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0AD73-05E4-64BB-EF3B-1C1734B6DF4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0A4315D-EDC2-3B0C-CA86-769A80FC91A5}"/>
              </a:ext>
            </a:extLst>
          </p:cNvPr>
          <p:cNvSpPr/>
          <p:nvPr/>
        </p:nvSpPr>
        <p:spPr>
          <a:xfrm>
            <a:off x="0" y="0"/>
            <a:ext cx="9144000" cy="4093428"/>
          </a:xfrm>
          <a:prstGeom prst="rect">
            <a:avLst/>
          </a:prstGeom>
        </p:spPr>
        <p:txBody>
          <a:bodyPr wrap="square">
            <a:spAutoFit/>
          </a:bodyPr>
          <a:lstStyle/>
          <a:p>
            <a:r>
              <a:rPr lang="en-US" altLang="zh-TW" sz="7000" b="1" kern="1000" spc="-38" dirty="0">
                <a:ea typeface="Microsoft JhengHei" panose="020B0604030504040204" pitchFamily="34" charset="-120"/>
              </a:rPr>
              <a:t>Is the Word becoming flesh in you?</a:t>
            </a: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08602396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BD13F-4CA6-FB4F-0BAB-63762F6706D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8E97290-C323-B750-DE4A-96A88ECD6150}"/>
              </a:ext>
            </a:extLst>
          </p:cNvPr>
          <p:cNvSpPr/>
          <p:nvPr/>
        </p:nvSpPr>
        <p:spPr>
          <a:xfrm>
            <a:off x="0" y="0"/>
            <a:ext cx="9144000" cy="4093428"/>
          </a:xfrm>
          <a:prstGeom prst="rect">
            <a:avLst/>
          </a:prstGeom>
        </p:spPr>
        <p:txBody>
          <a:bodyPr wrap="square">
            <a:spAutoFit/>
          </a:bodyPr>
          <a:lstStyle/>
          <a:p>
            <a:r>
              <a:rPr lang="en-US" altLang="zh-TW" sz="7000" b="1" kern="1000" spc="-38" dirty="0">
                <a:ea typeface="Microsoft JhengHei" panose="020B0604030504040204" pitchFamily="34" charset="-120"/>
              </a:rPr>
              <a:t>Do you show the light of Jesus through you?</a:t>
            </a: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26038520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95A50-D4E4-C6E6-83FD-39E52E6EB42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0C2CECB-F9DE-858D-29B2-DA77D83E955C}"/>
              </a:ext>
            </a:extLst>
          </p:cNvPr>
          <p:cNvSpPr/>
          <p:nvPr/>
        </p:nvSpPr>
        <p:spPr>
          <a:xfrm>
            <a:off x="0" y="0"/>
            <a:ext cx="9144000" cy="4093428"/>
          </a:xfrm>
          <a:prstGeom prst="rect">
            <a:avLst/>
          </a:prstGeom>
        </p:spPr>
        <p:txBody>
          <a:bodyPr wrap="square">
            <a:spAutoFit/>
          </a:bodyPr>
          <a:lstStyle/>
          <a:p>
            <a:r>
              <a:rPr lang="en-US" altLang="zh-TW" sz="7000" b="1" kern="1000" spc="-38" dirty="0">
                <a:ea typeface="Microsoft JhengHei" panose="020B0604030504040204" pitchFamily="34" charset="-120"/>
              </a:rPr>
              <a:t>Can people see the fruit of the Spirit in you?</a:t>
            </a: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80122842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EF880-FC48-E81A-2B0E-EBAC33091B7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726876F-4F09-EEE3-9447-76340FACE3A3}"/>
              </a:ext>
            </a:extLst>
          </p:cNvPr>
          <p:cNvSpPr/>
          <p:nvPr/>
        </p:nvSpPr>
        <p:spPr>
          <a:xfrm>
            <a:off x="0" y="0"/>
            <a:ext cx="9144000" cy="4093428"/>
          </a:xfrm>
          <a:prstGeom prst="rect">
            <a:avLst/>
          </a:prstGeom>
        </p:spPr>
        <p:txBody>
          <a:bodyPr wrap="square">
            <a:spAutoFit/>
          </a:bodyPr>
          <a:lstStyle/>
          <a:p>
            <a:r>
              <a:rPr lang="en-US" altLang="zh-TW" sz="7000" b="1" kern="1000" spc="-38" dirty="0">
                <a:ea typeface="Microsoft JhengHei" panose="020B0604030504040204" pitchFamily="34" charset="-120"/>
              </a:rPr>
              <a:t>Do you love God and love people as Jesus did?</a:t>
            </a:r>
          </a:p>
          <a:p>
            <a:endParaRPr lang="zh-TW" altLang="en-US" sz="6000" b="1" kern="1000" spc="-38" dirty="0">
              <a:latin typeface="Microsoft JhengHei" panose="020B0604030504040204" pitchFamily="34" charset="-120"/>
              <a:ea typeface="Microsoft JhengHei" panose="020B0604030504040204" pitchFamily="34" charset="-120"/>
            </a:endParaRP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41657848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324535"/>
          </a:xfrm>
          <a:prstGeom prst="rect">
            <a:avLst/>
          </a:prstGeom>
        </p:spPr>
        <p:txBody>
          <a:bodyPr wrap="square">
            <a:spAutoFit/>
          </a:bodyPr>
          <a:lstStyle/>
          <a:p>
            <a:r>
              <a:rPr lang="en-US" altLang="zh-TW" sz="7000" b="1" kern="1000" spc="-38" dirty="0">
                <a:ea typeface="Microsoft JhengHei" panose="020B0604030504040204" pitchFamily="34" charset="-120"/>
              </a:rPr>
              <a:t>People can't see your heart, but they can see your heart indirectly through your actions.</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17417516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247317"/>
          </a:xfrm>
          <a:prstGeom prst="rect">
            <a:avLst/>
          </a:prstGeom>
        </p:spPr>
        <p:txBody>
          <a:bodyPr wrap="square">
            <a:spAutoFit/>
          </a:bodyPr>
          <a:lstStyle/>
          <a:p>
            <a:r>
              <a:rPr lang="en-US" altLang="zh-TW" sz="7000" b="1" kern="1000" spc="-38" dirty="0">
                <a:ea typeface="Microsoft JhengHei" panose="020B0604030504040204" pitchFamily="34" charset="-120"/>
              </a:rPr>
              <a:t>Are you able to teach the Word in ways people can understand?</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89826064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632311"/>
          </a:xfrm>
          <a:prstGeom prst="rect">
            <a:avLst/>
          </a:prstGeom>
        </p:spPr>
        <p:txBody>
          <a:bodyPr wrap="square">
            <a:spAutoFit/>
          </a:bodyPr>
          <a:lstStyle/>
          <a:p>
            <a:r>
              <a:rPr lang="en-US" altLang="zh-TW" sz="7000" b="1" kern="1000" spc="-38" dirty="0">
                <a:ea typeface="Microsoft JhengHei" panose="020B0604030504040204" pitchFamily="34" charset="-120"/>
              </a:rPr>
              <a:t>“Preach the gospel always.  When necessary, use words” </a:t>
            </a:r>
          </a:p>
          <a:p>
            <a:pPr algn="r"/>
            <a:r>
              <a:rPr lang="en-US" altLang="zh-TW" sz="7000" b="1" kern="1000" spc="-38" dirty="0">
                <a:ea typeface="Microsoft JhengHei" panose="020B0604030504040204" pitchFamily="34" charset="-120"/>
              </a:rPr>
              <a:t>– St. Francis</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722391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but his own did not receive him.  Yet to all who did receive him, to those who believed in his name, he gave the right to become children of God -</a:t>
            </a:r>
          </a:p>
        </p:txBody>
      </p:sp>
    </p:spTree>
    <p:extLst>
      <p:ext uri="{BB962C8B-B14F-4D97-AF65-F5344CB8AC3E}">
        <p14:creationId xmlns:p14="http://schemas.microsoft.com/office/powerpoint/2010/main" val="229919965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370975"/>
          </a:xfrm>
          <a:prstGeom prst="rect">
            <a:avLst/>
          </a:prstGeom>
        </p:spPr>
        <p:txBody>
          <a:bodyPr wrap="square">
            <a:spAutoFit/>
          </a:bodyPr>
          <a:lstStyle/>
          <a:p>
            <a:r>
              <a:rPr lang="en-US" altLang="zh-TW" sz="6800" b="1" kern="1000" spc="-38" dirty="0">
                <a:ea typeface="Microsoft JhengHei" panose="020B0604030504040204" pitchFamily="34" charset="-120"/>
              </a:rPr>
              <a:t>Most people would not go to church or study the Bible until conversion.  They see Jesus through Christians.</a:t>
            </a:r>
          </a:p>
          <a:p>
            <a:endParaRPr lang="en-US" altLang="zh-TW" sz="6800" b="1" kern="1000" spc="-38" dirty="0">
              <a:ea typeface="Microsoft JhengHei" panose="020B0604030504040204" pitchFamily="34" charset="-120"/>
            </a:endParaRPr>
          </a:p>
        </p:txBody>
      </p:sp>
    </p:spTree>
    <p:extLst>
      <p:ext uri="{BB962C8B-B14F-4D97-AF65-F5344CB8AC3E}">
        <p14:creationId xmlns:p14="http://schemas.microsoft.com/office/powerpoint/2010/main" val="175913782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220200" cy="6370975"/>
          </a:xfrm>
          <a:prstGeom prst="rect">
            <a:avLst/>
          </a:prstGeom>
        </p:spPr>
        <p:txBody>
          <a:bodyPr wrap="square">
            <a:spAutoFit/>
          </a:bodyPr>
          <a:lstStyle/>
          <a:p>
            <a:r>
              <a:rPr lang="en-US" altLang="zh-TW" sz="6800" b="1" kern="1000" spc="-38" dirty="0">
                <a:ea typeface="Microsoft JhengHei" panose="020B0604030504040204" pitchFamily="34" charset="-120"/>
              </a:rPr>
              <a:t>In the 19</a:t>
            </a:r>
            <a:r>
              <a:rPr lang="en-US" altLang="zh-TW" sz="6800" b="1" kern="1000" spc="-38" baseline="30000" dirty="0">
                <a:ea typeface="Microsoft JhengHei" panose="020B0604030504040204" pitchFamily="34" charset="-120"/>
              </a:rPr>
              <a:t>th</a:t>
            </a:r>
            <a:r>
              <a:rPr lang="en-US" altLang="zh-TW" sz="6800" b="1" kern="1000" spc="-38" dirty="0">
                <a:ea typeface="Microsoft JhengHei" panose="020B0604030504040204" pitchFamily="34" charset="-120"/>
              </a:rPr>
              <a:t> century, Christian missionaries set up hospitals in Taiwan and planted the seeds of Christianity there.</a:t>
            </a:r>
          </a:p>
          <a:p>
            <a:endParaRPr lang="en-US" altLang="zh-TW" sz="6800" b="1" kern="1000" spc="-38" dirty="0">
              <a:ea typeface="Microsoft JhengHei" panose="020B0604030504040204" pitchFamily="34" charset="-120"/>
            </a:endParaRPr>
          </a:p>
        </p:txBody>
      </p:sp>
    </p:spTree>
    <p:extLst>
      <p:ext uri="{BB962C8B-B14F-4D97-AF65-F5344CB8AC3E}">
        <p14:creationId xmlns:p14="http://schemas.microsoft.com/office/powerpoint/2010/main" val="2706470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Canadian missionary George Leslie Mackay set up the first hospital and university in Taiwan.</a:t>
            </a:r>
          </a:p>
        </p:txBody>
      </p:sp>
    </p:spTree>
    <p:extLst>
      <p:ext uri="{BB962C8B-B14F-4D97-AF65-F5344CB8AC3E}">
        <p14:creationId xmlns:p14="http://schemas.microsoft.com/office/powerpoint/2010/main" val="175301153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247317"/>
          </a:xfrm>
          <a:prstGeom prst="rect">
            <a:avLst/>
          </a:prstGeom>
        </p:spPr>
        <p:txBody>
          <a:bodyPr wrap="square">
            <a:spAutoFit/>
          </a:bodyPr>
          <a:lstStyle/>
          <a:p>
            <a:r>
              <a:rPr lang="en-US" altLang="zh-TW" sz="7000" b="1" kern="1000" spc="-38" dirty="0">
                <a:ea typeface="Microsoft JhengHei" panose="020B0604030504040204" pitchFamily="34" charset="-120"/>
              </a:rPr>
              <a:t>Even today, foreign missionaries still serve poor people in Taiwan.</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30338856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293757"/>
          </a:xfrm>
          <a:prstGeom prst="rect">
            <a:avLst/>
          </a:prstGeom>
        </p:spPr>
        <p:txBody>
          <a:bodyPr wrap="square">
            <a:spAutoFit/>
          </a:bodyPr>
          <a:lstStyle/>
          <a:p>
            <a:r>
              <a:rPr lang="en-US" altLang="zh-TW" sz="7000" b="1" kern="1000" spc="-38" dirty="0">
                <a:ea typeface="Microsoft JhengHei" panose="020B0604030504040204" pitchFamily="34" charset="-120"/>
              </a:rPr>
              <a:t>Father Giuseppe </a:t>
            </a:r>
            <a:r>
              <a:rPr lang="en-US" altLang="zh-TW" sz="7000" b="1" kern="1000" spc="-38" dirty="0" err="1">
                <a:ea typeface="Microsoft JhengHei" panose="020B0604030504040204" pitchFamily="34" charset="-120"/>
              </a:rPr>
              <a:t>Didone</a:t>
            </a:r>
            <a:r>
              <a:rPr lang="en-US" altLang="zh-TW" sz="7000" b="1" kern="1000" spc="-38" dirty="0">
                <a:ea typeface="Microsoft JhengHei" panose="020B0604030504040204" pitchFamily="34" charset="-120"/>
              </a:rPr>
              <a:t> served in Taiwan for 35 years at the St. Mary's Hospital in Taiwan.</a:t>
            </a:r>
          </a:p>
          <a:p>
            <a:endParaRPr lang="zh-TW" altLang="en-US" sz="5800" b="1" kern="1000" spc="-38" dirty="0">
              <a:ea typeface="Microsoft JhengHei" panose="020B0604030504040204" pitchFamily="34" charset="-120"/>
            </a:endParaRPr>
          </a:p>
        </p:txBody>
      </p:sp>
    </p:spTree>
    <p:extLst>
      <p:ext uri="{BB962C8B-B14F-4D97-AF65-F5344CB8AC3E}">
        <p14:creationId xmlns:p14="http://schemas.microsoft.com/office/powerpoint/2010/main" val="222350017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340197"/>
          </a:xfrm>
          <a:prstGeom prst="rect">
            <a:avLst/>
          </a:prstGeom>
        </p:spPr>
        <p:txBody>
          <a:bodyPr wrap="square">
            <a:spAutoFit/>
          </a:bodyPr>
          <a:lstStyle/>
          <a:p>
            <a:r>
              <a:rPr lang="en-US" altLang="zh-TW" sz="7000" b="1" kern="1000" spc="-38" dirty="0">
                <a:ea typeface="Microsoft JhengHei" panose="020B0604030504040204" pitchFamily="34" charset="-120"/>
              </a:rPr>
              <a:t>In 2020, when he saw how Italy was hurt by coronavirus, he asked people for donations to help his homeland.</a:t>
            </a:r>
          </a:p>
          <a:p>
            <a:endParaRPr lang="en-US" altLang="zh-TW" sz="5600" b="1" kern="1000" spc="-38" dirty="0">
              <a:ea typeface="Microsoft JhengHei" panose="020B0604030504040204" pitchFamily="34" charset="-120"/>
            </a:endParaRPr>
          </a:p>
        </p:txBody>
      </p:sp>
    </p:spTree>
    <p:extLst>
      <p:ext uri="{BB962C8B-B14F-4D97-AF65-F5344CB8AC3E}">
        <p14:creationId xmlns:p14="http://schemas.microsoft.com/office/powerpoint/2010/main" val="138217662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401753"/>
          </a:xfrm>
          <a:prstGeom prst="rect">
            <a:avLst/>
          </a:prstGeom>
        </p:spPr>
        <p:txBody>
          <a:bodyPr wrap="square">
            <a:spAutoFit/>
          </a:bodyPr>
          <a:lstStyle/>
          <a:p>
            <a:r>
              <a:rPr lang="en-US" altLang="zh-TW" sz="7000" b="1" kern="1000" spc="-38" dirty="0">
                <a:ea typeface="Microsoft JhengHei" panose="020B0604030504040204" pitchFamily="34" charset="-120"/>
              </a:rPr>
              <a:t>This is when people learned about the missionaries’ story and the hospitals</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they built to serve the poor.</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5586239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555641"/>
          </a:xfrm>
          <a:prstGeom prst="rect">
            <a:avLst/>
          </a:prstGeom>
        </p:spPr>
        <p:txBody>
          <a:bodyPr wrap="square">
            <a:spAutoFit/>
          </a:bodyPr>
          <a:lstStyle/>
          <a:p>
            <a:r>
              <a:rPr lang="en-US" altLang="zh-TW" sz="7000" b="1" kern="1000" spc="-38" dirty="0">
                <a:ea typeface="Microsoft JhengHei" panose="020B0604030504040204" pitchFamily="34" charset="-120"/>
              </a:rPr>
              <a:t>Some missionaries who were kicked out of communist China in 1952 went to a poor area in eastern Taiwan.  </a:t>
            </a:r>
          </a:p>
          <a:p>
            <a:endParaRPr lang="en-US" altLang="zh-TW" sz="5800" b="1" kern="1000" spc="-38" dirty="0">
              <a:ea typeface="Microsoft JhengHei" panose="020B0604030504040204" pitchFamily="34" charset="-120"/>
            </a:endParaRPr>
          </a:p>
        </p:txBody>
      </p:sp>
    </p:spTree>
    <p:extLst>
      <p:ext uri="{BB962C8B-B14F-4D97-AF65-F5344CB8AC3E}">
        <p14:creationId xmlns:p14="http://schemas.microsoft.com/office/powerpoint/2010/main" val="28196273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Many served the Taiwanese people for decades.  They did not take money from the poor.  </a:t>
            </a:r>
          </a:p>
        </p:txBody>
      </p:sp>
    </p:spTree>
    <p:extLst>
      <p:ext uri="{BB962C8B-B14F-4D97-AF65-F5344CB8AC3E}">
        <p14:creationId xmlns:p14="http://schemas.microsoft.com/office/powerpoint/2010/main" val="33593258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Some missionaries chose to be buried in Taiwan, their adopted home.</a:t>
            </a:r>
          </a:p>
          <a:p>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55900836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18729</TotalTime>
  <Words>2297</Words>
  <Application>Microsoft Office PowerPoint</Application>
  <PresentationFormat>On-screen Show (16:9)</PresentationFormat>
  <Paragraphs>216</Paragraphs>
  <Slides>109</Slides>
  <Notes>97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109</vt:i4>
      </vt:variant>
    </vt:vector>
  </HeadingPairs>
  <TitlesOfParts>
    <vt:vector size="115"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1139</cp:revision>
  <cp:lastPrinted>2017-09-16T17:38:24Z</cp:lastPrinted>
  <dcterms:created xsi:type="dcterms:W3CDTF">2005-06-09T01:58:34Z</dcterms:created>
  <dcterms:modified xsi:type="dcterms:W3CDTF">2026-03-15T14:49:25Z</dcterms:modified>
</cp:coreProperties>
</file>