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9" r:id="rId1"/>
  </p:sldMasterIdLst>
  <p:notesMasterIdLst>
    <p:notesMasterId r:id="rId128"/>
  </p:notesMasterIdLst>
  <p:handoutMasterIdLst>
    <p:handoutMasterId r:id="rId129"/>
  </p:handoutMasterIdLst>
  <p:sldIdLst>
    <p:sldId id="1739" r:id="rId2"/>
    <p:sldId id="1669" r:id="rId3"/>
    <p:sldId id="1671" r:id="rId4"/>
    <p:sldId id="1237" r:id="rId5"/>
    <p:sldId id="1672" r:id="rId6"/>
    <p:sldId id="1673" r:id="rId7"/>
    <p:sldId id="1674" r:id="rId8"/>
    <p:sldId id="1675" r:id="rId9"/>
    <p:sldId id="1676" r:id="rId10"/>
    <p:sldId id="1677" r:id="rId11"/>
    <p:sldId id="1678" r:id="rId12"/>
    <p:sldId id="1679" r:id="rId13"/>
    <p:sldId id="1680" r:id="rId14"/>
    <p:sldId id="1681" r:id="rId15"/>
    <p:sldId id="1685" r:id="rId16"/>
    <p:sldId id="1427" r:id="rId17"/>
    <p:sldId id="1693" r:id="rId18"/>
    <p:sldId id="1694" r:id="rId19"/>
    <p:sldId id="1695" r:id="rId20"/>
    <p:sldId id="1690" r:id="rId21"/>
    <p:sldId id="1433" r:id="rId22"/>
    <p:sldId id="1435" r:id="rId23"/>
    <p:sldId id="1437" r:id="rId24"/>
    <p:sldId id="1439" r:id="rId25"/>
    <p:sldId id="1441" r:id="rId26"/>
    <p:sldId id="1443" r:id="rId27"/>
    <p:sldId id="1445" r:id="rId28"/>
    <p:sldId id="1447" r:id="rId29"/>
    <p:sldId id="1449" r:id="rId30"/>
    <p:sldId id="1451" r:id="rId31"/>
    <p:sldId id="1453" r:id="rId32"/>
    <p:sldId id="1455" r:id="rId33"/>
    <p:sldId id="1457" r:id="rId34"/>
    <p:sldId id="1459" r:id="rId35"/>
    <p:sldId id="1461" r:id="rId36"/>
    <p:sldId id="1701" r:id="rId37"/>
    <p:sldId id="1703" r:id="rId38"/>
    <p:sldId id="1463" r:id="rId39"/>
    <p:sldId id="1465" r:id="rId40"/>
    <p:sldId id="1467" r:id="rId41"/>
    <p:sldId id="1469" r:id="rId42"/>
    <p:sldId id="1471" r:id="rId43"/>
    <p:sldId id="1682" r:id="rId44"/>
    <p:sldId id="1473" r:id="rId45"/>
    <p:sldId id="1475" r:id="rId46"/>
    <p:sldId id="1477" r:id="rId47"/>
    <p:sldId id="1479" r:id="rId48"/>
    <p:sldId id="1481" r:id="rId49"/>
    <p:sldId id="1483" r:id="rId50"/>
    <p:sldId id="1485" r:id="rId51"/>
    <p:sldId id="1487" r:id="rId52"/>
    <p:sldId id="1489" r:id="rId53"/>
    <p:sldId id="1491" r:id="rId54"/>
    <p:sldId id="1493" r:id="rId55"/>
    <p:sldId id="1723" r:id="rId56"/>
    <p:sldId id="1725" r:id="rId57"/>
    <p:sldId id="1495" r:id="rId58"/>
    <p:sldId id="1497" r:id="rId59"/>
    <p:sldId id="1499" r:id="rId60"/>
    <p:sldId id="1704" r:id="rId61"/>
    <p:sldId id="1503" r:id="rId62"/>
    <p:sldId id="1505" r:id="rId63"/>
    <p:sldId id="1507" r:id="rId64"/>
    <p:sldId id="1509" r:id="rId65"/>
    <p:sldId id="1511" r:id="rId66"/>
    <p:sldId id="1513" r:id="rId67"/>
    <p:sldId id="1515" r:id="rId68"/>
    <p:sldId id="1517" r:id="rId69"/>
    <p:sldId id="1519" r:id="rId70"/>
    <p:sldId id="1521" r:id="rId71"/>
    <p:sldId id="1523" r:id="rId72"/>
    <p:sldId id="1525" r:id="rId73"/>
    <p:sldId id="1527" r:id="rId74"/>
    <p:sldId id="1529" r:id="rId75"/>
    <p:sldId id="1531" r:id="rId76"/>
    <p:sldId id="1533" r:id="rId77"/>
    <p:sldId id="1535" r:id="rId78"/>
    <p:sldId id="1537" r:id="rId79"/>
    <p:sldId id="1539" r:id="rId80"/>
    <p:sldId id="1541" r:id="rId81"/>
    <p:sldId id="1543" r:id="rId82"/>
    <p:sldId id="1545" r:id="rId83"/>
    <p:sldId id="1547" r:id="rId84"/>
    <p:sldId id="1549" r:id="rId85"/>
    <p:sldId id="1551" r:id="rId86"/>
    <p:sldId id="1553" r:id="rId87"/>
    <p:sldId id="1555" r:id="rId88"/>
    <p:sldId id="1557" r:id="rId89"/>
    <p:sldId id="1559" r:id="rId90"/>
    <p:sldId id="1561" r:id="rId91"/>
    <p:sldId id="1563" r:id="rId92"/>
    <p:sldId id="1565" r:id="rId93"/>
    <p:sldId id="1705" r:id="rId94"/>
    <p:sldId id="1706" r:id="rId95"/>
    <p:sldId id="1571" r:id="rId96"/>
    <p:sldId id="1573" r:id="rId97"/>
    <p:sldId id="1733" r:id="rId98"/>
    <p:sldId id="1577" r:id="rId99"/>
    <p:sldId id="1579" r:id="rId100"/>
    <p:sldId id="1707" r:id="rId101"/>
    <p:sldId id="1583" r:id="rId102"/>
    <p:sldId id="1736" r:id="rId103"/>
    <p:sldId id="1738" r:id="rId104"/>
    <p:sldId id="1585" r:id="rId105"/>
    <p:sldId id="1587" r:id="rId106"/>
    <p:sldId id="1589" r:id="rId107"/>
    <p:sldId id="1591" r:id="rId108"/>
    <p:sldId id="1593" r:id="rId109"/>
    <p:sldId id="1595" r:id="rId110"/>
    <p:sldId id="1597" r:id="rId111"/>
    <p:sldId id="1599" r:id="rId112"/>
    <p:sldId id="1601" r:id="rId113"/>
    <p:sldId id="1603" r:id="rId114"/>
    <p:sldId id="1605" r:id="rId115"/>
    <p:sldId id="1607" r:id="rId116"/>
    <p:sldId id="1609" r:id="rId117"/>
    <p:sldId id="1713" r:id="rId118"/>
    <p:sldId id="1711" r:id="rId119"/>
    <p:sldId id="1717" r:id="rId120"/>
    <p:sldId id="1718" r:id="rId121"/>
    <p:sldId id="1719" r:id="rId122"/>
    <p:sldId id="1732" r:id="rId123"/>
    <p:sldId id="1715" r:id="rId124"/>
    <p:sldId id="1727" r:id="rId125"/>
    <p:sldId id="1611" r:id="rId126"/>
    <p:sldId id="1709" r:id="rId127"/>
  </p:sldIdLst>
  <p:sldSz cx="9144000" cy="5143500" type="screen16x9"/>
  <p:notesSz cx="7010400"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cripture" id="{488EBD6D-5F87-4696-893D-93BD670DC48B}">
          <p14:sldIdLst>
            <p14:sldId id="1739"/>
            <p14:sldId id="1669"/>
            <p14:sldId id="1671"/>
            <p14:sldId id="1237"/>
            <p14:sldId id="1672"/>
            <p14:sldId id="1673"/>
            <p14:sldId id="1674"/>
            <p14:sldId id="1675"/>
            <p14:sldId id="1676"/>
            <p14:sldId id="1677"/>
            <p14:sldId id="1678"/>
            <p14:sldId id="1679"/>
            <p14:sldId id="1680"/>
            <p14:sldId id="1681"/>
          </p14:sldIdLst>
        </p14:section>
        <p14:section name="Sermon" id="{9DD274D4-3373-40D3-8882-DED17E52A457}">
          <p14:sldIdLst>
            <p14:sldId id="1685"/>
            <p14:sldId id="1427"/>
            <p14:sldId id="1693"/>
            <p14:sldId id="1694"/>
            <p14:sldId id="1695"/>
            <p14:sldId id="1690"/>
            <p14:sldId id="1433"/>
            <p14:sldId id="1435"/>
            <p14:sldId id="1437"/>
            <p14:sldId id="1439"/>
            <p14:sldId id="1441"/>
            <p14:sldId id="1443"/>
            <p14:sldId id="1445"/>
            <p14:sldId id="1447"/>
            <p14:sldId id="1449"/>
            <p14:sldId id="1451"/>
            <p14:sldId id="1453"/>
            <p14:sldId id="1455"/>
            <p14:sldId id="1457"/>
            <p14:sldId id="1459"/>
            <p14:sldId id="1461"/>
            <p14:sldId id="1701"/>
            <p14:sldId id="1703"/>
            <p14:sldId id="1463"/>
            <p14:sldId id="1465"/>
            <p14:sldId id="1467"/>
            <p14:sldId id="1469"/>
            <p14:sldId id="1471"/>
            <p14:sldId id="1682"/>
            <p14:sldId id="1473"/>
            <p14:sldId id="1475"/>
            <p14:sldId id="1477"/>
            <p14:sldId id="1479"/>
            <p14:sldId id="1481"/>
            <p14:sldId id="1483"/>
            <p14:sldId id="1485"/>
            <p14:sldId id="1487"/>
            <p14:sldId id="1489"/>
            <p14:sldId id="1491"/>
            <p14:sldId id="1493"/>
            <p14:sldId id="1723"/>
            <p14:sldId id="1725"/>
            <p14:sldId id="1495"/>
            <p14:sldId id="1497"/>
            <p14:sldId id="1499"/>
            <p14:sldId id="1704"/>
            <p14:sldId id="1503"/>
            <p14:sldId id="1505"/>
            <p14:sldId id="1507"/>
            <p14:sldId id="1509"/>
            <p14:sldId id="1511"/>
            <p14:sldId id="1513"/>
            <p14:sldId id="1515"/>
            <p14:sldId id="1517"/>
            <p14:sldId id="1519"/>
            <p14:sldId id="1521"/>
            <p14:sldId id="1523"/>
            <p14:sldId id="1525"/>
            <p14:sldId id="1527"/>
            <p14:sldId id="1529"/>
            <p14:sldId id="1531"/>
            <p14:sldId id="1533"/>
            <p14:sldId id="1535"/>
            <p14:sldId id="1537"/>
            <p14:sldId id="1539"/>
            <p14:sldId id="1541"/>
            <p14:sldId id="1543"/>
            <p14:sldId id="1545"/>
            <p14:sldId id="1547"/>
            <p14:sldId id="1549"/>
            <p14:sldId id="1551"/>
            <p14:sldId id="1553"/>
            <p14:sldId id="1555"/>
            <p14:sldId id="1557"/>
            <p14:sldId id="1559"/>
            <p14:sldId id="1561"/>
            <p14:sldId id="1563"/>
            <p14:sldId id="1565"/>
            <p14:sldId id="1705"/>
            <p14:sldId id="1706"/>
            <p14:sldId id="1571"/>
            <p14:sldId id="1573"/>
            <p14:sldId id="1733"/>
            <p14:sldId id="1577"/>
            <p14:sldId id="1579"/>
            <p14:sldId id="1707"/>
            <p14:sldId id="1583"/>
            <p14:sldId id="1736"/>
            <p14:sldId id="1738"/>
            <p14:sldId id="1585"/>
            <p14:sldId id="1587"/>
            <p14:sldId id="1589"/>
            <p14:sldId id="1591"/>
            <p14:sldId id="1593"/>
            <p14:sldId id="1595"/>
            <p14:sldId id="1597"/>
            <p14:sldId id="1599"/>
            <p14:sldId id="1601"/>
            <p14:sldId id="1603"/>
            <p14:sldId id="1605"/>
            <p14:sldId id="1607"/>
            <p14:sldId id="1609"/>
            <p14:sldId id="1713"/>
            <p14:sldId id="1711"/>
            <p14:sldId id="1717"/>
            <p14:sldId id="1718"/>
            <p14:sldId id="1719"/>
            <p14:sldId id="1732"/>
            <p14:sldId id="1715"/>
            <p14:sldId id="1727"/>
            <p14:sldId id="1611"/>
            <p14:sldId id="1709"/>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guide id="3" orient="horz" pos="16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99FF"/>
    <a:srgbClr val="FF66FF"/>
    <a:srgbClr val="F65E0A"/>
    <a:srgbClr val="99FF33"/>
    <a:srgbClr val="CABBDD"/>
    <a:srgbClr val="FF50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9941" autoAdjust="0"/>
    <p:restoredTop sz="94249" autoAdjust="0"/>
  </p:normalViewPr>
  <p:slideViewPr>
    <p:cSldViewPr>
      <p:cViewPr varScale="1">
        <p:scale>
          <a:sx n="99" d="100"/>
          <a:sy n="99" d="100"/>
        </p:scale>
        <p:origin x="172" y="56"/>
      </p:cViewPr>
      <p:guideLst>
        <p:guide orient="horz" pos="2160"/>
        <p:guide pos="2880"/>
        <p:guide orient="horz" pos="162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29224"/>
    </p:cViewPr>
  </p:sorter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notesMaster" Target="notesMasters/notesMaster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microsoft.com/office/2016/11/relationships/changesInfo" Target="changesInfos/changesInfo1.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handoutMaster" Target="handoutMasters/handoutMaster1.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presProps" Target="presProps.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viewProps" Target="view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theme" Target="theme/theme1.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orge Huang" userId="7522906efeb502a4" providerId="LiveId" clId="{981455AA-CF25-444D-A9FA-AD2443EE8176}"/>
    <pc:docChg chg="undo custSel addSld delSld modSld sldOrd modSection">
      <pc:chgData name="George Huang" userId="7522906efeb502a4" providerId="LiveId" clId="{981455AA-CF25-444D-A9FA-AD2443EE8176}" dt="2026-02-26T16:32:19.715" v="20" actId="47"/>
      <pc:docMkLst>
        <pc:docMk/>
      </pc:docMkLst>
      <pc:sldChg chg="add del">
        <pc:chgData name="George Huang" userId="7522906efeb502a4" providerId="LiveId" clId="{981455AA-CF25-444D-A9FA-AD2443EE8176}" dt="2026-02-26T16:32:19.715" v="20" actId="47"/>
        <pc:sldMkLst>
          <pc:docMk/>
          <pc:sldMk cId="211260916" sldId="1468"/>
        </pc:sldMkLst>
      </pc:sldChg>
      <pc:sldChg chg="ord">
        <pc:chgData name="George Huang" userId="7522906efeb502a4" providerId="LiveId" clId="{981455AA-CF25-444D-A9FA-AD2443EE8176}" dt="2026-02-08T16:47:23.451" v="5"/>
        <pc:sldMkLst>
          <pc:docMk/>
          <pc:sldMk cId="2456852967" sldId="1685"/>
        </pc:sldMkLst>
      </pc:sldChg>
      <pc:sldChg chg="add">
        <pc:chgData name="George Huang" userId="7522906efeb502a4" providerId="LiveId" clId="{981455AA-CF25-444D-A9FA-AD2443EE8176}" dt="2026-02-08T16:59:16.626" v="17"/>
        <pc:sldMkLst>
          <pc:docMk/>
          <pc:sldMk cId="3971969633" sldId="1739"/>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1804"/>
          </a:xfrm>
          <a:prstGeom prst="rect">
            <a:avLst/>
          </a:prstGeom>
        </p:spPr>
        <p:txBody>
          <a:bodyPr vert="horz" lIns="93177" tIns="46589" rIns="93177" bIns="46589" rtlCol="0"/>
          <a:lstStyle>
            <a:lvl1pPr algn="r">
              <a:defRPr sz="1200"/>
            </a:lvl1pPr>
          </a:lstStyle>
          <a:p>
            <a:fld id="{F099F543-7EE5-4915-B05A-6EDD530319A8}" type="datetimeFigureOut">
              <a:rPr lang="en-US" smtClean="0"/>
              <a:pPr/>
              <a:t>2/26/2026</a:t>
            </a:fld>
            <a:endParaRPr lang="en-US"/>
          </a:p>
        </p:txBody>
      </p:sp>
      <p:sp>
        <p:nvSpPr>
          <p:cNvPr id="4" name="Footer Placeholder 3"/>
          <p:cNvSpPr>
            <a:spLocks noGrp="1"/>
          </p:cNvSpPr>
          <p:nvPr>
            <p:ph type="ftr" sz="quarter" idx="2"/>
          </p:nvPr>
        </p:nvSpPr>
        <p:spPr>
          <a:xfrm>
            <a:off x="0" y="8772669"/>
            <a:ext cx="3037840" cy="461804"/>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772669"/>
            <a:ext cx="3037840" cy="461804"/>
          </a:xfrm>
          <a:prstGeom prst="rect">
            <a:avLst/>
          </a:prstGeom>
        </p:spPr>
        <p:txBody>
          <a:bodyPr vert="horz" lIns="93177" tIns="46589" rIns="93177" bIns="46589" rtlCol="0" anchor="b"/>
          <a:lstStyle>
            <a:lvl1pPr algn="r">
              <a:defRPr sz="1200"/>
            </a:lvl1pPr>
          </a:lstStyle>
          <a:p>
            <a:fld id="{4C1A232A-121C-4D83-911A-B106C89C4198}" type="slidenum">
              <a:rPr lang="en-US" smtClean="0"/>
              <a:pPr/>
              <a:t>‹#›</a:t>
            </a:fld>
            <a:endParaRPr lang="en-US"/>
          </a:p>
        </p:txBody>
      </p:sp>
    </p:spTree>
    <p:extLst>
      <p:ext uri="{BB962C8B-B14F-4D97-AF65-F5344CB8AC3E}">
        <p14:creationId xmlns:p14="http://schemas.microsoft.com/office/powerpoint/2010/main" val="36698246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1"/>
          <p:cNvSpPr>
            <a:spLocks noGrp="1"/>
          </p:cNvSpPr>
          <p:nvPr>
            <p:ph type="hdr" sz="quarter"/>
          </p:nvPr>
        </p:nvSpPr>
        <p:spPr bwMode="auto">
          <a:xfrm>
            <a:off x="0" y="0"/>
            <a:ext cx="3037840" cy="461804"/>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defRPr kumimoji="0" sz="1200">
                <a:latin typeface="Calibri" pitchFamily="34" charset="0"/>
              </a:defRPr>
            </a:lvl1pPr>
          </a:lstStyle>
          <a:p>
            <a:pPr>
              <a:defRPr/>
            </a:pPr>
            <a:endParaRPr lang="en-US"/>
          </a:p>
        </p:txBody>
      </p:sp>
      <p:sp>
        <p:nvSpPr>
          <p:cNvPr id="3" name="Date Placeholder 2"/>
          <p:cNvSpPr>
            <a:spLocks noGrp="1"/>
          </p:cNvSpPr>
          <p:nvPr>
            <p:ph type="dt" idx="1"/>
          </p:nvPr>
        </p:nvSpPr>
        <p:spPr>
          <a:xfrm>
            <a:off x="3970938" y="0"/>
            <a:ext cx="3037840" cy="461804"/>
          </a:xfrm>
          <a:prstGeom prst="rect">
            <a:avLst/>
          </a:prstGeom>
        </p:spPr>
        <p:txBody>
          <a:bodyPr vert="horz" wrap="square" lIns="93177" tIns="46589" rIns="93177" bIns="46589" numCol="1" anchor="t" anchorCtr="0" compatLnSpc="1">
            <a:prstTxWarp prst="textNoShape">
              <a:avLst/>
            </a:prstTxWarp>
          </a:bodyPr>
          <a:lstStyle>
            <a:lvl1pPr algn="r">
              <a:defRPr kumimoji="0" sz="1200">
                <a:latin typeface="Calibri" pitchFamily="34" charset="0"/>
              </a:defRPr>
            </a:lvl1pPr>
          </a:lstStyle>
          <a:p>
            <a:pPr>
              <a:defRPr/>
            </a:pPr>
            <a:fld id="{DDD67BDC-E97A-45A8-B1EC-E794CCC79DEF}" type="datetimeFigureOut">
              <a:rPr lang="en-US"/>
              <a:pPr>
                <a:defRPr/>
              </a:pPr>
              <a:t>2/26/2026</a:t>
            </a:fld>
            <a:endParaRPr lang="en-US" dirty="0"/>
          </a:p>
        </p:txBody>
      </p:sp>
      <p:sp>
        <p:nvSpPr>
          <p:cNvPr id="10244" name="Rectangle 3"/>
          <p:cNvSpPr>
            <a:spLocks noGrp="1" noRot="1" noChangeAspect="1"/>
          </p:cNvSpPr>
          <p:nvPr>
            <p:ph type="sldImg" idx="2"/>
          </p:nvPr>
        </p:nvSpPr>
        <p:spPr bwMode="auto">
          <a:xfrm>
            <a:off x="427038" y="692150"/>
            <a:ext cx="6156325" cy="3463925"/>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 name="Notes Placeholder 4"/>
          <p:cNvSpPr>
            <a:spLocks noGrp="1"/>
          </p:cNvSpPr>
          <p:nvPr>
            <p:ph type="body" sz="quarter" idx="3"/>
          </p:nvPr>
        </p:nvSpPr>
        <p:spPr>
          <a:xfrm>
            <a:off x="701040" y="4387136"/>
            <a:ext cx="5608320" cy="4156234"/>
          </a:xfrm>
          <a:prstGeom prst="rect">
            <a:avLst/>
          </a:prstGeom>
        </p:spPr>
        <p:txBody>
          <a:bodyPr vert="horz" wrap="square" lIns="93177" tIns="46589" rIns="93177" bIns="46589"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414" name="Rectangle 5"/>
          <p:cNvSpPr>
            <a:spLocks noGrp="1"/>
          </p:cNvSpPr>
          <p:nvPr>
            <p:ph type="ftr" sz="quarter" idx="4"/>
          </p:nvPr>
        </p:nvSpPr>
        <p:spPr bwMode="auto">
          <a:xfrm>
            <a:off x="0" y="8772669"/>
            <a:ext cx="3037840" cy="461804"/>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defRPr kumimoji="0" sz="1200">
                <a:latin typeface="Calibri" pitchFamily="34" charset="0"/>
              </a:defRPr>
            </a:lvl1pPr>
          </a:lstStyle>
          <a:p>
            <a:pPr>
              <a:defRPr/>
            </a:pPr>
            <a:endParaRPr lang="en-US"/>
          </a:p>
        </p:txBody>
      </p:sp>
      <p:sp>
        <p:nvSpPr>
          <p:cNvPr id="7" name="Slide Number Placeholder 6"/>
          <p:cNvSpPr>
            <a:spLocks noGrp="1"/>
          </p:cNvSpPr>
          <p:nvPr>
            <p:ph type="sldNum" sz="quarter" idx="5"/>
          </p:nvPr>
        </p:nvSpPr>
        <p:spPr>
          <a:xfrm>
            <a:off x="3970938" y="8772669"/>
            <a:ext cx="3037840" cy="461804"/>
          </a:xfrm>
          <a:prstGeom prst="rect">
            <a:avLst/>
          </a:prstGeom>
        </p:spPr>
        <p:txBody>
          <a:bodyPr vert="horz" wrap="square" lIns="93177" tIns="46589" rIns="93177" bIns="46589" numCol="1" anchor="b" anchorCtr="0" compatLnSpc="1">
            <a:prstTxWarp prst="textNoShape">
              <a:avLst/>
            </a:prstTxWarp>
          </a:bodyPr>
          <a:lstStyle>
            <a:lvl1pPr algn="r">
              <a:defRPr kumimoji="0" sz="1200">
                <a:latin typeface="Calibri" pitchFamily="34" charset="0"/>
              </a:defRPr>
            </a:lvl1pPr>
          </a:lstStyle>
          <a:p>
            <a:pPr>
              <a:defRPr/>
            </a:pPr>
            <a:fld id="{D464CE9B-B233-457B-8491-F7BCBC04C59D}" type="slidenum">
              <a:rPr lang="en-US"/>
              <a:pPr>
                <a:defRPr/>
              </a:pPr>
              <a:t>‹#›</a:t>
            </a:fld>
            <a:endParaRPr lang="en-US" dirty="0"/>
          </a:p>
        </p:txBody>
      </p:sp>
    </p:spTree>
    <p:extLst>
      <p:ext uri="{BB962C8B-B14F-4D97-AF65-F5344CB8AC3E}">
        <p14:creationId xmlns:p14="http://schemas.microsoft.com/office/powerpoint/2010/main" val="208044052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a:t>
            </a:fld>
            <a:endParaRPr lang="en-US" dirty="0"/>
          </a:p>
        </p:txBody>
      </p:sp>
    </p:spTree>
    <p:extLst>
      <p:ext uri="{BB962C8B-B14F-4D97-AF65-F5344CB8AC3E}">
        <p14:creationId xmlns:p14="http://schemas.microsoft.com/office/powerpoint/2010/main" val="1630189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6D227D-BDC2-6497-3BDC-9C0FFA9F007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3032348-5144-9D0F-D536-FFB524BC7FA1}"/>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2426AD40-7AA0-3F87-5369-9AABCEF3C74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AE67238-90E5-9D84-B2F3-5A206DEC6B8A}"/>
              </a:ext>
            </a:extLst>
          </p:cNvPr>
          <p:cNvSpPr>
            <a:spLocks noGrp="1"/>
          </p:cNvSpPr>
          <p:nvPr>
            <p:ph type="sldNum" sz="quarter" idx="10"/>
          </p:nvPr>
        </p:nvSpPr>
        <p:spPr/>
        <p:txBody>
          <a:bodyPr/>
          <a:lstStyle/>
          <a:p>
            <a:pPr>
              <a:defRPr/>
            </a:pPr>
            <a:fld id="{D464CE9B-B233-457B-8491-F7BCBC04C59D}" type="slidenum">
              <a:rPr lang="en-US" smtClean="0"/>
              <a:pPr>
                <a:defRPr/>
              </a:pPr>
              <a:t>60</a:t>
            </a:fld>
            <a:endParaRPr lang="en-US" dirty="0"/>
          </a:p>
        </p:txBody>
      </p:sp>
    </p:spTree>
    <p:extLst>
      <p:ext uri="{BB962C8B-B14F-4D97-AF65-F5344CB8AC3E}">
        <p14:creationId xmlns:p14="http://schemas.microsoft.com/office/powerpoint/2010/main" val="14422281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566265-DB9B-BE6A-2214-1EEB266E4A1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D70D046-5D73-6F84-B9B2-D801EF53FB41}"/>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A9D25FE7-4BBE-18C8-A6BE-51BB2322DA9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781C152-F90E-2265-5596-14934F8D5853}"/>
              </a:ext>
            </a:extLst>
          </p:cNvPr>
          <p:cNvSpPr>
            <a:spLocks noGrp="1"/>
          </p:cNvSpPr>
          <p:nvPr>
            <p:ph type="sldNum" sz="quarter" idx="10"/>
          </p:nvPr>
        </p:nvSpPr>
        <p:spPr/>
        <p:txBody>
          <a:bodyPr/>
          <a:lstStyle/>
          <a:p>
            <a:pPr>
              <a:defRPr/>
            </a:pPr>
            <a:fld id="{D464CE9B-B233-457B-8491-F7BCBC04C59D}" type="slidenum">
              <a:rPr lang="en-US" smtClean="0"/>
              <a:pPr>
                <a:defRPr/>
              </a:pPr>
              <a:t>93</a:t>
            </a:fld>
            <a:endParaRPr lang="en-US" dirty="0"/>
          </a:p>
        </p:txBody>
      </p:sp>
    </p:spTree>
    <p:extLst>
      <p:ext uri="{BB962C8B-B14F-4D97-AF65-F5344CB8AC3E}">
        <p14:creationId xmlns:p14="http://schemas.microsoft.com/office/powerpoint/2010/main" val="16085749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5F395F-4BF3-4567-5527-B69BA7EC9CC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820123-0178-966E-095E-3D21FF6A2525}"/>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026B996D-AEF2-5994-34BA-9A678402428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5C9CCD2-894E-F68B-F3E4-34646D8B1670}"/>
              </a:ext>
            </a:extLst>
          </p:cNvPr>
          <p:cNvSpPr>
            <a:spLocks noGrp="1"/>
          </p:cNvSpPr>
          <p:nvPr>
            <p:ph type="sldNum" sz="quarter" idx="10"/>
          </p:nvPr>
        </p:nvSpPr>
        <p:spPr/>
        <p:txBody>
          <a:bodyPr/>
          <a:lstStyle/>
          <a:p>
            <a:pPr>
              <a:defRPr/>
            </a:pPr>
            <a:fld id="{D464CE9B-B233-457B-8491-F7BCBC04C59D}" type="slidenum">
              <a:rPr lang="en-US" smtClean="0"/>
              <a:pPr>
                <a:defRPr/>
              </a:pPr>
              <a:t>94</a:t>
            </a:fld>
            <a:endParaRPr lang="en-US" dirty="0"/>
          </a:p>
        </p:txBody>
      </p:sp>
    </p:spTree>
    <p:extLst>
      <p:ext uri="{BB962C8B-B14F-4D97-AF65-F5344CB8AC3E}">
        <p14:creationId xmlns:p14="http://schemas.microsoft.com/office/powerpoint/2010/main" val="15758059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4DE6CD-ABD3-82AF-8552-1B35FAC6FF0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A9912AF-B6E2-89DB-5B52-59B22051316E}"/>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61B3793E-B05B-9191-CD09-81EA6829613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530F9B5-9A9D-F429-7887-3DB1823DFDF8}"/>
              </a:ext>
            </a:extLst>
          </p:cNvPr>
          <p:cNvSpPr>
            <a:spLocks noGrp="1"/>
          </p:cNvSpPr>
          <p:nvPr>
            <p:ph type="sldNum" sz="quarter" idx="10"/>
          </p:nvPr>
        </p:nvSpPr>
        <p:spPr/>
        <p:txBody>
          <a:bodyPr/>
          <a:lstStyle/>
          <a:p>
            <a:pPr>
              <a:defRPr/>
            </a:pPr>
            <a:fld id="{D464CE9B-B233-457B-8491-F7BCBC04C59D}" type="slidenum">
              <a:rPr lang="en-US" smtClean="0"/>
              <a:pPr>
                <a:defRPr/>
              </a:pPr>
              <a:t>97</a:t>
            </a:fld>
            <a:endParaRPr lang="en-US" dirty="0"/>
          </a:p>
        </p:txBody>
      </p:sp>
    </p:spTree>
    <p:extLst>
      <p:ext uri="{BB962C8B-B14F-4D97-AF65-F5344CB8AC3E}">
        <p14:creationId xmlns:p14="http://schemas.microsoft.com/office/powerpoint/2010/main" val="12115180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205383-74CE-1714-9F24-6F843A9D97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2E65C8E-8159-CC9E-58FF-59BED94DE65C}"/>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9CF3ADC6-FB66-2504-A127-D1E41A2E8F2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12353A4-F3B7-3E80-BFCE-97A02A515C5C}"/>
              </a:ext>
            </a:extLst>
          </p:cNvPr>
          <p:cNvSpPr>
            <a:spLocks noGrp="1"/>
          </p:cNvSpPr>
          <p:nvPr>
            <p:ph type="sldNum" sz="quarter" idx="10"/>
          </p:nvPr>
        </p:nvSpPr>
        <p:spPr/>
        <p:txBody>
          <a:bodyPr/>
          <a:lstStyle/>
          <a:p>
            <a:pPr>
              <a:defRPr/>
            </a:pPr>
            <a:fld id="{D464CE9B-B233-457B-8491-F7BCBC04C59D}" type="slidenum">
              <a:rPr lang="en-US" smtClean="0"/>
              <a:pPr>
                <a:defRPr/>
              </a:pPr>
              <a:t>100</a:t>
            </a:fld>
            <a:endParaRPr lang="en-US" dirty="0"/>
          </a:p>
        </p:txBody>
      </p:sp>
    </p:spTree>
    <p:extLst>
      <p:ext uri="{BB962C8B-B14F-4D97-AF65-F5344CB8AC3E}">
        <p14:creationId xmlns:p14="http://schemas.microsoft.com/office/powerpoint/2010/main" val="12987426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1BAC9430-8ABA-4E3E-88DC-F50153C77E50}" type="slidenum">
              <a:rPr lang="en-US" altLang="zh-TW" smtClean="0"/>
              <a:pPr>
                <a:defRPr/>
              </a:pPr>
              <a:t>‹#›</a:t>
            </a:fld>
            <a:endParaRPr lang="en-US" altLang="zh-TW" dirty="0"/>
          </a:p>
        </p:txBody>
      </p:sp>
    </p:spTree>
    <p:extLst>
      <p:ext uri="{BB962C8B-B14F-4D97-AF65-F5344CB8AC3E}">
        <p14:creationId xmlns:p14="http://schemas.microsoft.com/office/powerpoint/2010/main" val="1365380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CA20AD10-FDCF-4866-9706-80328829BE3D}" type="slidenum">
              <a:rPr lang="en-US" altLang="zh-TW" smtClean="0"/>
              <a:pPr>
                <a:defRPr/>
              </a:pPr>
              <a:t>‹#›</a:t>
            </a:fld>
            <a:endParaRPr lang="en-US" altLang="zh-TW" dirty="0"/>
          </a:p>
        </p:txBody>
      </p:sp>
    </p:spTree>
    <p:extLst>
      <p:ext uri="{BB962C8B-B14F-4D97-AF65-F5344CB8AC3E}">
        <p14:creationId xmlns:p14="http://schemas.microsoft.com/office/powerpoint/2010/main" val="8580034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5F691436-F2C7-4278-8AC1-2E81986E1960}" type="slidenum">
              <a:rPr lang="en-US" altLang="zh-TW" smtClean="0"/>
              <a:pPr>
                <a:defRPr/>
              </a:pPr>
              <a:t>‹#›</a:t>
            </a:fld>
            <a:endParaRPr lang="en-US" altLang="zh-TW" dirty="0"/>
          </a:p>
        </p:txBody>
      </p:sp>
    </p:spTree>
    <p:extLst>
      <p:ext uri="{BB962C8B-B14F-4D97-AF65-F5344CB8AC3E}">
        <p14:creationId xmlns:p14="http://schemas.microsoft.com/office/powerpoint/2010/main" val="15997527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9D59490A-CB96-49FD-85DC-2819EB5843E7}" type="slidenum">
              <a:rPr lang="en-US" altLang="zh-TW" smtClean="0"/>
              <a:pPr>
                <a:defRPr/>
              </a:pPr>
              <a:t>‹#›</a:t>
            </a:fld>
            <a:endParaRPr lang="en-US" altLang="zh-TW" dirty="0"/>
          </a:p>
        </p:txBody>
      </p:sp>
    </p:spTree>
    <p:extLst>
      <p:ext uri="{BB962C8B-B14F-4D97-AF65-F5344CB8AC3E}">
        <p14:creationId xmlns:p14="http://schemas.microsoft.com/office/powerpoint/2010/main" val="36930572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F85ABB10-0584-4F54-B621-599729285C29}" type="slidenum">
              <a:rPr lang="en-US" altLang="zh-TW" smtClean="0"/>
              <a:pPr>
                <a:defRPr/>
              </a:pPr>
              <a:t>‹#›</a:t>
            </a:fld>
            <a:endParaRPr lang="en-US" altLang="zh-TW" dirty="0"/>
          </a:p>
        </p:txBody>
      </p:sp>
    </p:spTree>
    <p:extLst>
      <p:ext uri="{BB962C8B-B14F-4D97-AF65-F5344CB8AC3E}">
        <p14:creationId xmlns:p14="http://schemas.microsoft.com/office/powerpoint/2010/main" val="36184279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455CB21F-9AB4-4804-8AC6-B41C114221CC}" type="slidenum">
              <a:rPr lang="en-US" altLang="zh-TW" smtClean="0"/>
              <a:pPr>
                <a:defRPr/>
              </a:pPr>
              <a:t>‹#›</a:t>
            </a:fld>
            <a:endParaRPr lang="en-US" altLang="zh-TW" dirty="0"/>
          </a:p>
        </p:txBody>
      </p:sp>
    </p:spTree>
    <p:extLst>
      <p:ext uri="{BB962C8B-B14F-4D97-AF65-F5344CB8AC3E}">
        <p14:creationId xmlns:p14="http://schemas.microsoft.com/office/powerpoint/2010/main" val="42643317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ltLang="zh-TW"/>
          </a:p>
        </p:txBody>
      </p:sp>
      <p:sp>
        <p:nvSpPr>
          <p:cNvPr id="8" name="Footer Placeholder 7"/>
          <p:cNvSpPr>
            <a:spLocks noGrp="1"/>
          </p:cNvSpPr>
          <p:nvPr>
            <p:ph type="ftr" sz="quarter" idx="11"/>
          </p:nvPr>
        </p:nvSpPr>
        <p:spPr/>
        <p:txBody>
          <a:bodyPr/>
          <a:lstStyle/>
          <a:p>
            <a:pPr>
              <a:defRPr/>
            </a:pPr>
            <a:endParaRPr lang="en-US" altLang="zh-TW"/>
          </a:p>
        </p:txBody>
      </p:sp>
      <p:sp>
        <p:nvSpPr>
          <p:cNvPr id="9" name="Slide Number Placeholder 8"/>
          <p:cNvSpPr>
            <a:spLocks noGrp="1"/>
          </p:cNvSpPr>
          <p:nvPr>
            <p:ph type="sldNum" sz="quarter" idx="12"/>
          </p:nvPr>
        </p:nvSpPr>
        <p:spPr/>
        <p:txBody>
          <a:bodyPr/>
          <a:lstStyle/>
          <a:p>
            <a:pPr>
              <a:defRPr/>
            </a:pPr>
            <a:fld id="{D1C65251-CE47-4B02-9E53-4394647F75F3}" type="slidenum">
              <a:rPr lang="en-US" altLang="zh-TW" smtClean="0"/>
              <a:pPr>
                <a:defRPr/>
              </a:pPr>
              <a:t>‹#›</a:t>
            </a:fld>
            <a:endParaRPr lang="en-US" altLang="zh-TW" dirty="0"/>
          </a:p>
        </p:txBody>
      </p:sp>
    </p:spTree>
    <p:extLst>
      <p:ext uri="{BB962C8B-B14F-4D97-AF65-F5344CB8AC3E}">
        <p14:creationId xmlns:p14="http://schemas.microsoft.com/office/powerpoint/2010/main" val="2449397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ltLang="zh-TW"/>
          </a:p>
        </p:txBody>
      </p:sp>
      <p:sp>
        <p:nvSpPr>
          <p:cNvPr id="4" name="Footer Placeholder 3"/>
          <p:cNvSpPr>
            <a:spLocks noGrp="1"/>
          </p:cNvSpPr>
          <p:nvPr>
            <p:ph type="ftr" sz="quarter" idx="11"/>
          </p:nvPr>
        </p:nvSpPr>
        <p:spPr/>
        <p:txBody>
          <a:bodyPr/>
          <a:lstStyle/>
          <a:p>
            <a:pPr>
              <a:defRPr/>
            </a:pPr>
            <a:endParaRPr lang="en-US" altLang="zh-TW"/>
          </a:p>
        </p:txBody>
      </p:sp>
      <p:sp>
        <p:nvSpPr>
          <p:cNvPr id="5" name="Slide Number Placeholder 4"/>
          <p:cNvSpPr>
            <a:spLocks noGrp="1"/>
          </p:cNvSpPr>
          <p:nvPr>
            <p:ph type="sldNum" sz="quarter" idx="12"/>
          </p:nvPr>
        </p:nvSpPr>
        <p:spPr/>
        <p:txBody>
          <a:bodyPr/>
          <a:lstStyle/>
          <a:p>
            <a:pPr>
              <a:defRPr/>
            </a:pPr>
            <a:fld id="{C6E27F66-7B23-4242-84F8-7EDA0205F3AA}" type="slidenum">
              <a:rPr lang="en-US" altLang="zh-TW" smtClean="0"/>
              <a:pPr>
                <a:defRPr/>
              </a:pPr>
              <a:t>‹#›</a:t>
            </a:fld>
            <a:endParaRPr lang="en-US" altLang="zh-TW" dirty="0"/>
          </a:p>
        </p:txBody>
      </p:sp>
    </p:spTree>
    <p:extLst>
      <p:ext uri="{BB962C8B-B14F-4D97-AF65-F5344CB8AC3E}">
        <p14:creationId xmlns:p14="http://schemas.microsoft.com/office/powerpoint/2010/main" val="34232634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ltLang="zh-TW"/>
          </a:p>
        </p:txBody>
      </p:sp>
      <p:sp>
        <p:nvSpPr>
          <p:cNvPr id="3" name="Footer Placeholder 2"/>
          <p:cNvSpPr>
            <a:spLocks noGrp="1"/>
          </p:cNvSpPr>
          <p:nvPr>
            <p:ph type="ftr" sz="quarter" idx="11"/>
          </p:nvPr>
        </p:nvSpPr>
        <p:spPr/>
        <p:txBody>
          <a:bodyPr/>
          <a:lstStyle/>
          <a:p>
            <a:pPr>
              <a:defRPr/>
            </a:pPr>
            <a:endParaRPr lang="en-US" altLang="zh-TW"/>
          </a:p>
        </p:txBody>
      </p:sp>
      <p:sp>
        <p:nvSpPr>
          <p:cNvPr id="4" name="Slide Number Placeholder 3"/>
          <p:cNvSpPr>
            <a:spLocks noGrp="1"/>
          </p:cNvSpPr>
          <p:nvPr>
            <p:ph type="sldNum" sz="quarter" idx="12"/>
          </p:nvPr>
        </p:nvSpPr>
        <p:spPr/>
        <p:txBody>
          <a:bodyPr/>
          <a:lstStyle/>
          <a:p>
            <a:pPr>
              <a:defRPr/>
            </a:pPr>
            <a:fld id="{4C246FED-D53E-4E16-9A23-6973C9993251}" type="slidenum">
              <a:rPr lang="en-US" altLang="zh-TW" smtClean="0"/>
              <a:pPr>
                <a:defRPr/>
              </a:pPr>
              <a:t>‹#›</a:t>
            </a:fld>
            <a:endParaRPr lang="en-US" altLang="zh-TW" dirty="0"/>
          </a:p>
        </p:txBody>
      </p:sp>
    </p:spTree>
    <p:extLst>
      <p:ext uri="{BB962C8B-B14F-4D97-AF65-F5344CB8AC3E}">
        <p14:creationId xmlns:p14="http://schemas.microsoft.com/office/powerpoint/2010/main" val="21201419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C0020BC5-845F-41D8-A555-566FDE8E95B7}" type="slidenum">
              <a:rPr lang="en-US" altLang="zh-TW" smtClean="0"/>
              <a:pPr>
                <a:defRPr/>
              </a:pPr>
              <a:t>‹#›</a:t>
            </a:fld>
            <a:endParaRPr lang="en-US" altLang="zh-TW" dirty="0"/>
          </a:p>
        </p:txBody>
      </p:sp>
    </p:spTree>
    <p:extLst>
      <p:ext uri="{BB962C8B-B14F-4D97-AF65-F5344CB8AC3E}">
        <p14:creationId xmlns:p14="http://schemas.microsoft.com/office/powerpoint/2010/main" val="34876496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0E658563-8057-4492-9BF0-7A3A013D30F0}" type="slidenum">
              <a:rPr lang="en-US" altLang="zh-TW" smtClean="0"/>
              <a:pPr>
                <a:defRPr/>
              </a:pPr>
              <a:t>‹#›</a:t>
            </a:fld>
            <a:endParaRPr lang="en-US" altLang="zh-TW" dirty="0"/>
          </a:p>
        </p:txBody>
      </p:sp>
    </p:spTree>
    <p:extLst>
      <p:ext uri="{BB962C8B-B14F-4D97-AF65-F5344CB8AC3E}">
        <p14:creationId xmlns:p14="http://schemas.microsoft.com/office/powerpoint/2010/main" val="587199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ltLang="zh-TW"/>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ltLang="zh-TW"/>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2CD08CDC-0D5D-440D-876A-4DAFD38B0DF5}" type="slidenum">
              <a:rPr lang="en-US" altLang="zh-TW" smtClean="0"/>
              <a:pPr>
                <a:defRPr/>
              </a:pPr>
              <a:t>‹#›</a:t>
            </a:fld>
            <a:endParaRPr lang="en-US" altLang="zh-TW" dirty="0"/>
          </a:p>
        </p:txBody>
      </p:sp>
    </p:spTree>
    <p:extLst>
      <p:ext uri="{BB962C8B-B14F-4D97-AF65-F5344CB8AC3E}">
        <p14:creationId xmlns:p14="http://schemas.microsoft.com/office/powerpoint/2010/main" val="4042049201"/>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83759E-6B06-5798-954A-BB8C0C0155F2}"/>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C39B2071-9DE5-571E-B4BE-BE9288FFAED0}"/>
              </a:ext>
            </a:extLst>
          </p:cNvPr>
          <p:cNvSpPr/>
          <p:nvPr/>
        </p:nvSpPr>
        <p:spPr>
          <a:xfrm>
            <a:off x="0" y="1871558"/>
            <a:ext cx="9144000" cy="1400383"/>
          </a:xfrm>
          <a:prstGeom prst="rect">
            <a:avLst/>
          </a:prstGeom>
        </p:spPr>
        <p:txBody>
          <a:bodyPr wrap="square">
            <a:spAutoFit/>
          </a:bodyPr>
          <a:lstStyle/>
          <a:p>
            <a:pPr algn="ctr"/>
            <a:r>
              <a:rPr lang="en-US" altLang="zh-TW" sz="8500" b="1" dirty="0">
                <a:ea typeface="Microsoft JhengHei" panose="020B0604030504040204" pitchFamily="34" charset="-120"/>
              </a:rPr>
              <a:t>Today’s Mary</a:t>
            </a:r>
          </a:p>
        </p:txBody>
      </p:sp>
    </p:spTree>
    <p:extLst>
      <p:ext uri="{BB962C8B-B14F-4D97-AF65-F5344CB8AC3E}">
        <p14:creationId xmlns:p14="http://schemas.microsoft.com/office/powerpoint/2010/main" val="39719696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When his parents saw him, they were astonished.  His mother said to him, </a:t>
            </a:r>
          </a:p>
          <a:p>
            <a:pPr marL="0" indent="0">
              <a:buNone/>
            </a:pPr>
            <a:endParaRPr lang="en-US" sz="5800" b="1" dirty="0"/>
          </a:p>
          <a:p>
            <a:pPr marL="0" indent="0">
              <a:buNone/>
            </a:pPr>
            <a:endParaRPr lang="en-US" sz="5800" b="1" dirty="0"/>
          </a:p>
          <a:p>
            <a:pPr marL="0" indent="0">
              <a:buNone/>
            </a:pPr>
            <a:endParaRPr lang="en-US" sz="5800" b="1" dirty="0"/>
          </a:p>
          <a:p>
            <a:pPr marL="0" indent="0">
              <a:buNone/>
            </a:pPr>
            <a:r>
              <a:rPr lang="en-US" sz="7000" b="1" dirty="0"/>
              <a:t>“Son, why have you treated us like this? Your father and I have been anxiously searching for you.”</a:t>
            </a:r>
          </a:p>
          <a:p>
            <a:pPr marL="0" indent="0">
              <a:buNone/>
            </a:pPr>
            <a:r>
              <a:rPr lang="en-US" sz="7000" b="1" dirty="0"/>
              <a:t>“Why were you searching for me?” he asked. “Didn’t you know I had to be in my Father’s house?” But they did not understand what he was saying to them.</a:t>
            </a:r>
          </a:p>
          <a:p>
            <a:pPr marL="0" indent="0">
              <a:buNone/>
            </a:pPr>
            <a:r>
              <a:rPr lang="en-US" sz="7000" b="1" dirty="0"/>
              <a:t>Then he went down to Nazareth with them and was obedient to them. But his mother treasured all these things in her heart.  And Jesus grew in wisdom and stature, and in favor with God and man.</a:t>
            </a:r>
          </a:p>
        </p:txBody>
      </p:sp>
    </p:spTree>
    <p:extLst>
      <p:ext uri="{BB962C8B-B14F-4D97-AF65-F5344CB8AC3E}">
        <p14:creationId xmlns:p14="http://schemas.microsoft.com/office/powerpoint/2010/main" val="2755974552"/>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5386E0-8600-ED23-A21F-EC2207D52DF5}"/>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347B69EE-31DE-F0BC-5436-B89B90F6C50F}"/>
              </a:ext>
            </a:extLst>
          </p:cNvPr>
          <p:cNvSpPr/>
          <p:nvPr/>
        </p:nvSpPr>
        <p:spPr>
          <a:xfrm>
            <a:off x="0" y="0"/>
            <a:ext cx="9144000" cy="3139321"/>
          </a:xfrm>
          <a:prstGeom prst="rect">
            <a:avLst/>
          </a:prstGeom>
        </p:spPr>
        <p:txBody>
          <a:bodyPr wrap="square">
            <a:spAutoFit/>
          </a:bodyPr>
          <a:lstStyle/>
          <a:p>
            <a:r>
              <a:rPr lang="en-US" sz="7000" b="1" dirty="0"/>
              <a:t>Our priority should be in the following order:</a:t>
            </a:r>
          </a:p>
          <a:p>
            <a:endParaRPr lang="zh-TW" altLang="en-US" sz="58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417571857"/>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6000" b="1" dirty="0"/>
              <a:t>1. Your personal relationship with God</a:t>
            </a:r>
          </a:p>
          <a:p>
            <a:pPr marL="0" indent="0">
              <a:buNone/>
            </a:pPr>
            <a:r>
              <a:rPr lang="en-US" sz="6000" b="1" dirty="0"/>
              <a:t>2. Your family</a:t>
            </a:r>
          </a:p>
          <a:p>
            <a:pPr marL="0" indent="0">
              <a:buNone/>
            </a:pPr>
            <a:r>
              <a:rPr lang="en-US" sz="6000" b="1" dirty="0"/>
              <a:t>3. Your work – enough to provide for your family</a:t>
            </a:r>
          </a:p>
          <a:p>
            <a:pPr marL="0" indent="0">
              <a:buNone/>
            </a:pPr>
            <a:r>
              <a:rPr lang="en-US" sz="6000" b="1" dirty="0"/>
              <a:t>4. God's work</a:t>
            </a:r>
          </a:p>
        </p:txBody>
      </p:sp>
    </p:spTree>
    <p:extLst>
      <p:ext uri="{BB962C8B-B14F-4D97-AF65-F5344CB8AC3E}">
        <p14:creationId xmlns:p14="http://schemas.microsoft.com/office/powerpoint/2010/main" val="3218818285"/>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CECB6E-1D38-5B3D-ED69-42E12C2066A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732E371-1FA6-9749-A452-E0A40F3E3AB5}"/>
              </a:ext>
            </a:extLst>
          </p:cNvPr>
          <p:cNvSpPr>
            <a:spLocks noGrp="1"/>
          </p:cNvSpPr>
          <p:nvPr>
            <p:ph idx="1"/>
          </p:nvPr>
        </p:nvSpPr>
        <p:spPr>
          <a:xfrm>
            <a:off x="0" y="0"/>
            <a:ext cx="9144000" cy="4270773"/>
          </a:xfrm>
        </p:spPr>
        <p:txBody>
          <a:bodyPr>
            <a:noAutofit/>
          </a:bodyPr>
          <a:lstStyle/>
          <a:p>
            <a:pPr marL="0" indent="0">
              <a:buNone/>
            </a:pPr>
            <a:r>
              <a:rPr lang="en-US" sz="6000" b="1" dirty="0"/>
              <a:t>Our earthly job must not be inconsistent with our faith and our Christian principles.  If it is in conflict, we must do our best to switch as quickly as possible.</a:t>
            </a:r>
          </a:p>
        </p:txBody>
      </p:sp>
    </p:spTree>
    <p:extLst>
      <p:ext uri="{BB962C8B-B14F-4D97-AF65-F5344CB8AC3E}">
        <p14:creationId xmlns:p14="http://schemas.microsoft.com/office/powerpoint/2010/main" val="1341808119"/>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307B4F-27E0-0E2D-54A8-78B49EC1502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8B7F3B2-82B3-7A2D-41FB-0220879A9A6E}"/>
              </a:ext>
            </a:extLst>
          </p:cNvPr>
          <p:cNvSpPr>
            <a:spLocks noGrp="1"/>
          </p:cNvSpPr>
          <p:nvPr>
            <p:ph idx="1"/>
          </p:nvPr>
        </p:nvSpPr>
        <p:spPr>
          <a:xfrm>
            <a:off x="0" y="0"/>
            <a:ext cx="9144000" cy="4270773"/>
          </a:xfrm>
        </p:spPr>
        <p:txBody>
          <a:bodyPr>
            <a:noAutofit/>
          </a:bodyPr>
          <a:lstStyle/>
          <a:p>
            <a:pPr marL="0" indent="0">
              <a:buNone/>
            </a:pPr>
            <a:r>
              <a:rPr lang="en-US" sz="6000" b="1" dirty="0"/>
              <a:t>Because at the end, our soul and eternal life are the most important things.  This earthly life is only a test and a training ground.</a:t>
            </a:r>
          </a:p>
        </p:txBody>
      </p:sp>
    </p:spTree>
    <p:extLst>
      <p:ext uri="{BB962C8B-B14F-4D97-AF65-F5344CB8AC3E}">
        <p14:creationId xmlns:p14="http://schemas.microsoft.com/office/powerpoint/2010/main" val="523303417"/>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372600" cy="4270773"/>
          </a:xfrm>
        </p:spPr>
        <p:txBody>
          <a:bodyPr>
            <a:noAutofit/>
          </a:bodyPr>
          <a:lstStyle/>
          <a:p>
            <a:pPr marL="0" indent="0">
              <a:buNone/>
            </a:pPr>
            <a:r>
              <a:rPr lang="en-US" sz="6600" b="1" dirty="0"/>
              <a:t>Learning to navigate the conflicting demands of God, family, and work is a lesson we have to figure out ourselves.</a:t>
            </a:r>
          </a:p>
        </p:txBody>
      </p:sp>
    </p:spTree>
    <p:extLst>
      <p:ext uri="{BB962C8B-B14F-4D97-AF65-F5344CB8AC3E}">
        <p14:creationId xmlns:p14="http://schemas.microsoft.com/office/powerpoint/2010/main" val="1204623961"/>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6400" b="1" dirty="0"/>
              <a:t>Providing for your family is the daily struggle for most of us.  Many of us want to give our family everything we can.</a:t>
            </a:r>
          </a:p>
        </p:txBody>
      </p:sp>
    </p:spTree>
    <p:extLst>
      <p:ext uri="{BB962C8B-B14F-4D97-AF65-F5344CB8AC3E}">
        <p14:creationId xmlns:p14="http://schemas.microsoft.com/office/powerpoint/2010/main" val="4179047287"/>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It is better to provide them with what they need and not give them so much that they get ruined.</a:t>
            </a:r>
          </a:p>
        </p:txBody>
      </p:sp>
    </p:spTree>
    <p:extLst>
      <p:ext uri="{BB962C8B-B14F-4D97-AF65-F5344CB8AC3E}">
        <p14:creationId xmlns:p14="http://schemas.microsoft.com/office/powerpoint/2010/main" val="4133561112"/>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6200" b="1" dirty="0"/>
              <a:t>Get them prepared and started in life.  A chance for schooling, a car, a down payment for a small house, etc.  No need to leave them great wealth.</a:t>
            </a:r>
          </a:p>
        </p:txBody>
      </p:sp>
    </p:spTree>
    <p:extLst>
      <p:ext uri="{BB962C8B-B14F-4D97-AF65-F5344CB8AC3E}">
        <p14:creationId xmlns:p14="http://schemas.microsoft.com/office/powerpoint/2010/main" val="2745849625"/>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Once, a very rich man announced that he would not leave his wealth to his children after he died.</a:t>
            </a:r>
          </a:p>
        </p:txBody>
      </p:sp>
    </p:spTree>
    <p:extLst>
      <p:ext uri="{BB962C8B-B14F-4D97-AF65-F5344CB8AC3E}">
        <p14:creationId xmlns:p14="http://schemas.microsoft.com/office/powerpoint/2010/main" val="1957220038"/>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His logic is very simple: He has done a lot to help prepare his children for success.</a:t>
            </a:r>
          </a:p>
        </p:txBody>
      </p:sp>
    </p:spTree>
    <p:extLst>
      <p:ext uri="{BB962C8B-B14F-4D97-AF65-F5344CB8AC3E}">
        <p14:creationId xmlns:p14="http://schemas.microsoft.com/office/powerpoint/2010/main" val="42771272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“Son, why have you treated us like this? Your father and I have been anxiously searching for you.”</a:t>
            </a:r>
          </a:p>
          <a:p>
            <a:pPr marL="0" indent="0">
              <a:buNone/>
            </a:pPr>
            <a:endParaRPr lang="en-US" sz="5800" b="1" dirty="0"/>
          </a:p>
          <a:p>
            <a:pPr marL="0" indent="0">
              <a:buNone/>
            </a:pPr>
            <a:endParaRPr lang="en-US" sz="5800" b="1" dirty="0"/>
          </a:p>
          <a:p>
            <a:pPr marL="0" indent="0">
              <a:buNone/>
            </a:pPr>
            <a:r>
              <a:rPr lang="en-US" sz="7000" b="1" dirty="0"/>
              <a:t>“Why were you searching for me?” he asked. “Didn’t you know I had to be in my Father’s house?” But they did not understand what he was saying to them.</a:t>
            </a:r>
          </a:p>
          <a:p>
            <a:pPr marL="0" indent="0">
              <a:buNone/>
            </a:pPr>
            <a:r>
              <a:rPr lang="en-US" sz="7000" b="1" dirty="0"/>
              <a:t>Then he went down to Nazareth with them and was obedient to them. But his mother treasured all these things in her heart.  And Jesus grew in wisdom and stature, and in favor with God and man.</a:t>
            </a:r>
          </a:p>
        </p:txBody>
      </p:sp>
    </p:spTree>
    <p:extLst>
      <p:ext uri="{BB962C8B-B14F-4D97-AF65-F5344CB8AC3E}">
        <p14:creationId xmlns:p14="http://schemas.microsoft.com/office/powerpoint/2010/main" val="666989712"/>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If his children work hard and are successful, then they don’t need his money.  </a:t>
            </a:r>
          </a:p>
        </p:txBody>
      </p:sp>
    </p:spTree>
    <p:extLst>
      <p:ext uri="{BB962C8B-B14F-4D97-AF65-F5344CB8AC3E}">
        <p14:creationId xmlns:p14="http://schemas.microsoft.com/office/powerpoint/2010/main" val="592275117"/>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If they don’t work hard and just want to live off of his wealth, giving them more wealth will only hurt them.</a:t>
            </a:r>
          </a:p>
        </p:txBody>
      </p:sp>
    </p:spTree>
    <p:extLst>
      <p:ext uri="{BB962C8B-B14F-4D97-AF65-F5344CB8AC3E}">
        <p14:creationId xmlns:p14="http://schemas.microsoft.com/office/powerpoint/2010/main" val="1388709485"/>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Instead, use the earthly wealth to help others so more will have a better chance in life.</a:t>
            </a:r>
          </a:p>
        </p:txBody>
      </p:sp>
    </p:spTree>
    <p:extLst>
      <p:ext uri="{BB962C8B-B14F-4D97-AF65-F5344CB8AC3E}">
        <p14:creationId xmlns:p14="http://schemas.microsoft.com/office/powerpoint/2010/main" val="4212024801"/>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You will also earn true, eternal, and heavenly wealth for yourself.</a:t>
            </a:r>
          </a:p>
        </p:txBody>
      </p:sp>
    </p:spTree>
    <p:extLst>
      <p:ext uri="{BB962C8B-B14F-4D97-AF65-F5344CB8AC3E}">
        <p14:creationId xmlns:p14="http://schemas.microsoft.com/office/powerpoint/2010/main" val="1438052496"/>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I believe parenthood offers important lessons about God.</a:t>
            </a:r>
          </a:p>
        </p:txBody>
      </p:sp>
    </p:spTree>
    <p:extLst>
      <p:ext uri="{BB962C8B-B14F-4D97-AF65-F5344CB8AC3E}">
        <p14:creationId xmlns:p14="http://schemas.microsoft.com/office/powerpoint/2010/main" val="2700082207"/>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It's harder to understand God's love for us if we do not experience parenthood.</a:t>
            </a:r>
          </a:p>
        </p:txBody>
      </p:sp>
    </p:spTree>
    <p:extLst>
      <p:ext uri="{BB962C8B-B14F-4D97-AF65-F5344CB8AC3E}">
        <p14:creationId xmlns:p14="http://schemas.microsoft.com/office/powerpoint/2010/main" val="2468901747"/>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Through parenthood, we learn to be selfless and sacrificial for those we love.  That’s what God did for us.</a:t>
            </a:r>
          </a:p>
        </p:txBody>
      </p:sp>
    </p:spTree>
    <p:extLst>
      <p:ext uri="{BB962C8B-B14F-4D97-AF65-F5344CB8AC3E}">
        <p14:creationId xmlns:p14="http://schemas.microsoft.com/office/powerpoint/2010/main" val="539393917"/>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CEBF28-5CF1-7D42-565E-BF94E21C03E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A773D9C-5614-297D-B246-7FB4B7D22690}"/>
              </a:ext>
            </a:extLst>
          </p:cNvPr>
          <p:cNvSpPr>
            <a:spLocks noGrp="1"/>
          </p:cNvSpPr>
          <p:nvPr>
            <p:ph idx="1"/>
          </p:nvPr>
        </p:nvSpPr>
        <p:spPr>
          <a:xfrm>
            <a:off x="0" y="0"/>
            <a:ext cx="9144000" cy="4270773"/>
          </a:xfrm>
        </p:spPr>
        <p:txBody>
          <a:bodyPr>
            <a:noAutofit/>
          </a:bodyPr>
          <a:lstStyle/>
          <a:p>
            <a:pPr marL="0" indent="0">
              <a:buNone/>
            </a:pPr>
            <a:r>
              <a:rPr lang="en-US" sz="7000" b="1" dirty="0"/>
              <a:t>But God is not asking you to bear that burden alone.  He wants you trust Him with things you cannot control.</a:t>
            </a:r>
          </a:p>
        </p:txBody>
      </p:sp>
    </p:spTree>
    <p:extLst>
      <p:ext uri="{BB962C8B-B14F-4D97-AF65-F5344CB8AC3E}">
        <p14:creationId xmlns:p14="http://schemas.microsoft.com/office/powerpoint/2010/main" val="2785742976"/>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317135-D88F-966A-CE6A-3FC43605CA4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ABBB535-4AD1-8AA1-0357-884542436CBA}"/>
              </a:ext>
            </a:extLst>
          </p:cNvPr>
          <p:cNvSpPr>
            <a:spLocks noGrp="1"/>
          </p:cNvSpPr>
          <p:nvPr>
            <p:ph idx="1"/>
          </p:nvPr>
        </p:nvSpPr>
        <p:spPr>
          <a:xfrm>
            <a:off x="0" y="0"/>
            <a:ext cx="9144000" cy="4270773"/>
          </a:xfrm>
        </p:spPr>
        <p:txBody>
          <a:bodyPr>
            <a:noAutofit/>
          </a:bodyPr>
          <a:lstStyle/>
          <a:p>
            <a:pPr marL="0" indent="0">
              <a:buNone/>
            </a:pPr>
            <a:r>
              <a:rPr lang="en-US" sz="7000" b="1" dirty="0"/>
              <a:t>Sometimes we carry some heavy things quietly, thinking that’s our job or our fate.</a:t>
            </a:r>
          </a:p>
        </p:txBody>
      </p:sp>
    </p:spTree>
    <p:extLst>
      <p:ext uri="{BB962C8B-B14F-4D97-AF65-F5344CB8AC3E}">
        <p14:creationId xmlns:p14="http://schemas.microsoft.com/office/powerpoint/2010/main" val="2021508885"/>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2494E2-64B7-B338-D721-B1A77CE4DE2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F10403B-7515-5E5F-FFB8-A4760FA2A11D}"/>
              </a:ext>
            </a:extLst>
          </p:cNvPr>
          <p:cNvSpPr>
            <a:spLocks noGrp="1"/>
          </p:cNvSpPr>
          <p:nvPr>
            <p:ph idx="1"/>
          </p:nvPr>
        </p:nvSpPr>
        <p:spPr>
          <a:xfrm>
            <a:off x="0" y="0"/>
            <a:ext cx="9144000" cy="4270773"/>
          </a:xfrm>
        </p:spPr>
        <p:txBody>
          <a:bodyPr>
            <a:noAutofit/>
          </a:bodyPr>
          <a:lstStyle/>
          <a:p>
            <a:pPr marL="0" indent="0">
              <a:buNone/>
            </a:pPr>
            <a:r>
              <a:rPr lang="en-US" sz="7000" b="1" dirty="0"/>
              <a:t>Matt. 11:28-30 – </a:t>
            </a:r>
          </a:p>
          <a:p>
            <a:pPr marL="0" indent="0">
              <a:buNone/>
            </a:pPr>
            <a:r>
              <a:rPr lang="en-US" sz="7000" b="1" dirty="0"/>
              <a:t>Jesus said, “Come to me, all you who are weary and burdened, and I will give you rest.</a:t>
            </a:r>
          </a:p>
          <a:p>
            <a:pPr marL="0" indent="0">
              <a:buNone/>
            </a:pPr>
            <a:endParaRPr lang="en-US" sz="7000" b="1" dirty="0"/>
          </a:p>
          <a:p>
            <a:pPr marL="0" indent="0">
              <a:buNone/>
            </a:pPr>
            <a:r>
              <a:rPr lang="en-US" sz="7000" b="1" dirty="0"/>
              <a:t>Take my yoke upon you and learn from me, for I am gentle and humble in heart, and you will find rest for your souls.  For my yoke is easy and my burden is light.”</a:t>
            </a:r>
          </a:p>
        </p:txBody>
      </p:sp>
    </p:spTree>
    <p:extLst>
      <p:ext uri="{BB962C8B-B14F-4D97-AF65-F5344CB8AC3E}">
        <p14:creationId xmlns:p14="http://schemas.microsoft.com/office/powerpoint/2010/main" val="3255015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“Why were you searching for me?” he asked. “Didn’t you know I had to be in my Father’s house?” </a:t>
            </a:r>
          </a:p>
          <a:p>
            <a:pPr marL="0" indent="0">
              <a:buNone/>
            </a:pPr>
            <a:endParaRPr lang="en-US" sz="5800" b="1" dirty="0"/>
          </a:p>
          <a:p>
            <a:pPr marL="0" indent="0">
              <a:buNone/>
            </a:pPr>
            <a:endParaRPr lang="en-US" sz="5800" b="1" dirty="0"/>
          </a:p>
          <a:p>
            <a:pPr marL="0" indent="0">
              <a:buNone/>
            </a:pPr>
            <a:r>
              <a:rPr lang="en-US" sz="7000" b="1" dirty="0"/>
              <a:t>But they did not understand what he was saying to them.</a:t>
            </a:r>
          </a:p>
          <a:p>
            <a:pPr marL="0" indent="0">
              <a:buNone/>
            </a:pPr>
            <a:r>
              <a:rPr lang="en-US" sz="7000" b="1" dirty="0"/>
              <a:t>Then he went down to Nazareth with them and was obedient to them. But his mother treasured all these things in her heart.  And Jesus grew in wisdom and stature, and in favor with God and man.</a:t>
            </a:r>
          </a:p>
        </p:txBody>
      </p:sp>
    </p:spTree>
    <p:extLst>
      <p:ext uri="{BB962C8B-B14F-4D97-AF65-F5344CB8AC3E}">
        <p14:creationId xmlns:p14="http://schemas.microsoft.com/office/powerpoint/2010/main" val="3581765320"/>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D5803E-FC54-5279-F64B-6438B600B56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C2D823E-20F0-C1E8-D4F4-AA1F48255890}"/>
              </a:ext>
            </a:extLst>
          </p:cNvPr>
          <p:cNvSpPr>
            <a:spLocks noGrp="1"/>
          </p:cNvSpPr>
          <p:nvPr>
            <p:ph idx="1"/>
          </p:nvPr>
        </p:nvSpPr>
        <p:spPr>
          <a:xfrm>
            <a:off x="0" y="0"/>
            <a:ext cx="9144000" cy="4270773"/>
          </a:xfrm>
        </p:spPr>
        <p:txBody>
          <a:bodyPr>
            <a:noAutofit/>
          </a:bodyPr>
          <a:lstStyle/>
          <a:p>
            <a:pPr marL="0" indent="0">
              <a:buNone/>
            </a:pPr>
            <a:r>
              <a:rPr lang="en-US" sz="7000" b="1" dirty="0"/>
              <a:t>Take my yoke upon you and learn from me, for I am gentle and humble in heart, and you will find rest for your souls.</a:t>
            </a:r>
          </a:p>
        </p:txBody>
      </p:sp>
    </p:spTree>
    <p:extLst>
      <p:ext uri="{BB962C8B-B14F-4D97-AF65-F5344CB8AC3E}">
        <p14:creationId xmlns:p14="http://schemas.microsoft.com/office/powerpoint/2010/main" val="925142039"/>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81F9A5-DFF3-D578-E8A9-C03E555F4E8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C86E4FB-4DBE-4C83-0D03-C88B0483533C}"/>
              </a:ext>
            </a:extLst>
          </p:cNvPr>
          <p:cNvSpPr>
            <a:spLocks noGrp="1"/>
          </p:cNvSpPr>
          <p:nvPr>
            <p:ph idx="1"/>
          </p:nvPr>
        </p:nvSpPr>
        <p:spPr>
          <a:xfrm>
            <a:off x="0" y="0"/>
            <a:ext cx="9144000" cy="4270773"/>
          </a:xfrm>
        </p:spPr>
        <p:txBody>
          <a:bodyPr>
            <a:noAutofit/>
          </a:bodyPr>
          <a:lstStyle/>
          <a:p>
            <a:pPr marL="0" indent="0">
              <a:buNone/>
            </a:pPr>
            <a:r>
              <a:rPr lang="en-US" sz="7000" b="1" dirty="0"/>
              <a:t>For my yoke is easy and my burden is light.”</a:t>
            </a:r>
          </a:p>
        </p:txBody>
      </p:sp>
    </p:spTree>
    <p:extLst>
      <p:ext uri="{BB962C8B-B14F-4D97-AF65-F5344CB8AC3E}">
        <p14:creationId xmlns:p14="http://schemas.microsoft.com/office/powerpoint/2010/main" val="3141219270"/>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B56E15-6875-A82C-79E1-BDFCC872EBD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2CFBA0-561B-BCB9-7DF6-B79E933960AB}"/>
              </a:ext>
            </a:extLst>
          </p:cNvPr>
          <p:cNvSpPr>
            <a:spLocks noGrp="1"/>
          </p:cNvSpPr>
          <p:nvPr>
            <p:ph idx="1"/>
          </p:nvPr>
        </p:nvSpPr>
        <p:spPr>
          <a:xfrm>
            <a:off x="0" y="0"/>
            <a:ext cx="9144000" cy="4270773"/>
          </a:xfrm>
        </p:spPr>
        <p:txBody>
          <a:bodyPr>
            <a:noAutofit/>
          </a:bodyPr>
          <a:lstStyle/>
          <a:p>
            <a:pPr marL="0" indent="0">
              <a:buNone/>
            </a:pPr>
            <a:r>
              <a:rPr lang="en-US" sz="7000" b="1" dirty="0"/>
              <a:t>God wants us to trust Him and give Him those burdens.  </a:t>
            </a:r>
            <a:r>
              <a:rPr lang="en-US" altLang="zh-TW" sz="7000" b="1" dirty="0"/>
              <a:t>It is something many of us forget to do.</a:t>
            </a:r>
            <a:endParaRPr lang="en-US" sz="7000" b="1" dirty="0"/>
          </a:p>
        </p:txBody>
      </p:sp>
    </p:spTree>
    <p:extLst>
      <p:ext uri="{BB962C8B-B14F-4D97-AF65-F5344CB8AC3E}">
        <p14:creationId xmlns:p14="http://schemas.microsoft.com/office/powerpoint/2010/main" val="1026325072"/>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FDD88A-CA45-3BBE-E847-A096DA8429A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B8F6249-B4D2-3F5D-6FEC-C518321AC2CE}"/>
              </a:ext>
            </a:extLst>
          </p:cNvPr>
          <p:cNvSpPr>
            <a:spLocks noGrp="1"/>
          </p:cNvSpPr>
          <p:nvPr>
            <p:ph idx="1"/>
          </p:nvPr>
        </p:nvSpPr>
        <p:spPr>
          <a:xfrm>
            <a:off x="0" y="0"/>
            <a:ext cx="9144000" cy="4270773"/>
          </a:xfrm>
        </p:spPr>
        <p:txBody>
          <a:bodyPr>
            <a:noAutofit/>
          </a:bodyPr>
          <a:lstStyle/>
          <a:p>
            <a:pPr marL="0" indent="0">
              <a:buNone/>
            </a:pPr>
            <a:r>
              <a:rPr lang="en-US" sz="7000" b="1" dirty="0"/>
              <a:t>And when we suffer any hardship or tragedies, it is OK to ask God “why”?</a:t>
            </a:r>
          </a:p>
        </p:txBody>
      </p:sp>
    </p:spTree>
    <p:extLst>
      <p:ext uri="{BB962C8B-B14F-4D97-AF65-F5344CB8AC3E}">
        <p14:creationId xmlns:p14="http://schemas.microsoft.com/office/powerpoint/2010/main" val="2614786582"/>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32D26C-C0E9-0A84-D311-100D1C1979A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C2FD691-2B43-FC06-2414-1F5F966D7AC5}"/>
              </a:ext>
            </a:extLst>
          </p:cNvPr>
          <p:cNvSpPr>
            <a:spLocks noGrp="1"/>
          </p:cNvSpPr>
          <p:nvPr>
            <p:ph idx="1"/>
          </p:nvPr>
        </p:nvSpPr>
        <p:spPr>
          <a:xfrm>
            <a:off x="0" y="0"/>
            <a:ext cx="9144000" cy="4270773"/>
          </a:xfrm>
        </p:spPr>
        <p:txBody>
          <a:bodyPr>
            <a:noAutofit/>
          </a:bodyPr>
          <a:lstStyle/>
          <a:p>
            <a:pPr marL="0" indent="0">
              <a:buNone/>
            </a:pPr>
            <a:r>
              <a:rPr lang="en-US" sz="7000" b="1" dirty="0"/>
              <a:t>He may not give you the answers today, but he will eventually, perhaps when you reach Heaven.</a:t>
            </a:r>
          </a:p>
        </p:txBody>
      </p:sp>
    </p:spTree>
    <p:extLst>
      <p:ext uri="{BB962C8B-B14F-4D97-AF65-F5344CB8AC3E}">
        <p14:creationId xmlns:p14="http://schemas.microsoft.com/office/powerpoint/2010/main" val="54943048"/>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Like Mary, we are asked to follow God faithfully, but never asked to be alone.</a:t>
            </a:r>
          </a:p>
        </p:txBody>
      </p:sp>
    </p:spTree>
    <p:extLst>
      <p:ext uri="{BB962C8B-B14F-4D97-AF65-F5344CB8AC3E}">
        <p14:creationId xmlns:p14="http://schemas.microsoft.com/office/powerpoint/2010/main" val="3391257950"/>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BBB6A1-DF4D-4A5F-6E04-19DDF253478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0A28C2A-92FB-0D78-D264-603C1D669FC4}"/>
              </a:ext>
            </a:extLst>
          </p:cNvPr>
          <p:cNvSpPr>
            <a:spLocks noGrp="1"/>
          </p:cNvSpPr>
          <p:nvPr>
            <p:ph idx="1"/>
          </p:nvPr>
        </p:nvSpPr>
        <p:spPr>
          <a:xfrm>
            <a:off x="0" y="0"/>
            <a:ext cx="9144000" cy="4270773"/>
          </a:xfrm>
        </p:spPr>
        <p:txBody>
          <a:bodyPr>
            <a:noAutofit/>
          </a:bodyPr>
          <a:lstStyle/>
          <a:p>
            <a:pPr marL="0" indent="0">
              <a:buNone/>
            </a:pPr>
            <a:r>
              <a:rPr lang="en-US" altLang="zh-TW" sz="7000" b="1" dirty="0"/>
              <a:t>Trust the Lord and don’t carry all the burden yourself.  </a:t>
            </a:r>
          </a:p>
          <a:p>
            <a:pPr marL="0" indent="0">
              <a:buNone/>
            </a:pPr>
            <a:r>
              <a:rPr lang="en-US" altLang="zh-TW" sz="7000" b="1" dirty="0"/>
              <a:t>May the Lord guide you and bless you</a:t>
            </a:r>
            <a:r>
              <a:rPr lang="en-US" sz="7000" b="1" dirty="0"/>
              <a:t>.</a:t>
            </a:r>
          </a:p>
        </p:txBody>
      </p:sp>
    </p:spTree>
    <p:extLst>
      <p:ext uri="{BB962C8B-B14F-4D97-AF65-F5344CB8AC3E}">
        <p14:creationId xmlns:p14="http://schemas.microsoft.com/office/powerpoint/2010/main" val="17786103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3544" y="-95250"/>
            <a:ext cx="9144000" cy="4270773"/>
          </a:xfrm>
        </p:spPr>
        <p:txBody>
          <a:bodyPr>
            <a:noAutofit/>
          </a:bodyPr>
          <a:lstStyle/>
          <a:p>
            <a:pPr marL="0" indent="0">
              <a:buNone/>
            </a:pPr>
            <a:r>
              <a:rPr lang="en-US" sz="6400" b="1" dirty="0"/>
              <a:t>But they did not understand what he was saying to them.</a:t>
            </a:r>
          </a:p>
          <a:p>
            <a:pPr marL="0" indent="0">
              <a:buNone/>
            </a:pPr>
            <a:r>
              <a:rPr lang="en-US" sz="6400" b="1" dirty="0"/>
              <a:t>Then he went down to Nazareth with them and was obedient to them. </a:t>
            </a:r>
          </a:p>
          <a:p>
            <a:pPr marL="0" indent="0">
              <a:buNone/>
            </a:pPr>
            <a:endParaRPr lang="en-US" sz="6400" b="1" dirty="0"/>
          </a:p>
        </p:txBody>
      </p:sp>
    </p:spTree>
    <p:extLst>
      <p:ext uri="{BB962C8B-B14F-4D97-AF65-F5344CB8AC3E}">
        <p14:creationId xmlns:p14="http://schemas.microsoft.com/office/powerpoint/2010/main" val="10905936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448800" cy="4270773"/>
          </a:xfrm>
        </p:spPr>
        <p:txBody>
          <a:bodyPr>
            <a:noAutofit/>
          </a:bodyPr>
          <a:lstStyle/>
          <a:p>
            <a:pPr marL="0" indent="0">
              <a:buNone/>
            </a:pPr>
            <a:r>
              <a:rPr lang="en-US" sz="6500" b="1" dirty="0"/>
              <a:t>But his mother treasured all these things in her heart.  And Jesus grew in wisdom and stature, and in favor with God and man.</a:t>
            </a:r>
          </a:p>
        </p:txBody>
      </p:sp>
    </p:spTree>
    <p:extLst>
      <p:ext uri="{BB962C8B-B14F-4D97-AF65-F5344CB8AC3E}">
        <p14:creationId xmlns:p14="http://schemas.microsoft.com/office/powerpoint/2010/main" val="11865352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83759E-6B06-5798-954A-BB8C0C0155F2}"/>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C39B2071-9DE5-571E-B4BE-BE9288FFAED0}"/>
              </a:ext>
            </a:extLst>
          </p:cNvPr>
          <p:cNvSpPr/>
          <p:nvPr/>
        </p:nvSpPr>
        <p:spPr>
          <a:xfrm>
            <a:off x="0" y="1871558"/>
            <a:ext cx="9144000" cy="1400383"/>
          </a:xfrm>
          <a:prstGeom prst="rect">
            <a:avLst/>
          </a:prstGeom>
        </p:spPr>
        <p:txBody>
          <a:bodyPr wrap="square">
            <a:spAutoFit/>
          </a:bodyPr>
          <a:lstStyle/>
          <a:p>
            <a:pPr algn="ctr"/>
            <a:r>
              <a:rPr lang="en-US" altLang="zh-TW" sz="8500" b="1" dirty="0">
                <a:ea typeface="Microsoft JhengHei" panose="020B0604030504040204" pitchFamily="34" charset="-120"/>
              </a:rPr>
              <a:t>Today’s Mary</a:t>
            </a:r>
          </a:p>
        </p:txBody>
      </p:sp>
    </p:spTree>
    <p:extLst>
      <p:ext uri="{BB962C8B-B14F-4D97-AF65-F5344CB8AC3E}">
        <p14:creationId xmlns:p14="http://schemas.microsoft.com/office/powerpoint/2010/main" val="24568529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372600" cy="4270773"/>
          </a:xfrm>
        </p:spPr>
        <p:txBody>
          <a:bodyPr>
            <a:noAutofit/>
          </a:bodyPr>
          <a:lstStyle/>
          <a:p>
            <a:pPr marL="0" indent="0">
              <a:buNone/>
            </a:pPr>
            <a:r>
              <a:rPr lang="en-US" sz="7000" b="1" dirty="0"/>
              <a:t>It’s near Mother’s Day again.  We use this day to honor the remarkable woman who gave birth to each one of us.</a:t>
            </a:r>
          </a:p>
        </p:txBody>
      </p:sp>
    </p:spTree>
    <p:extLst>
      <p:ext uri="{BB962C8B-B14F-4D97-AF65-F5344CB8AC3E}">
        <p14:creationId xmlns:p14="http://schemas.microsoft.com/office/powerpoint/2010/main" val="27892602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272494-981A-5D0B-9E1D-3CD367A9472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BD5F72B-6FC1-B49B-4C79-CDE48919E0E1}"/>
              </a:ext>
            </a:extLst>
          </p:cNvPr>
          <p:cNvSpPr>
            <a:spLocks noGrp="1"/>
          </p:cNvSpPr>
          <p:nvPr>
            <p:ph idx="1"/>
          </p:nvPr>
        </p:nvSpPr>
        <p:spPr>
          <a:xfrm>
            <a:off x="0" y="0"/>
            <a:ext cx="9144000" cy="4270773"/>
          </a:xfrm>
        </p:spPr>
        <p:txBody>
          <a:bodyPr>
            <a:noAutofit/>
          </a:bodyPr>
          <a:lstStyle/>
          <a:p>
            <a:pPr marL="0" indent="0">
              <a:buNone/>
            </a:pPr>
            <a:r>
              <a:rPr lang="en-US" sz="7000" b="1" dirty="0"/>
              <a:t>Mother’s Day is not the same for everyone.  For some, it is joyful and full of gratitude.  </a:t>
            </a:r>
          </a:p>
        </p:txBody>
      </p:sp>
    </p:spTree>
    <p:extLst>
      <p:ext uri="{BB962C8B-B14F-4D97-AF65-F5344CB8AC3E}">
        <p14:creationId xmlns:p14="http://schemas.microsoft.com/office/powerpoint/2010/main" val="16391605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06B627-7F4F-83F0-DA7C-4666040C981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9889052-6790-8036-8C1A-015F034E6CD3}"/>
              </a:ext>
            </a:extLst>
          </p:cNvPr>
          <p:cNvSpPr>
            <a:spLocks noGrp="1"/>
          </p:cNvSpPr>
          <p:nvPr>
            <p:ph idx="1"/>
          </p:nvPr>
        </p:nvSpPr>
        <p:spPr>
          <a:xfrm>
            <a:off x="0" y="-95250"/>
            <a:ext cx="9144000" cy="4270773"/>
          </a:xfrm>
        </p:spPr>
        <p:txBody>
          <a:bodyPr>
            <a:noAutofit/>
          </a:bodyPr>
          <a:lstStyle/>
          <a:p>
            <a:pPr marL="0" indent="0">
              <a:buNone/>
            </a:pPr>
            <a:r>
              <a:rPr lang="en-US" sz="6400" b="1" dirty="0"/>
              <a:t>For others, it is complicated — shaped by loss, disappointment, longing, or relationships that did not turn out as hoped. </a:t>
            </a:r>
          </a:p>
        </p:txBody>
      </p:sp>
    </p:spTree>
    <p:extLst>
      <p:ext uri="{BB962C8B-B14F-4D97-AF65-F5344CB8AC3E}">
        <p14:creationId xmlns:p14="http://schemas.microsoft.com/office/powerpoint/2010/main" val="20002118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23B805-E5FC-1CC3-B12C-D1643CD8C78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C75E57C-E5FF-1EF9-0582-239DAE4F120A}"/>
              </a:ext>
            </a:extLst>
          </p:cNvPr>
          <p:cNvSpPr>
            <a:spLocks noGrp="1"/>
          </p:cNvSpPr>
          <p:nvPr>
            <p:ph idx="1"/>
          </p:nvPr>
        </p:nvSpPr>
        <p:spPr>
          <a:xfrm>
            <a:off x="0" y="0"/>
            <a:ext cx="9220200" cy="4175523"/>
          </a:xfrm>
        </p:spPr>
        <p:txBody>
          <a:bodyPr>
            <a:noAutofit/>
          </a:bodyPr>
          <a:lstStyle/>
          <a:p>
            <a:pPr marL="0" indent="0">
              <a:buNone/>
            </a:pPr>
            <a:r>
              <a:rPr lang="en-US" sz="6200" b="1" dirty="0"/>
              <a:t>And for many, it is a mixture of all of these at once.  Today, wherever you find yourself emotionally, you are not alone, and you are welcome here.</a:t>
            </a:r>
          </a:p>
        </p:txBody>
      </p:sp>
    </p:spTree>
    <p:extLst>
      <p:ext uri="{BB962C8B-B14F-4D97-AF65-F5344CB8AC3E}">
        <p14:creationId xmlns:p14="http://schemas.microsoft.com/office/powerpoint/2010/main" val="27694430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ACD94E6-1080-4EB5-92AA-AACB419E980F}"/>
              </a:ext>
            </a:extLst>
          </p:cNvPr>
          <p:cNvSpPr/>
          <p:nvPr/>
        </p:nvSpPr>
        <p:spPr>
          <a:xfrm>
            <a:off x="0" y="0"/>
            <a:ext cx="9144000" cy="3046988"/>
          </a:xfrm>
          <a:prstGeom prst="rect">
            <a:avLst/>
          </a:prstGeom>
        </p:spPr>
        <p:txBody>
          <a:bodyPr wrap="square">
            <a:spAutoFit/>
          </a:bodyPr>
          <a:lstStyle/>
          <a:p>
            <a:pPr algn="ctr"/>
            <a:endParaRPr lang="en-US" altLang="zh-TW" sz="2400" b="1" dirty="0">
              <a:ea typeface="Microsoft JhengHei" panose="020B0604030504040204" pitchFamily="34" charset="-120"/>
            </a:endParaRPr>
          </a:p>
          <a:p>
            <a:pPr algn="ctr"/>
            <a:endParaRPr lang="en-US" altLang="zh-TW" sz="2400" b="1" dirty="0">
              <a:ea typeface="Microsoft JhengHei" panose="020B0604030504040204" pitchFamily="34" charset="-120"/>
            </a:endParaRPr>
          </a:p>
          <a:p>
            <a:pPr algn="ctr"/>
            <a:endParaRPr lang="en-US" altLang="zh-TW" sz="2400" b="1" dirty="0">
              <a:ea typeface="Microsoft JhengHei" panose="020B0604030504040204" pitchFamily="34" charset="-120"/>
            </a:endParaRPr>
          </a:p>
          <a:p>
            <a:pPr algn="ctr"/>
            <a:r>
              <a:rPr lang="en-US" altLang="zh-TW" sz="7000" b="1" dirty="0">
                <a:ea typeface="Microsoft JhengHei" panose="020B0604030504040204" pitchFamily="34" charset="-120"/>
              </a:rPr>
              <a:t>Scripture: </a:t>
            </a:r>
          </a:p>
          <a:p>
            <a:pPr algn="ctr"/>
            <a:r>
              <a:rPr lang="en-US" altLang="zh-TW" sz="7000" b="1" dirty="0">
                <a:ea typeface="Microsoft JhengHei" panose="020B0604030504040204" pitchFamily="34" charset="-120"/>
              </a:rPr>
              <a:t>Luke 2:41-52 </a:t>
            </a:r>
          </a:p>
        </p:txBody>
      </p:sp>
    </p:spTree>
    <p:extLst>
      <p:ext uri="{BB962C8B-B14F-4D97-AF65-F5344CB8AC3E}">
        <p14:creationId xmlns:p14="http://schemas.microsoft.com/office/powerpoint/2010/main" val="23060220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7D2B16-3B9F-AFDC-2458-405D5E92AAD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0687C7A-E295-FA4D-38EC-7E710B92984A}"/>
              </a:ext>
            </a:extLst>
          </p:cNvPr>
          <p:cNvSpPr>
            <a:spLocks noGrp="1"/>
          </p:cNvSpPr>
          <p:nvPr>
            <p:ph idx="1"/>
          </p:nvPr>
        </p:nvSpPr>
        <p:spPr>
          <a:xfrm>
            <a:off x="0" y="0"/>
            <a:ext cx="9144000" cy="4270773"/>
          </a:xfrm>
        </p:spPr>
        <p:txBody>
          <a:bodyPr>
            <a:noAutofit/>
          </a:bodyPr>
          <a:lstStyle/>
          <a:p>
            <a:pPr marL="0" indent="0">
              <a:buNone/>
            </a:pPr>
            <a:r>
              <a:rPr lang="en-US" altLang="zh-TW" sz="7000" b="1" dirty="0"/>
              <a:t>Let’s use the story of Mary to study the issue of parenthood, faith, and the right perspective on life</a:t>
            </a:r>
            <a:r>
              <a:rPr lang="en-US" sz="7000" b="1" dirty="0"/>
              <a:t>.</a:t>
            </a:r>
          </a:p>
        </p:txBody>
      </p:sp>
    </p:spTree>
    <p:extLst>
      <p:ext uri="{BB962C8B-B14F-4D97-AF65-F5344CB8AC3E}">
        <p14:creationId xmlns:p14="http://schemas.microsoft.com/office/powerpoint/2010/main" val="21534735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Mary, the earthly mother of Jesus, is adored by all Christians for many reasons.</a:t>
            </a:r>
          </a:p>
        </p:txBody>
      </p:sp>
    </p:spTree>
    <p:extLst>
      <p:ext uri="{BB962C8B-B14F-4D97-AF65-F5344CB8AC3E}">
        <p14:creationId xmlns:p14="http://schemas.microsoft.com/office/powerpoint/2010/main" val="15666265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She was very young when the angel Gabriel visited.  She might be around 16</a:t>
            </a:r>
            <a:r>
              <a:rPr lang="zh-TW" altLang="en-US" sz="7000" b="1" dirty="0"/>
              <a:t> </a:t>
            </a:r>
            <a:r>
              <a:rPr lang="en-US" altLang="zh-TW" sz="7000" b="1" dirty="0"/>
              <a:t>years old</a:t>
            </a:r>
            <a:r>
              <a:rPr lang="en-US" sz="7000" b="1" dirty="0"/>
              <a:t>.</a:t>
            </a:r>
          </a:p>
        </p:txBody>
      </p:sp>
    </p:spTree>
    <p:extLst>
      <p:ext uri="{BB962C8B-B14F-4D97-AF65-F5344CB8AC3E}">
        <p14:creationId xmlns:p14="http://schemas.microsoft.com/office/powerpoint/2010/main" val="24956804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Gabriel’s annunciation was shocking.  Mary chose to obey God but might not have known what it really involves.</a:t>
            </a:r>
          </a:p>
        </p:txBody>
      </p:sp>
    </p:spTree>
    <p:extLst>
      <p:ext uri="{BB962C8B-B14F-4D97-AF65-F5344CB8AC3E}">
        <p14:creationId xmlns:p14="http://schemas.microsoft.com/office/powerpoint/2010/main" val="2549195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Gabriel told Mary who Jesus is and warned her of the coming pain.  Mary still obeyed.</a:t>
            </a:r>
          </a:p>
        </p:txBody>
      </p:sp>
    </p:spTree>
    <p:extLst>
      <p:ext uri="{BB962C8B-B14F-4D97-AF65-F5344CB8AC3E}">
        <p14:creationId xmlns:p14="http://schemas.microsoft.com/office/powerpoint/2010/main" val="20920971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Could Mary really imagine what her life would be like because of this?  I really don’t believe so.</a:t>
            </a:r>
          </a:p>
        </p:txBody>
      </p:sp>
    </p:spTree>
    <p:extLst>
      <p:ext uri="{BB962C8B-B14F-4D97-AF65-F5344CB8AC3E}">
        <p14:creationId xmlns:p14="http://schemas.microsoft.com/office/powerpoint/2010/main" val="19504476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500" b="1" dirty="0"/>
              <a:t>She had to endure the embarrassment of being pregnant before marriage, even though Joseph did marry her before Jesus was born.</a:t>
            </a:r>
          </a:p>
        </p:txBody>
      </p:sp>
    </p:spTree>
    <p:extLst>
      <p:ext uri="{BB962C8B-B14F-4D97-AF65-F5344CB8AC3E}">
        <p14:creationId xmlns:p14="http://schemas.microsoft.com/office/powerpoint/2010/main" val="10521877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We know the story of Christmas.  She likely walked 60 miles to get to Bethlehem while near childbirth.</a:t>
            </a:r>
          </a:p>
        </p:txBody>
      </p:sp>
    </p:spTree>
    <p:extLst>
      <p:ext uri="{BB962C8B-B14F-4D97-AF65-F5344CB8AC3E}">
        <p14:creationId xmlns:p14="http://schemas.microsoft.com/office/powerpoint/2010/main" val="408658867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500" b="1" dirty="0"/>
              <a:t>Mary was told by prophets Simeon and Anna about what Jesus would achieve and how she would suffer because of Him.</a:t>
            </a:r>
          </a:p>
        </p:txBody>
      </p:sp>
    </p:spTree>
    <p:extLst>
      <p:ext uri="{BB962C8B-B14F-4D97-AF65-F5344CB8AC3E}">
        <p14:creationId xmlns:p14="http://schemas.microsoft.com/office/powerpoint/2010/main" val="29898319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Mary had at least seven children and raised them on her own after Joseph died.</a:t>
            </a:r>
          </a:p>
        </p:txBody>
      </p:sp>
    </p:spTree>
    <p:extLst>
      <p:ext uri="{BB962C8B-B14F-4D97-AF65-F5344CB8AC3E}">
        <p14:creationId xmlns:p14="http://schemas.microsoft.com/office/powerpoint/2010/main" val="34587651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Every year Jesus’s parents went to Jerusalem for the Festival of the Passover.  </a:t>
            </a:r>
          </a:p>
          <a:p>
            <a:pPr marL="0" indent="0">
              <a:buNone/>
            </a:pPr>
            <a:endParaRPr lang="en-US" sz="5800" b="1" dirty="0"/>
          </a:p>
          <a:p>
            <a:pPr marL="0" indent="0">
              <a:buNone/>
            </a:pPr>
            <a:endParaRPr lang="en-US" sz="5800" b="1" dirty="0"/>
          </a:p>
          <a:p>
            <a:pPr marL="0" indent="0">
              <a:buNone/>
            </a:pPr>
            <a:r>
              <a:rPr lang="en-US" sz="7000" b="1" dirty="0"/>
              <a:t>When he was twelve years old, they went up to the festival, according to the custom.  After the festival was over, while his parents were returning home, the boy Jesus stayed behind in Jerusalem, but they were unaware of it.  Thinking he was in their company, they traveled on for a day. Then they began looking for him among their relatives and friends.  When they did not find him, they went back to Jerusalem to look for him.  After three days they found him in the temple courts, sitting among the teachers, listening to them and asking them questions.  Everyone who heard him was amazed at his understanding and his answers.  When his parents saw him, they were astonished. His mother said to him, “Son, why have you treated us like this? Your father and I have been anxiously searching for you.”</a:t>
            </a:r>
          </a:p>
          <a:p>
            <a:pPr marL="0" indent="0">
              <a:buNone/>
            </a:pPr>
            <a:r>
              <a:rPr lang="en-US" sz="7000" b="1" dirty="0"/>
              <a:t>“Why were you searching for me?” he asked. “Didn’t you know I had to be in my Father’s house?” But they did not understand what he was saying to them.</a:t>
            </a:r>
          </a:p>
          <a:p>
            <a:pPr marL="0" indent="0">
              <a:buNone/>
            </a:pPr>
            <a:r>
              <a:rPr lang="en-US" sz="7000" b="1" dirty="0"/>
              <a:t>Then he went down to Nazareth with them and was obedient to them. But his mother treasured all these things in her heart.  And Jesus grew in wisdom and stature, and in favor with God and man.</a:t>
            </a:r>
          </a:p>
        </p:txBody>
      </p:sp>
    </p:spTree>
    <p:extLst>
      <p:ext uri="{BB962C8B-B14F-4D97-AF65-F5344CB8AC3E}">
        <p14:creationId xmlns:p14="http://schemas.microsoft.com/office/powerpoint/2010/main" val="94385365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Jesus, being the oldest son, naturally helped her until his siblings were all grown.  </a:t>
            </a:r>
          </a:p>
        </p:txBody>
      </p:sp>
    </p:spTree>
    <p:extLst>
      <p:ext uri="{BB962C8B-B14F-4D97-AF65-F5344CB8AC3E}">
        <p14:creationId xmlns:p14="http://schemas.microsoft.com/office/powerpoint/2010/main" val="85094429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76200" y="0"/>
            <a:ext cx="9448800" cy="4270773"/>
          </a:xfrm>
        </p:spPr>
        <p:txBody>
          <a:bodyPr>
            <a:noAutofit/>
          </a:bodyPr>
          <a:lstStyle/>
          <a:p>
            <a:pPr marL="0" indent="0">
              <a:buNone/>
            </a:pPr>
            <a:r>
              <a:rPr lang="en-US" sz="6300" b="1" dirty="0"/>
              <a:t>Then she supported Jesus’s ministry.  Sometimes she went to see Jesus with some of her other children.</a:t>
            </a:r>
          </a:p>
        </p:txBody>
      </p:sp>
    </p:spTree>
    <p:extLst>
      <p:ext uri="{BB962C8B-B14F-4D97-AF65-F5344CB8AC3E}">
        <p14:creationId xmlns:p14="http://schemas.microsoft.com/office/powerpoint/2010/main" val="49385744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6600" b="1" dirty="0"/>
              <a:t>She was there to witness the crucifixion and resurrection, the two most important events in human history.</a:t>
            </a:r>
          </a:p>
        </p:txBody>
      </p:sp>
    </p:spTree>
    <p:extLst>
      <p:ext uri="{BB962C8B-B14F-4D97-AF65-F5344CB8AC3E}">
        <p14:creationId xmlns:p14="http://schemas.microsoft.com/office/powerpoint/2010/main" val="24815518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She was likely there when Jesus ascended to Heaven.  Can you imagine how she felt at that time?</a:t>
            </a:r>
          </a:p>
        </p:txBody>
      </p:sp>
    </p:spTree>
    <p:extLst>
      <p:ext uri="{BB962C8B-B14F-4D97-AF65-F5344CB8AC3E}">
        <p14:creationId xmlns:p14="http://schemas.microsoft.com/office/powerpoint/2010/main" val="181515905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21265" y="-95250"/>
            <a:ext cx="9165265" cy="4270773"/>
          </a:xfrm>
        </p:spPr>
        <p:txBody>
          <a:bodyPr>
            <a:noAutofit/>
          </a:bodyPr>
          <a:lstStyle/>
          <a:p>
            <a:pPr marL="0" indent="0">
              <a:buNone/>
            </a:pPr>
            <a:r>
              <a:rPr lang="en-US" sz="6500" b="1" dirty="0"/>
              <a:t>Her other son, Jacob, would become a leader of the newly formed Christian church.  She likely served God until she died.</a:t>
            </a:r>
          </a:p>
        </p:txBody>
      </p:sp>
    </p:spTree>
    <p:extLst>
      <p:ext uri="{BB962C8B-B14F-4D97-AF65-F5344CB8AC3E}">
        <p14:creationId xmlns:p14="http://schemas.microsoft.com/office/powerpoint/2010/main" val="39246476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She would forever be remembered for her faithfulness and endurance.</a:t>
            </a:r>
          </a:p>
        </p:txBody>
      </p:sp>
    </p:spTree>
    <p:extLst>
      <p:ext uri="{BB962C8B-B14F-4D97-AF65-F5344CB8AC3E}">
        <p14:creationId xmlns:p14="http://schemas.microsoft.com/office/powerpoint/2010/main" val="34525932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F22DB3-D21E-8E6E-C615-0C8D058129B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579DB44-2988-D39D-9DED-35572C443491}"/>
              </a:ext>
            </a:extLst>
          </p:cNvPr>
          <p:cNvSpPr>
            <a:spLocks noGrp="1"/>
          </p:cNvSpPr>
          <p:nvPr>
            <p:ph idx="1"/>
          </p:nvPr>
        </p:nvSpPr>
        <p:spPr>
          <a:xfrm>
            <a:off x="0" y="0"/>
            <a:ext cx="9144000" cy="4270773"/>
          </a:xfrm>
        </p:spPr>
        <p:txBody>
          <a:bodyPr>
            <a:noAutofit/>
          </a:bodyPr>
          <a:lstStyle/>
          <a:p>
            <a:pPr marL="0" indent="0">
              <a:buNone/>
            </a:pPr>
            <a:r>
              <a:rPr lang="en-US" sz="7000" b="1" dirty="0"/>
              <a:t>Parenthood is not all joy and smiles.  It is a great responsibility, perhaps the greatest responsibility we have.</a:t>
            </a:r>
          </a:p>
        </p:txBody>
      </p:sp>
    </p:spTree>
    <p:extLst>
      <p:ext uri="{BB962C8B-B14F-4D97-AF65-F5344CB8AC3E}">
        <p14:creationId xmlns:p14="http://schemas.microsoft.com/office/powerpoint/2010/main" val="203162352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242734-8F51-F741-7E00-DB351644122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B4E4C30-04C7-2B7F-E40D-4630A637F529}"/>
              </a:ext>
            </a:extLst>
          </p:cNvPr>
          <p:cNvSpPr>
            <a:spLocks noGrp="1"/>
          </p:cNvSpPr>
          <p:nvPr>
            <p:ph idx="1"/>
          </p:nvPr>
        </p:nvSpPr>
        <p:spPr>
          <a:xfrm>
            <a:off x="0" y="0"/>
            <a:ext cx="9144000" cy="4270773"/>
          </a:xfrm>
        </p:spPr>
        <p:txBody>
          <a:bodyPr>
            <a:noAutofit/>
          </a:bodyPr>
          <a:lstStyle/>
          <a:p>
            <a:pPr marL="0" indent="0">
              <a:buNone/>
            </a:pPr>
            <a:r>
              <a:rPr lang="en-US" sz="7000" b="1" dirty="0"/>
              <a:t>There are often significant costs and losses involved, but it helps us understand God.</a:t>
            </a:r>
          </a:p>
        </p:txBody>
      </p:sp>
    </p:spTree>
    <p:extLst>
      <p:ext uri="{BB962C8B-B14F-4D97-AF65-F5344CB8AC3E}">
        <p14:creationId xmlns:p14="http://schemas.microsoft.com/office/powerpoint/2010/main" val="296278223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7088"/>
            <a:ext cx="9296400" cy="4270773"/>
          </a:xfrm>
        </p:spPr>
        <p:txBody>
          <a:bodyPr>
            <a:noAutofit/>
          </a:bodyPr>
          <a:lstStyle/>
          <a:p>
            <a:pPr marL="0" indent="0">
              <a:buNone/>
            </a:pPr>
            <a:r>
              <a:rPr lang="en-US" sz="7000" b="1" dirty="0"/>
              <a:t>Mary is a unique case, but we are all mothers like Mary, entrusted with the lives of God’s children.</a:t>
            </a:r>
          </a:p>
        </p:txBody>
      </p:sp>
    </p:spTree>
    <p:extLst>
      <p:ext uri="{BB962C8B-B14F-4D97-AF65-F5344CB8AC3E}">
        <p14:creationId xmlns:p14="http://schemas.microsoft.com/office/powerpoint/2010/main" val="35238027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6400" b="1" dirty="0"/>
              <a:t>What does the Bible teach us about parenthood?  Surprisingly, specific Bible teachings about earthly parenthood are somewhat limited.</a:t>
            </a:r>
          </a:p>
        </p:txBody>
      </p:sp>
    </p:spTree>
    <p:extLst>
      <p:ext uri="{BB962C8B-B14F-4D97-AF65-F5344CB8AC3E}">
        <p14:creationId xmlns:p14="http://schemas.microsoft.com/office/powerpoint/2010/main" val="17846787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When he was twelve years old, they went up to the festival, according to the custom.  </a:t>
            </a:r>
          </a:p>
          <a:p>
            <a:pPr marL="0" indent="0">
              <a:buNone/>
            </a:pPr>
            <a:endParaRPr lang="en-US" sz="5800" b="1" dirty="0"/>
          </a:p>
          <a:p>
            <a:pPr marL="0" indent="0">
              <a:buNone/>
            </a:pPr>
            <a:endParaRPr lang="en-US" sz="5800" b="1" dirty="0"/>
          </a:p>
          <a:p>
            <a:pPr marL="0" indent="0">
              <a:buNone/>
            </a:pPr>
            <a:r>
              <a:rPr lang="en-US" sz="7000" b="1" dirty="0"/>
              <a:t>After the festival was over, while his parents were returning home, the boy Jesus stayed behind in Jerusalem, but they were unaware of it.  Thinking he was in their company, they traveled on for a day. Then they began looking for him among their relatives and friends.  When they did not find him, they went back to Jerusalem to look for him.  After three days they found him in the temple courts, sitting among the teachers, listening to them and asking them questions.  Everyone who heard him was amazed at his understanding and his answers.  When his parents saw him, they were astonished. His mother said to him, “Son, why have you treated us like this? Your father and I have been anxiously searching for you.”</a:t>
            </a:r>
          </a:p>
          <a:p>
            <a:pPr marL="0" indent="0">
              <a:buNone/>
            </a:pPr>
            <a:r>
              <a:rPr lang="en-US" sz="7000" b="1" dirty="0"/>
              <a:t>“Why were you searching for me?” he asked. “Didn’t you know I had to be in my Father’s house?” But they did not understand what he was saying to them.</a:t>
            </a:r>
          </a:p>
          <a:p>
            <a:pPr marL="0" indent="0">
              <a:buNone/>
            </a:pPr>
            <a:r>
              <a:rPr lang="en-US" sz="7000" b="1" dirty="0"/>
              <a:t>Then he went down to Nazareth with them and was obedient to them. But his mother treasured all these things in her heart.  And Jesus grew in wisdom and stature, and in favor with God and man.</a:t>
            </a:r>
          </a:p>
        </p:txBody>
      </p:sp>
    </p:spTree>
    <p:extLst>
      <p:ext uri="{BB962C8B-B14F-4D97-AF65-F5344CB8AC3E}">
        <p14:creationId xmlns:p14="http://schemas.microsoft.com/office/powerpoint/2010/main" val="96787113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This is because being like Christ teaches us universal virtues that also apply to successful parenthood.</a:t>
            </a:r>
          </a:p>
        </p:txBody>
      </p:sp>
    </p:spTree>
    <p:extLst>
      <p:ext uri="{BB962C8B-B14F-4D97-AF65-F5344CB8AC3E}">
        <p14:creationId xmlns:p14="http://schemas.microsoft.com/office/powerpoint/2010/main" val="294483723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6400" b="1" dirty="0"/>
              <a:t>First, we need to believe that God has the best intentions for our children and us, even though we cannot see that sometimes.</a:t>
            </a:r>
          </a:p>
        </p:txBody>
      </p:sp>
    </p:spTree>
    <p:extLst>
      <p:ext uri="{BB962C8B-B14F-4D97-AF65-F5344CB8AC3E}">
        <p14:creationId xmlns:p14="http://schemas.microsoft.com/office/powerpoint/2010/main" val="97772410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Jeremiah 29:11 -  For I know the plans I have for you,” declares the LORD, </a:t>
            </a:r>
          </a:p>
          <a:p>
            <a:pPr marL="0" indent="0">
              <a:buNone/>
            </a:pPr>
            <a:endParaRPr lang="en-US" sz="5800" b="1" dirty="0"/>
          </a:p>
          <a:p>
            <a:pPr marL="0" indent="0">
              <a:buNone/>
            </a:pPr>
            <a:endParaRPr lang="en-US" sz="5800" b="1" dirty="0"/>
          </a:p>
          <a:p>
            <a:pPr marL="0" indent="0">
              <a:buNone/>
            </a:pPr>
            <a:endParaRPr lang="en-US" sz="5800" b="1" dirty="0"/>
          </a:p>
          <a:p>
            <a:pPr marL="0" indent="0">
              <a:buNone/>
            </a:pPr>
            <a:r>
              <a:rPr lang="en-US" sz="7000" b="1" dirty="0"/>
              <a:t>“plans to prosper you and not to harm you, plans to give you hope and a future.</a:t>
            </a:r>
          </a:p>
        </p:txBody>
      </p:sp>
    </p:spTree>
    <p:extLst>
      <p:ext uri="{BB962C8B-B14F-4D97-AF65-F5344CB8AC3E}">
        <p14:creationId xmlns:p14="http://schemas.microsoft.com/office/powerpoint/2010/main" val="398120461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“plans to prosper you and not to harm you, plans to give you hope and a future.”</a:t>
            </a:r>
          </a:p>
        </p:txBody>
      </p:sp>
    </p:spTree>
    <p:extLst>
      <p:ext uri="{BB962C8B-B14F-4D97-AF65-F5344CB8AC3E}">
        <p14:creationId xmlns:p14="http://schemas.microsoft.com/office/powerpoint/2010/main" val="103409344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6300" b="1" dirty="0"/>
              <a:t>Still, we can have great suffering on Earth because this is a world dominated by sin and human frailty.  But God will help us deal with them.</a:t>
            </a:r>
          </a:p>
        </p:txBody>
      </p:sp>
    </p:spTree>
    <p:extLst>
      <p:ext uri="{BB962C8B-B14F-4D97-AF65-F5344CB8AC3E}">
        <p14:creationId xmlns:p14="http://schemas.microsoft.com/office/powerpoint/2010/main" val="257924361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Second, we need to train our children to follow God.  There is no greater responsibility for us as parents.</a:t>
            </a:r>
          </a:p>
          <a:p>
            <a:pPr marL="0" indent="0">
              <a:buNone/>
            </a:pPr>
            <a:endParaRPr lang="en-US" sz="5800" b="1" dirty="0"/>
          </a:p>
        </p:txBody>
      </p:sp>
    </p:spTree>
    <p:extLst>
      <p:ext uri="{BB962C8B-B14F-4D97-AF65-F5344CB8AC3E}">
        <p14:creationId xmlns:p14="http://schemas.microsoft.com/office/powerpoint/2010/main" val="255285799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220200" cy="4270773"/>
          </a:xfrm>
        </p:spPr>
        <p:txBody>
          <a:bodyPr>
            <a:noAutofit/>
          </a:bodyPr>
          <a:lstStyle/>
          <a:p>
            <a:pPr marL="0" indent="0">
              <a:buNone/>
            </a:pPr>
            <a:r>
              <a:rPr lang="en-US" sz="6800" b="1" dirty="0"/>
              <a:t>Proverbs 22:6 – Start children off on the way they should go, and even when they are old they will not turn from it.</a:t>
            </a:r>
          </a:p>
        </p:txBody>
      </p:sp>
    </p:spTree>
    <p:extLst>
      <p:ext uri="{BB962C8B-B14F-4D97-AF65-F5344CB8AC3E}">
        <p14:creationId xmlns:p14="http://schemas.microsoft.com/office/powerpoint/2010/main" val="399174147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400" b="1" dirty="0"/>
              <a:t>We need to live godly lives and let our children see our examples.  We need to use every opportunity as a teaching opportunity.</a:t>
            </a:r>
          </a:p>
          <a:p>
            <a:pPr marL="0" indent="0">
              <a:buNone/>
            </a:pPr>
            <a:endParaRPr lang="en-US" sz="6400" b="1" dirty="0"/>
          </a:p>
        </p:txBody>
      </p:sp>
    </p:spTree>
    <p:extLst>
      <p:ext uri="{BB962C8B-B14F-4D97-AF65-F5344CB8AC3E}">
        <p14:creationId xmlns:p14="http://schemas.microsoft.com/office/powerpoint/2010/main" val="85104843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altLang="zh-TW" sz="7000" b="1" dirty="0"/>
              <a:t>O</a:t>
            </a:r>
            <a:r>
              <a:rPr lang="en-US" sz="7000" b="1" dirty="0"/>
              <a:t>ur lives are the best lessons.  We need to show them, not just instruct them.</a:t>
            </a:r>
          </a:p>
        </p:txBody>
      </p:sp>
    </p:spTree>
    <p:extLst>
      <p:ext uri="{BB962C8B-B14F-4D97-AF65-F5344CB8AC3E}">
        <p14:creationId xmlns:p14="http://schemas.microsoft.com/office/powerpoint/2010/main" val="126858988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What is the greatest lesson? </a:t>
            </a:r>
          </a:p>
          <a:p>
            <a:pPr marL="0" indent="0">
              <a:buNone/>
            </a:pPr>
            <a:endParaRPr lang="en-US" sz="3000" b="1" dirty="0"/>
          </a:p>
          <a:p>
            <a:pPr marL="0" indent="0">
              <a:buNone/>
            </a:pPr>
            <a:r>
              <a:rPr lang="en-US" sz="7000" b="1" dirty="0"/>
              <a:t>How to love God and love other people.</a:t>
            </a:r>
          </a:p>
        </p:txBody>
      </p:sp>
    </p:spTree>
    <p:extLst>
      <p:ext uri="{BB962C8B-B14F-4D97-AF65-F5344CB8AC3E}">
        <p14:creationId xmlns:p14="http://schemas.microsoft.com/office/powerpoint/2010/main" val="15586471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500" b="1" dirty="0"/>
              <a:t>After the festival was over, while his parents were returning home, the boy Jesus stayed behind in Jerusalem, but they were unaware of it.  </a:t>
            </a:r>
          </a:p>
        </p:txBody>
      </p:sp>
    </p:spTree>
    <p:extLst>
      <p:ext uri="{BB962C8B-B14F-4D97-AF65-F5344CB8AC3E}">
        <p14:creationId xmlns:p14="http://schemas.microsoft.com/office/powerpoint/2010/main" val="166825768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We need to let them see us doing it so they can learn to do the same.</a:t>
            </a:r>
          </a:p>
        </p:txBody>
      </p:sp>
    </p:spTree>
    <p:extLst>
      <p:ext uri="{BB962C8B-B14F-4D97-AF65-F5344CB8AC3E}">
        <p14:creationId xmlns:p14="http://schemas.microsoft.com/office/powerpoint/2010/main" val="24406106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The Bible teaches us to hide our good deeds, except to our own children.  They need to see it to learn from it.</a:t>
            </a:r>
          </a:p>
        </p:txBody>
      </p:sp>
    </p:spTree>
    <p:extLst>
      <p:ext uri="{BB962C8B-B14F-4D97-AF65-F5344CB8AC3E}">
        <p14:creationId xmlns:p14="http://schemas.microsoft.com/office/powerpoint/2010/main" val="270304333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Bring them to your community service events and get them involved in helping people in need.</a:t>
            </a:r>
          </a:p>
        </p:txBody>
      </p:sp>
    </p:spTree>
    <p:extLst>
      <p:ext uri="{BB962C8B-B14F-4D97-AF65-F5344CB8AC3E}">
        <p14:creationId xmlns:p14="http://schemas.microsoft.com/office/powerpoint/2010/main" val="209436757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21265" y="-19050"/>
            <a:ext cx="9144000" cy="4270773"/>
          </a:xfrm>
        </p:spPr>
        <p:txBody>
          <a:bodyPr>
            <a:noAutofit/>
          </a:bodyPr>
          <a:lstStyle/>
          <a:p>
            <a:pPr marL="0" indent="0">
              <a:buNone/>
            </a:pPr>
            <a:r>
              <a:rPr lang="en-US" sz="6400" b="1" dirty="0"/>
              <a:t>Explain to them why we are doing it and how to do it properly.  For instance, how to protect others’ dignity while helping them.</a:t>
            </a:r>
          </a:p>
        </p:txBody>
      </p:sp>
    </p:spTree>
    <p:extLst>
      <p:ext uri="{BB962C8B-B14F-4D97-AF65-F5344CB8AC3E}">
        <p14:creationId xmlns:p14="http://schemas.microsoft.com/office/powerpoint/2010/main" val="229955190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They may not seem to care at the time, but they will remember these things.</a:t>
            </a:r>
          </a:p>
        </p:txBody>
      </p:sp>
    </p:spTree>
    <p:extLst>
      <p:ext uri="{BB962C8B-B14F-4D97-AF65-F5344CB8AC3E}">
        <p14:creationId xmlns:p14="http://schemas.microsoft.com/office/powerpoint/2010/main" val="313777279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E2FA4B-4171-679B-9121-483CBC43476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0E1316A-D628-109D-CE53-96B78E66D1D8}"/>
              </a:ext>
            </a:extLst>
          </p:cNvPr>
          <p:cNvSpPr>
            <a:spLocks noGrp="1"/>
          </p:cNvSpPr>
          <p:nvPr>
            <p:ph idx="1"/>
          </p:nvPr>
        </p:nvSpPr>
        <p:spPr>
          <a:xfrm>
            <a:off x="0" y="0"/>
            <a:ext cx="9144000" cy="4270773"/>
          </a:xfrm>
        </p:spPr>
        <p:txBody>
          <a:bodyPr>
            <a:noAutofit/>
          </a:bodyPr>
          <a:lstStyle/>
          <a:p>
            <a:pPr marL="0" indent="0">
              <a:buNone/>
            </a:pPr>
            <a:r>
              <a:rPr lang="en-US" sz="7000" b="1" dirty="0"/>
              <a:t>I took my daughter to a Mexican orphanage, and we saw the cow we helped purchase by selling LEGOs.</a:t>
            </a:r>
          </a:p>
        </p:txBody>
      </p:sp>
    </p:spTree>
    <p:extLst>
      <p:ext uri="{BB962C8B-B14F-4D97-AF65-F5344CB8AC3E}">
        <p14:creationId xmlns:p14="http://schemas.microsoft.com/office/powerpoint/2010/main" val="180234808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33ADCA-833A-4A56-52C4-01604D2E87E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0C99E87-4EA8-35D9-F38D-76271CC75903}"/>
              </a:ext>
            </a:extLst>
          </p:cNvPr>
          <p:cNvSpPr>
            <a:spLocks noGrp="1"/>
          </p:cNvSpPr>
          <p:nvPr>
            <p:ph idx="1"/>
          </p:nvPr>
        </p:nvSpPr>
        <p:spPr>
          <a:xfrm>
            <a:off x="0" y="0"/>
            <a:ext cx="9144000" cy="4270773"/>
          </a:xfrm>
        </p:spPr>
        <p:txBody>
          <a:bodyPr>
            <a:noAutofit/>
          </a:bodyPr>
          <a:lstStyle/>
          <a:p>
            <a:pPr marL="0" indent="0">
              <a:buNone/>
            </a:pPr>
            <a:r>
              <a:rPr lang="en-US" sz="7000" b="1" dirty="0"/>
              <a:t>I took my son to pack Christmas shoeboxes at a warehouse.  We saw people’s love for others in those boxes of gifts.</a:t>
            </a:r>
          </a:p>
        </p:txBody>
      </p:sp>
    </p:spTree>
    <p:extLst>
      <p:ext uri="{BB962C8B-B14F-4D97-AF65-F5344CB8AC3E}">
        <p14:creationId xmlns:p14="http://schemas.microsoft.com/office/powerpoint/2010/main" val="203590832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My family used to enjoy going to the church’s community outreach and making balloons for other kids.</a:t>
            </a:r>
          </a:p>
        </p:txBody>
      </p:sp>
    </p:spTree>
    <p:extLst>
      <p:ext uri="{BB962C8B-B14F-4D97-AF65-F5344CB8AC3E}">
        <p14:creationId xmlns:p14="http://schemas.microsoft.com/office/powerpoint/2010/main" val="421006638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6800" b="1" dirty="0"/>
              <a:t>Some of my most vivid memories are the times when my parents helped people in need with free medical services.</a:t>
            </a:r>
          </a:p>
        </p:txBody>
      </p:sp>
    </p:spTree>
    <p:extLst>
      <p:ext uri="{BB962C8B-B14F-4D97-AF65-F5344CB8AC3E}">
        <p14:creationId xmlns:p14="http://schemas.microsoft.com/office/powerpoint/2010/main" val="309889588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They taught me how to use our time, talent, and treasures to help others.</a:t>
            </a:r>
          </a:p>
        </p:txBody>
      </p:sp>
    </p:spTree>
    <p:extLst>
      <p:ext uri="{BB962C8B-B14F-4D97-AF65-F5344CB8AC3E}">
        <p14:creationId xmlns:p14="http://schemas.microsoft.com/office/powerpoint/2010/main" val="36249384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500" b="1" dirty="0"/>
              <a:t>Thinking he was in their company, they traveled on for a day. Then they began looking for him among their relatives and friends.  </a:t>
            </a:r>
          </a:p>
        </p:txBody>
      </p:sp>
    </p:spTree>
    <p:extLst>
      <p:ext uri="{BB962C8B-B14F-4D97-AF65-F5344CB8AC3E}">
        <p14:creationId xmlns:p14="http://schemas.microsoft.com/office/powerpoint/2010/main" val="330220757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AA01D6-C578-894E-EB2F-2D1C23464536}"/>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97232CA4-3EB6-0A31-862D-3562E9C85A0A}"/>
              </a:ext>
            </a:extLst>
          </p:cNvPr>
          <p:cNvSpPr/>
          <p:nvPr/>
        </p:nvSpPr>
        <p:spPr>
          <a:xfrm>
            <a:off x="0" y="0"/>
            <a:ext cx="9144000" cy="5293757"/>
          </a:xfrm>
          <a:prstGeom prst="rect">
            <a:avLst/>
          </a:prstGeom>
        </p:spPr>
        <p:txBody>
          <a:bodyPr wrap="square">
            <a:spAutoFit/>
          </a:bodyPr>
          <a:lstStyle/>
          <a:p>
            <a:r>
              <a:rPr lang="en-US" sz="7000" b="1" dirty="0"/>
              <a:t>Third, show our children how to deal with failures and setbacks.</a:t>
            </a:r>
          </a:p>
          <a:p>
            <a:endParaRPr lang="zh-TW" altLang="en-US" sz="58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295396051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It is okay to show our failures and struggles.  Hopefully, that’ll prevent them from making the same ones.</a:t>
            </a:r>
          </a:p>
        </p:txBody>
      </p:sp>
    </p:spTree>
    <p:extLst>
      <p:ext uri="{BB962C8B-B14F-4D97-AF65-F5344CB8AC3E}">
        <p14:creationId xmlns:p14="http://schemas.microsoft.com/office/powerpoint/2010/main" val="296244934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There are no perfect humans nor parents.  Our imperfections help each other grow.</a:t>
            </a:r>
          </a:p>
          <a:p>
            <a:pPr marL="0" indent="0">
              <a:buNone/>
            </a:pPr>
            <a:endParaRPr lang="en-US" sz="5800" b="1" dirty="0"/>
          </a:p>
        </p:txBody>
      </p:sp>
    </p:spTree>
    <p:extLst>
      <p:ext uri="{BB962C8B-B14F-4D97-AF65-F5344CB8AC3E}">
        <p14:creationId xmlns:p14="http://schemas.microsoft.com/office/powerpoint/2010/main" val="329425453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As they grow older, it is okay to share and treat them more like friends, share our struggles, and ask for their help.</a:t>
            </a:r>
          </a:p>
        </p:txBody>
      </p:sp>
    </p:spTree>
    <p:extLst>
      <p:ext uri="{BB962C8B-B14F-4D97-AF65-F5344CB8AC3E}">
        <p14:creationId xmlns:p14="http://schemas.microsoft.com/office/powerpoint/2010/main" val="185643003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Don't let pride create a false façade and hinder the building of a deeper relationship.</a:t>
            </a:r>
          </a:p>
        </p:txBody>
      </p:sp>
    </p:spTree>
    <p:extLst>
      <p:ext uri="{BB962C8B-B14F-4D97-AF65-F5344CB8AC3E}">
        <p14:creationId xmlns:p14="http://schemas.microsoft.com/office/powerpoint/2010/main" val="203844375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When there is hurt or misunderstanding between us, try to restore the relationship as soon as possible.</a:t>
            </a:r>
          </a:p>
        </p:txBody>
      </p:sp>
    </p:spTree>
    <p:extLst>
      <p:ext uri="{BB962C8B-B14F-4D97-AF65-F5344CB8AC3E}">
        <p14:creationId xmlns:p14="http://schemas.microsoft.com/office/powerpoint/2010/main" val="247420672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Restoration of relationships is one of the main purposes of this life.</a:t>
            </a:r>
          </a:p>
        </p:txBody>
      </p:sp>
    </p:spTree>
    <p:extLst>
      <p:ext uri="{BB962C8B-B14F-4D97-AF65-F5344CB8AC3E}">
        <p14:creationId xmlns:p14="http://schemas.microsoft.com/office/powerpoint/2010/main" val="146284282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Don't postpone till tomorrow what we can do today.  We do not know if either of us will be here tomorrow.</a:t>
            </a:r>
          </a:p>
        </p:txBody>
      </p:sp>
    </p:spTree>
    <p:extLst>
      <p:ext uri="{BB962C8B-B14F-4D97-AF65-F5344CB8AC3E}">
        <p14:creationId xmlns:p14="http://schemas.microsoft.com/office/powerpoint/2010/main" val="217016218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Fourth, sometimes God will discipline them, and we need to use such opportunities wisely.</a:t>
            </a:r>
          </a:p>
        </p:txBody>
      </p:sp>
    </p:spTree>
    <p:extLst>
      <p:ext uri="{BB962C8B-B14F-4D97-AF65-F5344CB8AC3E}">
        <p14:creationId xmlns:p14="http://schemas.microsoft.com/office/powerpoint/2010/main" val="59628311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Proverbs 3:12 – </a:t>
            </a:r>
          </a:p>
          <a:p>
            <a:pPr marL="0" indent="0">
              <a:buNone/>
            </a:pPr>
            <a:r>
              <a:rPr lang="en-US" sz="7000" b="1" dirty="0"/>
              <a:t>Because the LORD disciplines those he loves, as a father the son he delights in. </a:t>
            </a:r>
          </a:p>
        </p:txBody>
      </p:sp>
    </p:spTree>
    <p:extLst>
      <p:ext uri="{BB962C8B-B14F-4D97-AF65-F5344CB8AC3E}">
        <p14:creationId xmlns:p14="http://schemas.microsoft.com/office/powerpoint/2010/main" val="9620912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When they did not find him, they went back to Jerusalem to look for him.  </a:t>
            </a:r>
          </a:p>
          <a:p>
            <a:pPr marL="0" indent="0">
              <a:buNone/>
            </a:pPr>
            <a:endParaRPr lang="en-US" sz="5800" b="1" dirty="0"/>
          </a:p>
          <a:p>
            <a:pPr marL="0" indent="0">
              <a:buNone/>
            </a:pPr>
            <a:endParaRPr lang="en-US" sz="5800" b="1" dirty="0"/>
          </a:p>
          <a:p>
            <a:pPr marL="0" indent="0">
              <a:buNone/>
            </a:pPr>
            <a:endParaRPr lang="en-US" sz="5800" b="1" dirty="0"/>
          </a:p>
          <a:p>
            <a:pPr marL="0" indent="0">
              <a:buNone/>
            </a:pPr>
            <a:r>
              <a:rPr lang="en-US" sz="7000" b="1" dirty="0"/>
              <a:t>After three days they found him in the temple courts, sitting among the teachers, listening to them and asking them questions.  Everyone who heard him was amazed at his understanding and his answers.  When his parents saw him, they were astonished. His mother said to him, “Son, why have you treated us like this? Your father and I have been anxiously searching for you.”</a:t>
            </a:r>
          </a:p>
          <a:p>
            <a:pPr marL="0" indent="0">
              <a:buNone/>
            </a:pPr>
            <a:r>
              <a:rPr lang="en-US" sz="7000" b="1" dirty="0"/>
              <a:t>“Why were you searching for me?” he asked. “Didn’t you know I had to be in my Father’s house?” But they did not understand what he was saying to them.</a:t>
            </a:r>
          </a:p>
          <a:p>
            <a:pPr marL="0" indent="0">
              <a:buNone/>
            </a:pPr>
            <a:r>
              <a:rPr lang="en-US" sz="7000" b="1" dirty="0"/>
              <a:t>Then he went down to Nazareth with them and was obedient to them. But his mother treasured all these things in her heart.  And Jesus grew in wisdom and stature, and in favor with God and man.</a:t>
            </a:r>
          </a:p>
        </p:txBody>
      </p:sp>
    </p:spTree>
    <p:extLst>
      <p:ext uri="{BB962C8B-B14F-4D97-AF65-F5344CB8AC3E}">
        <p14:creationId xmlns:p14="http://schemas.microsoft.com/office/powerpoint/2010/main" val="329768758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6900" b="1" dirty="0"/>
              <a:t>Do not ruin God's lessons for them by trying to protect them from all bad experiences and consequences.</a:t>
            </a:r>
          </a:p>
        </p:txBody>
      </p:sp>
    </p:spTree>
    <p:extLst>
      <p:ext uri="{BB962C8B-B14F-4D97-AF65-F5344CB8AC3E}">
        <p14:creationId xmlns:p14="http://schemas.microsoft.com/office/powerpoint/2010/main" val="30915275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When they are being disciplined for their wrongdoings, we need to let them learn the lessons.</a:t>
            </a:r>
          </a:p>
        </p:txBody>
      </p:sp>
    </p:spTree>
    <p:extLst>
      <p:ext uri="{BB962C8B-B14F-4D97-AF65-F5344CB8AC3E}">
        <p14:creationId xmlns:p14="http://schemas.microsoft.com/office/powerpoint/2010/main" val="185013493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We need to teach them about the lesson if they don’t quite see it.  We are older and hopefully wiser.</a:t>
            </a:r>
          </a:p>
        </p:txBody>
      </p:sp>
    </p:spTree>
    <p:extLst>
      <p:ext uri="{BB962C8B-B14F-4D97-AF65-F5344CB8AC3E}">
        <p14:creationId xmlns:p14="http://schemas.microsoft.com/office/powerpoint/2010/main" val="350340491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6800" b="1" dirty="0"/>
              <a:t>We should not immediately lessen their pain.  If they don’t learn the lesson now, they’ll have to learn again later.</a:t>
            </a:r>
          </a:p>
        </p:txBody>
      </p:sp>
    </p:spTree>
    <p:extLst>
      <p:ext uri="{BB962C8B-B14F-4D97-AF65-F5344CB8AC3E}">
        <p14:creationId xmlns:p14="http://schemas.microsoft.com/office/powerpoint/2010/main" val="348556892"/>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Let them experience God themselves.  Remember, God is the main teacher, and we are really just helpers.</a:t>
            </a:r>
          </a:p>
        </p:txBody>
      </p:sp>
    </p:spTree>
    <p:extLst>
      <p:ext uri="{BB962C8B-B14F-4D97-AF65-F5344CB8AC3E}">
        <p14:creationId xmlns:p14="http://schemas.microsoft.com/office/powerpoint/2010/main" val="390374279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Fifth, understand that communication gaps often exist between parents and children.</a:t>
            </a:r>
          </a:p>
        </p:txBody>
      </p:sp>
    </p:spTree>
    <p:extLst>
      <p:ext uri="{BB962C8B-B14F-4D97-AF65-F5344CB8AC3E}">
        <p14:creationId xmlns:p14="http://schemas.microsoft.com/office/powerpoint/2010/main" val="378401282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400" b="1" dirty="0"/>
              <a:t>Ephesians 6:4 – </a:t>
            </a:r>
          </a:p>
          <a:p>
            <a:pPr marL="0" indent="0">
              <a:buNone/>
            </a:pPr>
            <a:r>
              <a:rPr lang="en-US" sz="6400" b="1" dirty="0"/>
              <a:t>Fathers, do not exasperate your children; instead, bring them up in the training and instruction of the Lord.</a:t>
            </a:r>
          </a:p>
        </p:txBody>
      </p:sp>
    </p:spTree>
    <p:extLst>
      <p:ext uri="{BB962C8B-B14F-4D97-AF65-F5344CB8AC3E}">
        <p14:creationId xmlns:p14="http://schemas.microsoft.com/office/powerpoint/2010/main" val="3794103163"/>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Colossians 3:21 - Fathers, do not embitter your children, or they will become discouraged.</a:t>
            </a:r>
          </a:p>
        </p:txBody>
      </p:sp>
    </p:spTree>
    <p:extLst>
      <p:ext uri="{BB962C8B-B14F-4D97-AF65-F5344CB8AC3E}">
        <p14:creationId xmlns:p14="http://schemas.microsoft.com/office/powerpoint/2010/main" val="409400811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Both verses were addressed to fathers.  That tells us who usually has these problems.</a:t>
            </a:r>
          </a:p>
        </p:txBody>
      </p:sp>
    </p:spTree>
    <p:extLst>
      <p:ext uri="{BB962C8B-B14F-4D97-AF65-F5344CB8AC3E}">
        <p14:creationId xmlns:p14="http://schemas.microsoft.com/office/powerpoint/2010/main" val="2482735546"/>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220200" cy="4270773"/>
          </a:xfrm>
        </p:spPr>
        <p:txBody>
          <a:bodyPr>
            <a:noAutofit/>
          </a:bodyPr>
          <a:lstStyle/>
          <a:p>
            <a:pPr marL="0" indent="0">
              <a:buNone/>
            </a:pPr>
            <a:r>
              <a:rPr lang="en-US" sz="6700" b="1" dirty="0"/>
              <a:t>Most parents have communication problems with their children, especially during the teenage years.</a:t>
            </a:r>
          </a:p>
        </p:txBody>
      </p:sp>
    </p:spTree>
    <p:extLst>
      <p:ext uri="{BB962C8B-B14F-4D97-AF65-F5344CB8AC3E}">
        <p14:creationId xmlns:p14="http://schemas.microsoft.com/office/powerpoint/2010/main" val="31664069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400" b="1" dirty="0"/>
              <a:t>After three days they found him in the temple courts, sitting among the teachers, listening to them and asking them questions.  </a:t>
            </a:r>
          </a:p>
        </p:txBody>
      </p:sp>
    </p:spTree>
    <p:extLst>
      <p:ext uri="{BB962C8B-B14F-4D97-AF65-F5344CB8AC3E}">
        <p14:creationId xmlns:p14="http://schemas.microsoft.com/office/powerpoint/2010/main" val="1895908741"/>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6900" b="1" dirty="0"/>
              <a:t>We need to try to understand our differences and communicate with them wisely and patiently.</a:t>
            </a:r>
          </a:p>
        </p:txBody>
      </p:sp>
    </p:spTree>
    <p:extLst>
      <p:ext uri="{BB962C8B-B14F-4D97-AF65-F5344CB8AC3E}">
        <p14:creationId xmlns:p14="http://schemas.microsoft.com/office/powerpoint/2010/main" val="1831124188"/>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As adults, we often get angry easily because we see things kids don’t see, and we don’t understand why.</a:t>
            </a:r>
          </a:p>
        </p:txBody>
      </p:sp>
    </p:spTree>
    <p:extLst>
      <p:ext uri="{BB962C8B-B14F-4D97-AF65-F5344CB8AC3E}">
        <p14:creationId xmlns:p14="http://schemas.microsoft.com/office/powerpoint/2010/main" val="1231079683"/>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We need to control our anger so they don’t get discouraged and turn away from God and us.</a:t>
            </a:r>
          </a:p>
        </p:txBody>
      </p:sp>
    </p:spTree>
    <p:extLst>
      <p:ext uri="{BB962C8B-B14F-4D97-AF65-F5344CB8AC3E}">
        <p14:creationId xmlns:p14="http://schemas.microsoft.com/office/powerpoint/2010/main" val="412506063"/>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Finally, remember not put too much pressure on ourselves and our children.</a:t>
            </a:r>
          </a:p>
        </p:txBody>
      </p:sp>
    </p:spTree>
    <p:extLst>
      <p:ext uri="{BB962C8B-B14F-4D97-AF65-F5344CB8AC3E}">
        <p14:creationId xmlns:p14="http://schemas.microsoft.com/office/powerpoint/2010/main" val="1317505653"/>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6400" b="1" dirty="0"/>
              <a:t>Matthew 6:34 - Therefore do not worry about tomorrow, for tomorrow will worry about itself.  Each day has enough trouble of its own.</a:t>
            </a:r>
          </a:p>
        </p:txBody>
      </p:sp>
    </p:spTree>
    <p:extLst>
      <p:ext uri="{BB962C8B-B14F-4D97-AF65-F5344CB8AC3E}">
        <p14:creationId xmlns:p14="http://schemas.microsoft.com/office/powerpoint/2010/main" val="3266714288"/>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6200" b="1" dirty="0"/>
              <a:t>Philippians 4:6 - Do not be anxious about anything, but in every situation, by prayer and petition, with thanksgiving, present your requests to God.</a:t>
            </a:r>
          </a:p>
        </p:txBody>
      </p:sp>
    </p:spTree>
    <p:extLst>
      <p:ext uri="{BB962C8B-B14F-4D97-AF65-F5344CB8AC3E}">
        <p14:creationId xmlns:p14="http://schemas.microsoft.com/office/powerpoint/2010/main" val="2937546308"/>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We need to do our best, but know we can leave them in God's hands.</a:t>
            </a:r>
          </a:p>
        </p:txBody>
      </p:sp>
    </p:spTree>
    <p:extLst>
      <p:ext uri="{BB962C8B-B14F-4D97-AF65-F5344CB8AC3E}">
        <p14:creationId xmlns:p14="http://schemas.microsoft.com/office/powerpoint/2010/main" val="2881891159"/>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6000" b="1" dirty="0"/>
              <a:t>Most children grow up and become independent after leaving home – going to college, joining the military, or moving out and getting a job.</a:t>
            </a:r>
          </a:p>
        </p:txBody>
      </p:sp>
    </p:spTree>
    <p:extLst>
      <p:ext uri="{BB962C8B-B14F-4D97-AF65-F5344CB8AC3E}">
        <p14:creationId xmlns:p14="http://schemas.microsoft.com/office/powerpoint/2010/main" val="2707245695"/>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We need to know when to let go and let God take care of them.</a:t>
            </a:r>
          </a:p>
        </p:txBody>
      </p:sp>
    </p:spTree>
    <p:extLst>
      <p:ext uri="{BB962C8B-B14F-4D97-AF65-F5344CB8AC3E}">
        <p14:creationId xmlns:p14="http://schemas.microsoft.com/office/powerpoint/2010/main" val="1005996675"/>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altLang="zh-TW" sz="7000" b="1" dirty="0"/>
              <a:t>We</a:t>
            </a:r>
            <a:r>
              <a:rPr lang="en-US" sz="7000" b="1" dirty="0"/>
              <a:t> are not responsible for our kids' souls, but we are asked to do our best to put them on the right track.</a:t>
            </a:r>
          </a:p>
        </p:txBody>
      </p:sp>
    </p:spTree>
    <p:extLst>
      <p:ext uri="{BB962C8B-B14F-4D97-AF65-F5344CB8AC3E}">
        <p14:creationId xmlns:p14="http://schemas.microsoft.com/office/powerpoint/2010/main" val="14330146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Everyone who heard him was amazed at his understanding and his answers.  </a:t>
            </a:r>
          </a:p>
          <a:p>
            <a:pPr marL="0" indent="0">
              <a:buNone/>
            </a:pPr>
            <a:endParaRPr lang="en-US" sz="5800" b="1" dirty="0"/>
          </a:p>
          <a:p>
            <a:pPr marL="0" indent="0">
              <a:buNone/>
            </a:pPr>
            <a:endParaRPr lang="en-US" sz="5800" b="1" dirty="0"/>
          </a:p>
          <a:p>
            <a:pPr marL="0" indent="0">
              <a:buNone/>
            </a:pPr>
            <a:endParaRPr lang="en-US" sz="5800" b="1" dirty="0"/>
          </a:p>
          <a:p>
            <a:pPr marL="0" indent="0">
              <a:buNone/>
            </a:pPr>
            <a:r>
              <a:rPr lang="en-US" sz="7000" b="1" dirty="0"/>
              <a:t>When his parents saw him, they were astonished. His mother said to him, “Son, why have you treated us like this? Your father and I have been anxiously searching for you.”</a:t>
            </a:r>
          </a:p>
          <a:p>
            <a:pPr marL="0" indent="0">
              <a:buNone/>
            </a:pPr>
            <a:r>
              <a:rPr lang="en-US" sz="7000" b="1" dirty="0"/>
              <a:t>“Why were you searching for me?” he asked. “Didn’t you know I had to be in my Father’s house?” But they did not understand what he was saying to them.</a:t>
            </a:r>
          </a:p>
          <a:p>
            <a:pPr marL="0" indent="0">
              <a:buNone/>
            </a:pPr>
            <a:r>
              <a:rPr lang="en-US" sz="7000" b="1" dirty="0"/>
              <a:t>Then he went down to Nazareth with them and was obedient to them. But his mother treasured all these things in her heart.  And Jesus grew in wisdom and stature, and in favor with God and man.</a:t>
            </a:r>
          </a:p>
        </p:txBody>
      </p:sp>
    </p:spTree>
    <p:extLst>
      <p:ext uri="{BB962C8B-B14F-4D97-AF65-F5344CB8AC3E}">
        <p14:creationId xmlns:p14="http://schemas.microsoft.com/office/powerpoint/2010/main" val="2849092337"/>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God gave us free will to choose our own paths.  Our children have to choose for themselves too.</a:t>
            </a:r>
          </a:p>
        </p:txBody>
      </p:sp>
    </p:spTree>
    <p:extLst>
      <p:ext uri="{BB962C8B-B14F-4D97-AF65-F5344CB8AC3E}">
        <p14:creationId xmlns:p14="http://schemas.microsoft.com/office/powerpoint/2010/main" val="1428901039"/>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There’s a saying: “God has no grandchildren.”  Everyone needs to choose to be God’s child.</a:t>
            </a:r>
          </a:p>
        </p:txBody>
      </p:sp>
    </p:spTree>
    <p:extLst>
      <p:ext uri="{BB962C8B-B14F-4D97-AF65-F5344CB8AC3E}">
        <p14:creationId xmlns:p14="http://schemas.microsoft.com/office/powerpoint/2010/main" val="2753327541"/>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All we can do is to show them the godly lifestyle and set them on the right path, but it’s up to them to follow it.</a:t>
            </a:r>
          </a:p>
        </p:txBody>
      </p:sp>
    </p:spTree>
    <p:extLst>
      <p:ext uri="{BB962C8B-B14F-4D97-AF65-F5344CB8AC3E}">
        <p14:creationId xmlns:p14="http://schemas.microsoft.com/office/powerpoint/2010/main" val="3699985871"/>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A381BF-D11B-0B52-CF00-2DDE782C47B1}"/>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E1B0A1ED-9409-11A0-C8A8-62386A623D17}"/>
              </a:ext>
            </a:extLst>
          </p:cNvPr>
          <p:cNvSpPr/>
          <p:nvPr/>
        </p:nvSpPr>
        <p:spPr>
          <a:xfrm>
            <a:off x="0" y="0"/>
            <a:ext cx="9144000" cy="4216539"/>
          </a:xfrm>
          <a:prstGeom prst="rect">
            <a:avLst/>
          </a:prstGeom>
        </p:spPr>
        <p:txBody>
          <a:bodyPr wrap="square">
            <a:spAutoFit/>
          </a:bodyPr>
          <a:lstStyle/>
          <a:p>
            <a:r>
              <a:rPr lang="en-US" sz="7000" b="1" dirty="0"/>
              <a:t>Let God take care of what we just cannot do or cannot control.</a:t>
            </a:r>
          </a:p>
          <a:p>
            <a:endParaRPr lang="zh-TW" altLang="en-US" sz="58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2524078123"/>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7F9F2A-65E4-2CE5-AE66-F3FE4B82C16F}"/>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504A6289-27CA-9797-1E9C-4061BD84D1A0}"/>
              </a:ext>
            </a:extLst>
          </p:cNvPr>
          <p:cNvSpPr/>
          <p:nvPr/>
        </p:nvSpPr>
        <p:spPr>
          <a:xfrm>
            <a:off x="0" y="0"/>
            <a:ext cx="9144000" cy="4216539"/>
          </a:xfrm>
          <a:prstGeom prst="rect">
            <a:avLst/>
          </a:prstGeom>
        </p:spPr>
        <p:txBody>
          <a:bodyPr wrap="square">
            <a:spAutoFit/>
          </a:bodyPr>
          <a:lstStyle/>
          <a:p>
            <a:r>
              <a:rPr lang="en-US" sz="7000" b="1" dirty="0"/>
              <a:t>But there are many things we can gain as parents as well.</a:t>
            </a:r>
          </a:p>
          <a:p>
            <a:endParaRPr lang="zh-TW" altLang="en-US" sz="58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1940207892"/>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6700" b="1" dirty="0"/>
              <a:t>First, children are a treasure and heritage from God (Psalms 127:3), though sometimes we don't feel that way.</a:t>
            </a:r>
          </a:p>
        </p:txBody>
      </p:sp>
    </p:spTree>
    <p:extLst>
      <p:ext uri="{BB962C8B-B14F-4D97-AF65-F5344CB8AC3E}">
        <p14:creationId xmlns:p14="http://schemas.microsoft.com/office/powerpoint/2010/main" val="1320865936"/>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I named both of my children “gifts from God” because that’s what they really are.</a:t>
            </a:r>
          </a:p>
        </p:txBody>
      </p:sp>
    </p:spTree>
    <p:extLst>
      <p:ext uri="{BB962C8B-B14F-4D97-AF65-F5344CB8AC3E}">
        <p14:creationId xmlns:p14="http://schemas.microsoft.com/office/powerpoint/2010/main" val="2270174558"/>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D4E6C7-7421-AC2A-C93A-ACBB57D68486}"/>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094FA0F2-14CA-491A-932E-CEFB78CCE1E7}"/>
              </a:ext>
            </a:extLst>
          </p:cNvPr>
          <p:cNvSpPr/>
          <p:nvPr/>
        </p:nvSpPr>
        <p:spPr>
          <a:xfrm>
            <a:off x="0" y="0"/>
            <a:ext cx="9144000" cy="3139321"/>
          </a:xfrm>
          <a:prstGeom prst="rect">
            <a:avLst/>
          </a:prstGeom>
        </p:spPr>
        <p:txBody>
          <a:bodyPr wrap="square">
            <a:spAutoFit/>
          </a:bodyPr>
          <a:lstStyle/>
          <a:p>
            <a:r>
              <a:rPr lang="en-US" sz="7000" b="1" dirty="0"/>
              <a:t>God uses our children to mold and shape us.</a:t>
            </a:r>
          </a:p>
          <a:p>
            <a:endParaRPr lang="zh-TW" altLang="en-US" sz="58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2485763223"/>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6900" b="1" dirty="0"/>
              <a:t>Second, we need to prioritize God's kingdom over earthly living.  Train our children to do the same.</a:t>
            </a:r>
          </a:p>
        </p:txBody>
      </p:sp>
    </p:spTree>
    <p:extLst>
      <p:ext uri="{BB962C8B-B14F-4D97-AF65-F5344CB8AC3E}">
        <p14:creationId xmlns:p14="http://schemas.microsoft.com/office/powerpoint/2010/main" val="330049731"/>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300" b="1" dirty="0"/>
              <a:t>While we serve the Lord, do not ignore them or our responsibilities as parents.  Being a parent is our most significant earthly responsibility.</a:t>
            </a:r>
          </a:p>
        </p:txBody>
      </p:sp>
    </p:spTree>
    <p:extLst>
      <p:ext uri="{BB962C8B-B14F-4D97-AF65-F5344CB8AC3E}">
        <p14:creationId xmlns:p14="http://schemas.microsoft.com/office/powerpoint/2010/main" val="2345750164"/>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2013 - 2022 Theme</Template>
  <TotalTime>18436</TotalTime>
  <Words>3539</Words>
  <Application>Microsoft Office PowerPoint</Application>
  <PresentationFormat>On-screen Show (16:9)</PresentationFormat>
  <Paragraphs>188</Paragraphs>
  <Slides>126</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126</vt:i4>
      </vt:variant>
    </vt:vector>
  </HeadingPairs>
  <TitlesOfParts>
    <vt:vector size="132" baseType="lpstr">
      <vt:lpstr>Microsoft JhengHei</vt:lpstr>
      <vt:lpstr>Arial</vt:lpstr>
      <vt:lpstr>Calibri</vt:lpstr>
      <vt:lpstr>Calibri Light</vt:lpstr>
      <vt:lpstr>Times New Roman</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Water of Life Chinese Ministry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George</dc:creator>
  <cp:lastModifiedBy>George Huang</cp:lastModifiedBy>
  <cp:revision>1137</cp:revision>
  <cp:lastPrinted>2017-09-16T17:38:24Z</cp:lastPrinted>
  <dcterms:created xsi:type="dcterms:W3CDTF">2005-06-09T01:58:34Z</dcterms:created>
  <dcterms:modified xsi:type="dcterms:W3CDTF">2026-02-26T16:32:22Z</dcterms:modified>
</cp:coreProperties>
</file>