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544" r:id="rId2"/>
    <p:sldId id="531" r:id="rId3"/>
    <p:sldId id="532" r:id="rId4"/>
    <p:sldId id="533" r:id="rId5"/>
    <p:sldId id="534" r:id="rId6"/>
    <p:sldId id="535" r:id="rId7"/>
    <p:sldId id="536" r:id="rId8"/>
    <p:sldId id="537" r:id="rId9"/>
    <p:sldId id="538" r:id="rId10"/>
    <p:sldId id="539" r:id="rId11"/>
    <p:sldId id="540" r:id="rId12"/>
    <p:sldId id="541" r:id="rId13"/>
    <p:sldId id="542" r:id="rId14"/>
    <p:sldId id="543" r:id="rId15"/>
    <p:sldId id="777" r:id="rId16"/>
    <p:sldId id="778" r:id="rId17"/>
    <p:sldId id="447" r:id="rId18"/>
    <p:sldId id="779" r:id="rId19"/>
    <p:sldId id="780" r:id="rId20"/>
    <p:sldId id="574" r:id="rId21"/>
    <p:sldId id="782" r:id="rId22"/>
    <p:sldId id="705" r:id="rId23"/>
    <p:sldId id="783" r:id="rId24"/>
    <p:sldId id="785" r:id="rId25"/>
    <p:sldId id="578" r:id="rId26"/>
    <p:sldId id="580" r:id="rId27"/>
    <p:sldId id="636" r:id="rId28"/>
    <p:sldId id="635" r:id="rId29"/>
    <p:sldId id="709" r:id="rId30"/>
    <p:sldId id="584" r:id="rId31"/>
    <p:sldId id="711" r:id="rId32"/>
    <p:sldId id="713" r:id="rId33"/>
    <p:sldId id="717" r:id="rId34"/>
    <p:sldId id="787" r:id="rId35"/>
    <p:sldId id="788" r:id="rId36"/>
    <p:sldId id="719" r:id="rId37"/>
    <p:sldId id="721" r:id="rId38"/>
    <p:sldId id="790" r:id="rId39"/>
    <p:sldId id="791" r:id="rId40"/>
    <p:sldId id="727" r:id="rId41"/>
    <p:sldId id="771" r:id="rId42"/>
    <p:sldId id="772" r:id="rId43"/>
    <p:sldId id="468" r:id="rId44"/>
    <p:sldId id="480" r:id="rId45"/>
    <p:sldId id="793" r:id="rId46"/>
    <p:sldId id="667" r:id="rId47"/>
    <p:sldId id="669" r:id="rId48"/>
    <p:sldId id="673" r:id="rId49"/>
    <p:sldId id="737" r:id="rId50"/>
    <p:sldId id="739" r:id="rId51"/>
    <p:sldId id="441" r:id="rId52"/>
    <p:sldId id="471" r:id="rId53"/>
    <p:sldId id="472" r:id="rId54"/>
    <p:sldId id="795" r:id="rId55"/>
    <p:sldId id="675" r:id="rId56"/>
    <p:sldId id="677" r:id="rId57"/>
    <p:sldId id="797" r:id="rId58"/>
    <p:sldId id="679" r:id="rId59"/>
    <p:sldId id="683" r:id="rId60"/>
    <p:sldId id="473" r:id="rId61"/>
    <p:sldId id="799" r:id="rId62"/>
    <p:sldId id="802" r:id="rId63"/>
    <p:sldId id="805" r:id="rId64"/>
    <p:sldId id="806" r:id="rId65"/>
    <p:sldId id="474" r:id="rId66"/>
    <p:sldId id="475" r:id="rId67"/>
    <p:sldId id="807" r:id="rId68"/>
    <p:sldId id="691" r:id="rId69"/>
    <p:sldId id="766" r:id="rId70"/>
    <p:sldId id="768" r:id="rId71"/>
    <p:sldId id="770" r:id="rId72"/>
    <p:sldId id="477" r:id="rId73"/>
    <p:sldId id="808" r:id="rId74"/>
    <p:sldId id="589" r:id="rId75"/>
    <p:sldId id="809" r:id="rId76"/>
    <p:sldId id="593" r:id="rId77"/>
    <p:sldId id="595" r:id="rId78"/>
    <p:sldId id="762" r:id="rId79"/>
    <p:sldId id="764" r:id="rId80"/>
    <p:sldId id="760" r:id="rId81"/>
    <p:sldId id="597" r:id="rId82"/>
    <p:sldId id="599" r:id="rId83"/>
    <p:sldId id="600" r:id="rId84"/>
    <p:sldId id="811" r:id="rId85"/>
    <p:sldId id="812" r:id="rId86"/>
    <p:sldId id="813" r:id="rId87"/>
    <p:sldId id="814" r:id="rId88"/>
    <p:sldId id="815" r:id="rId89"/>
    <p:sldId id="602" r:id="rId90"/>
    <p:sldId id="611" r:id="rId91"/>
    <p:sldId id="742" r:id="rId92"/>
    <p:sldId id="744" r:id="rId93"/>
    <p:sldId id="746" r:id="rId94"/>
    <p:sldId id="750" r:id="rId95"/>
    <p:sldId id="613" r:id="rId96"/>
    <p:sldId id="604" r:id="rId97"/>
    <p:sldId id="816" r:id="rId98"/>
    <p:sldId id="617" r:id="rId99"/>
    <p:sldId id="606" r:id="rId100"/>
    <p:sldId id="817" r:id="rId101"/>
    <p:sldId id="752" r:id="rId102"/>
    <p:sldId id="818" r:id="rId103"/>
    <p:sldId id="819" r:id="rId104"/>
    <p:sldId id="754" r:id="rId105"/>
    <p:sldId id="820" r:id="rId106"/>
    <p:sldId id="625" r:id="rId107"/>
    <p:sldId id="821" r:id="rId108"/>
    <p:sldId id="630" r:id="rId109"/>
    <p:sldId id="822" r:id="rId110"/>
    <p:sldId id="823" r:id="rId111"/>
    <p:sldId id="824" r:id="rId112"/>
    <p:sldId id="825" r:id="rId113"/>
    <p:sldId id="418" r:id="rId114"/>
    <p:sldId id="756" r:id="rId115"/>
    <p:sldId id="827" r:id="rId116"/>
    <p:sldId id="647" r:id="rId117"/>
    <p:sldId id="649" r:id="rId118"/>
    <p:sldId id="830" r:id="rId119"/>
    <p:sldId id="651" r:id="rId120"/>
    <p:sldId id="653" r:id="rId121"/>
    <p:sldId id="833" r:id="rId122"/>
    <p:sldId id="655" r:id="rId123"/>
    <p:sldId id="657" r:id="rId124"/>
    <p:sldId id="835" r:id="rId1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6CA9F2-F2D2-4340-B8C0-8D78E43625B2}" v="1" dt="2026-01-20T16:27:12.6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71" autoAdjust="0"/>
    <p:restoredTop sz="94660"/>
  </p:normalViewPr>
  <p:slideViewPr>
    <p:cSldViewPr snapToGrid="0">
      <p:cViewPr>
        <p:scale>
          <a:sx n="60" d="100"/>
          <a:sy n="60" d="100"/>
        </p:scale>
        <p:origin x="756" y="172"/>
      </p:cViewPr>
      <p:guideLst/>
    </p:cSldViewPr>
  </p:slideViewPr>
  <p:notesTextViewPr>
    <p:cViewPr>
      <p:scale>
        <a:sx n="1" d="1"/>
        <a:sy n="1" d="1"/>
      </p:scale>
      <p:origin x="0" y="0"/>
    </p:cViewPr>
  </p:notesTextViewPr>
  <p:sorterViewPr>
    <p:cViewPr varScale="1">
      <p:scale>
        <a:sx n="1" d="1"/>
        <a:sy n="1" d="1"/>
      </p:scale>
      <p:origin x="0" y="-19472"/>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microsoft.com/office/2016/11/relationships/changesInfo" Target="changesInfos/changesInfo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microsoft.com/office/2015/10/relationships/revisionInfo" Target="revisionInfo.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undo custSel delSld modSld">
      <pc:chgData name="George Huang" userId="7522906efeb502a4" providerId="LiveId" clId="{981455AA-CF25-444D-A9FA-AD2443EE8176}" dt="2026-01-20T16:27:12.679" v="34"/>
      <pc:docMkLst>
        <pc:docMk/>
      </pc:docMkLst>
      <pc:sldChg chg="modSp">
        <pc:chgData name="George Huang" userId="7522906efeb502a4" providerId="LiveId" clId="{981455AA-CF25-444D-A9FA-AD2443EE8176}" dt="2026-01-20T16:27:12.679" v="34"/>
        <pc:sldMkLst>
          <pc:docMk/>
          <pc:sldMk cId="2798573803" sldId="480"/>
        </pc:sldMkLst>
        <pc:spChg chg="mod">
          <ac:chgData name="George Huang" userId="7522906efeb502a4" providerId="LiveId" clId="{981455AA-CF25-444D-A9FA-AD2443EE8176}" dt="2026-01-20T16:27:12.679" v="34"/>
          <ac:spMkLst>
            <pc:docMk/>
            <pc:sldMk cId="2798573803" sldId="480"/>
            <ac:spMk id="3" creationId="{31FB2873-E391-4A4D-B6D3-F9018A3CE680}"/>
          </ac:spMkLst>
        </pc:spChg>
      </pc:sldChg>
      <pc:sldChg chg="modSp mod">
        <pc:chgData name="George Huang" userId="7522906efeb502a4" providerId="LiveId" clId="{981455AA-CF25-444D-A9FA-AD2443EE8176}" dt="2026-01-11T16:45:49.544" v="7" actId="1076"/>
        <pc:sldMkLst>
          <pc:docMk/>
          <pc:sldMk cId="3160119663" sldId="544"/>
        </pc:sldMkLst>
        <pc:spChg chg="mod">
          <ac:chgData name="George Huang" userId="7522906efeb502a4" providerId="LiveId" clId="{981455AA-CF25-444D-A9FA-AD2443EE8176}" dt="2026-01-11T16:45:49.544" v="7" actId="1076"/>
          <ac:spMkLst>
            <pc:docMk/>
            <pc:sldMk cId="3160119663" sldId="544"/>
            <ac:spMk id="2" creationId="{C9098756-BBAC-4EC5-A8EF-7D0744CD6DE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pPr>
              <a:defRPr/>
            </a:pPr>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2292880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defRPr/>
            </a:pPr>
            <a:r>
              <a:rPr lang="en-US"/>
              <a:t>Click to edit Master text styles</a:t>
            </a:r>
          </a:p>
          <a:p>
            <a:pPr lvl="1">
              <a:defRPr/>
            </a:pPr>
            <a:r>
              <a:rPr lang="en-US"/>
              <a:t>Second level</a:t>
            </a:r>
          </a:p>
          <a:p>
            <a:pPr lvl="2">
              <a:defRPr/>
            </a:pPr>
            <a:r>
              <a:rPr lang="en-US"/>
              <a:t>Third level</a:t>
            </a:r>
          </a:p>
          <a:p>
            <a:pPr lvl="3">
              <a:defRPr/>
            </a:pPr>
            <a:r>
              <a:rPr lang="en-US"/>
              <a:t>Fourth level</a:t>
            </a:r>
          </a:p>
          <a:p>
            <a:pPr lvl="4">
              <a:defRPr/>
            </a:pPr>
            <a:r>
              <a:rPr lang="en-US"/>
              <a:t>Fifth level</a:t>
            </a:r>
            <a:endParaRPr lang="en-US" dirty="0"/>
          </a:p>
        </p:txBody>
      </p:sp>
      <p:sp>
        <p:nvSpPr>
          <p:cNvPr id="4" name="Date Placeholder 3"/>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515217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pPr>
              <a:defRPr/>
            </a:pPr>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defRPr/>
            </a:pPr>
            <a:r>
              <a:rPr lang="en-US"/>
              <a:t>Click to edit Master text styles</a:t>
            </a:r>
          </a:p>
          <a:p>
            <a:pPr lvl="1">
              <a:defRPr/>
            </a:pPr>
            <a:r>
              <a:rPr lang="en-US"/>
              <a:t>Second level</a:t>
            </a:r>
          </a:p>
          <a:p>
            <a:pPr lvl="2">
              <a:defRPr/>
            </a:pPr>
            <a:r>
              <a:rPr lang="en-US"/>
              <a:t>Third level</a:t>
            </a:r>
          </a:p>
          <a:p>
            <a:pPr lvl="3">
              <a:defRPr/>
            </a:pPr>
            <a:r>
              <a:rPr lang="en-US"/>
              <a:t>Fourth level</a:t>
            </a:r>
          </a:p>
          <a:p>
            <a:pPr lvl="4">
              <a:defRPr/>
            </a:pPr>
            <a:r>
              <a:rPr lang="en-US"/>
              <a:t>Fifth level</a:t>
            </a:r>
            <a:endParaRPr lang="en-US" dirty="0"/>
          </a:p>
        </p:txBody>
      </p:sp>
      <p:sp>
        <p:nvSpPr>
          <p:cNvPr id="4" name="Date Placeholder 3"/>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4239757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t>Click to edit Master title style</a:t>
            </a:r>
            <a:endParaRPr lang="en-US" dirty="0"/>
          </a:p>
        </p:txBody>
      </p:sp>
      <p:sp>
        <p:nvSpPr>
          <p:cNvPr id="3" name="Content Placeholder 2"/>
          <p:cNvSpPr>
            <a:spLocks noGrp="1"/>
          </p:cNvSpPr>
          <p:nvPr>
            <p:ph idx="1"/>
          </p:nvPr>
        </p:nvSpPr>
        <p:spPr/>
        <p:txBody>
          <a:bodyPr/>
          <a:lstStyle/>
          <a:p>
            <a:pPr lvl="0">
              <a:defRPr/>
            </a:pPr>
            <a:r>
              <a:rPr lang="en-US"/>
              <a:t>Click to edit Master text styles</a:t>
            </a:r>
          </a:p>
          <a:p>
            <a:pPr lvl="1">
              <a:defRPr/>
            </a:pPr>
            <a:r>
              <a:rPr lang="en-US"/>
              <a:t>Second level</a:t>
            </a:r>
          </a:p>
          <a:p>
            <a:pPr lvl="2">
              <a:defRPr/>
            </a:pPr>
            <a:r>
              <a:rPr lang="en-US"/>
              <a:t>Third level</a:t>
            </a:r>
          </a:p>
          <a:p>
            <a:pPr lvl="3">
              <a:defRPr/>
            </a:pPr>
            <a:r>
              <a:rPr lang="en-US"/>
              <a:t>Fourth level</a:t>
            </a:r>
          </a:p>
          <a:p>
            <a:pPr lvl="4">
              <a:defRPr/>
            </a:pPr>
            <a:r>
              <a:rPr lang="en-US"/>
              <a:t>Fifth level</a:t>
            </a:r>
            <a:endParaRPr lang="en-US" dirty="0"/>
          </a:p>
        </p:txBody>
      </p:sp>
      <p:sp>
        <p:nvSpPr>
          <p:cNvPr id="4" name="Date Placeholder 3"/>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392642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pPr>
              <a:defRPr/>
            </a:pPr>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en-US"/>
              <a:t>Click to edit Master text styles</a:t>
            </a:r>
          </a:p>
        </p:txBody>
      </p:sp>
      <p:sp>
        <p:nvSpPr>
          <p:cNvPr id="4" name="Date Placeholder 3"/>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2779827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defRPr/>
            </a:pPr>
            <a:r>
              <a:rPr lang="en-US"/>
              <a:t>Click to edit Master text styles</a:t>
            </a:r>
          </a:p>
          <a:p>
            <a:pPr lvl="1">
              <a:defRPr/>
            </a:pPr>
            <a:r>
              <a:rPr lang="en-US"/>
              <a:t>Second level</a:t>
            </a:r>
          </a:p>
          <a:p>
            <a:pPr lvl="2">
              <a:defRPr/>
            </a:pPr>
            <a:r>
              <a:rPr lang="en-US"/>
              <a:t>Third level</a:t>
            </a:r>
          </a:p>
          <a:p>
            <a:pPr lvl="3">
              <a:defRPr/>
            </a:pPr>
            <a:r>
              <a:rPr lang="en-US"/>
              <a:t>Fourth level</a:t>
            </a:r>
          </a:p>
          <a:p>
            <a:pPr lvl="4">
              <a:defRPr/>
            </a:pPr>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defRPr/>
            </a:pPr>
            <a:r>
              <a:rPr lang="en-US"/>
              <a:t>Click to edit Master text styles</a:t>
            </a:r>
          </a:p>
          <a:p>
            <a:pPr lvl="1">
              <a:defRPr/>
            </a:pPr>
            <a:r>
              <a:rPr lang="en-US"/>
              <a:t>Second level</a:t>
            </a:r>
          </a:p>
          <a:p>
            <a:pPr lvl="2">
              <a:defRPr/>
            </a:pPr>
            <a:r>
              <a:rPr lang="en-US"/>
              <a:t>Third level</a:t>
            </a:r>
          </a:p>
          <a:p>
            <a:pPr lvl="3">
              <a:defRPr/>
            </a:pPr>
            <a:r>
              <a:rPr lang="en-US"/>
              <a:t>Fourth level</a:t>
            </a:r>
          </a:p>
          <a:p>
            <a:pPr lvl="4">
              <a:defRPr/>
            </a:pPr>
            <a:r>
              <a:rPr lang="en-US"/>
              <a:t>Fifth level</a:t>
            </a:r>
            <a:endParaRPr lang="en-US" dirty="0"/>
          </a:p>
        </p:txBody>
      </p:sp>
      <p:sp>
        <p:nvSpPr>
          <p:cNvPr id="5" name="Date Placeholder 4"/>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1934792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pPr>
              <a:defRPr/>
            </a:pPr>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defRPr/>
            </a:pPr>
            <a:r>
              <a:rPr lang="en-US"/>
              <a:t>Click to edit Master text styles</a:t>
            </a:r>
          </a:p>
          <a:p>
            <a:pPr lvl="1">
              <a:defRPr/>
            </a:pPr>
            <a:r>
              <a:rPr lang="en-US"/>
              <a:t>Second level</a:t>
            </a:r>
          </a:p>
          <a:p>
            <a:pPr lvl="2">
              <a:defRPr/>
            </a:pPr>
            <a:r>
              <a:rPr lang="en-US"/>
              <a:t>Third level</a:t>
            </a:r>
          </a:p>
          <a:p>
            <a:pPr lvl="3">
              <a:defRPr/>
            </a:pPr>
            <a:r>
              <a:rPr lang="en-US"/>
              <a:t>Fourth level</a:t>
            </a:r>
          </a:p>
          <a:p>
            <a:pPr lvl="4">
              <a:defRPr/>
            </a:pPr>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defRPr/>
            </a:pPr>
            <a:r>
              <a:rPr lang="en-US"/>
              <a:t>Click to edit Master text styles</a:t>
            </a:r>
          </a:p>
          <a:p>
            <a:pPr lvl="1">
              <a:defRPr/>
            </a:pPr>
            <a:r>
              <a:rPr lang="en-US"/>
              <a:t>Second level</a:t>
            </a:r>
          </a:p>
          <a:p>
            <a:pPr lvl="2">
              <a:defRPr/>
            </a:pPr>
            <a:r>
              <a:rPr lang="en-US"/>
              <a:t>Third level</a:t>
            </a:r>
          </a:p>
          <a:p>
            <a:pPr lvl="3">
              <a:defRPr/>
            </a:pPr>
            <a:r>
              <a:rPr lang="en-US"/>
              <a:t>Fourth level</a:t>
            </a:r>
          </a:p>
          <a:p>
            <a:pPr lvl="4">
              <a:defRPr/>
            </a:pPr>
            <a:r>
              <a:rPr lang="en-US"/>
              <a:t>Fifth level</a:t>
            </a:r>
            <a:endParaRPr lang="en-US" dirty="0"/>
          </a:p>
        </p:txBody>
      </p:sp>
      <p:sp>
        <p:nvSpPr>
          <p:cNvPr id="7" name="Date Placeholder 6"/>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1550510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1080853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4052209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pPr>
              <a:defRPr/>
            </a:pPr>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en-US"/>
              <a:t>Click to edit Master text styles</a:t>
            </a:r>
          </a:p>
          <a:p>
            <a:pPr lvl="1">
              <a:defRPr/>
            </a:pPr>
            <a:r>
              <a:rPr lang="en-US"/>
              <a:t>Second level</a:t>
            </a:r>
          </a:p>
          <a:p>
            <a:pPr lvl="2">
              <a:defRPr/>
            </a:pPr>
            <a:r>
              <a:rPr lang="en-US"/>
              <a:t>Third level</a:t>
            </a:r>
          </a:p>
          <a:p>
            <a:pPr lvl="3">
              <a:defRPr/>
            </a:pPr>
            <a:r>
              <a:rPr lang="en-US"/>
              <a:t>Fourth level</a:t>
            </a:r>
          </a:p>
          <a:p>
            <a:pPr lvl="4">
              <a:defRPr/>
            </a:pPr>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en-US"/>
              <a:t>Click to edit Master text styles</a:t>
            </a:r>
          </a:p>
        </p:txBody>
      </p:sp>
      <p:sp>
        <p:nvSpPr>
          <p:cNvPr id="5" name="Date Placeholder 4"/>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1199955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pPr>
              <a:defRPr/>
            </a:pPr>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en-US"/>
              <a:t>Click to edit Master text styles</a:t>
            </a:r>
          </a:p>
        </p:txBody>
      </p:sp>
      <p:sp>
        <p:nvSpPr>
          <p:cNvPr id="5" name="Date Placeholder 4"/>
          <p:cNvSpPr>
            <a:spLocks noGrp="1"/>
          </p:cNvSpPr>
          <p:nvPr>
            <p:ph type="dt" sz="half" idx="10"/>
          </p:nvPr>
        </p:nvSpPr>
        <p:spPr/>
        <p:txBody>
          <a:bodyPr/>
          <a:lstStyle/>
          <a:p>
            <a:pPr>
              <a:defRPr/>
            </a:pPr>
            <a:fld id="{583ED492-566D-461B-B60C-1C0C7ADBD754}" type="datetimeFigureOut">
              <a:rPr lang="en-US" smtClean="0"/>
              <a:t>1/20/2026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A1FBE42-2457-45E6-980D-88CC0A8C3094}" type="slidenum">
              <a:rPr lang="en-US" smtClean="0"/>
              <a:t>‹#›</a:t>
            </a:fld>
            <a:endParaRPr lang="en-US"/>
          </a:p>
        </p:txBody>
      </p:sp>
    </p:spTree>
    <p:extLst>
      <p:ext uri="{BB962C8B-B14F-4D97-AF65-F5344CB8AC3E}">
        <p14:creationId xmlns:p14="http://schemas.microsoft.com/office/powerpoint/2010/main" val="3483898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ED492-566D-461B-B60C-1C0C7ADBD754}" type="datetimeFigureOut">
              <a:rPr lang="en-US" smtClean="0"/>
              <a:pPr/>
              <a:t>1/20/2026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FBE42-2457-45E6-980D-88CC0A8C3094}" type="slidenum">
              <a:rPr lang="en-US" smtClean="0"/>
              <a:pPr/>
              <a:t>‹#›</a:t>
            </a:fld>
            <a:endParaRPr lang="en-US" dirty="0"/>
          </a:p>
        </p:txBody>
      </p:sp>
    </p:spTree>
    <p:extLst>
      <p:ext uri="{BB962C8B-B14F-4D97-AF65-F5344CB8AC3E}">
        <p14:creationId xmlns:p14="http://schemas.microsoft.com/office/powerpoint/2010/main" val="2184343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98756-BBAC-4EC5-A8EF-7D0744CD6DE6}"/>
              </a:ext>
            </a:extLst>
          </p:cNvPr>
          <p:cNvSpPr>
            <a:spLocks noGrp="1"/>
          </p:cNvSpPr>
          <p:nvPr>
            <p:ph type="ctrTitle"/>
          </p:nvPr>
        </p:nvSpPr>
        <p:spPr>
          <a:xfrm>
            <a:off x="0" y="574158"/>
            <a:ext cx="12192000" cy="4922874"/>
          </a:xfrm>
        </p:spPr>
        <p:txBody>
          <a:bodyPr>
            <a:noAutofit/>
          </a:bodyPr>
          <a:lstStyle/>
          <a:p>
            <a:pPr>
              <a:defRPr/>
            </a:pPr>
            <a:r>
              <a:rPr lang="en-US" sz="10000" b="1" dirty="0"/>
              <a:t>Photosynthesis</a:t>
            </a:r>
            <a:br>
              <a:rPr lang="en-US" sz="7200" b="1" dirty="0"/>
            </a:br>
            <a:br>
              <a:rPr lang="en-US" sz="7200" b="1" dirty="0"/>
            </a:br>
            <a:r>
              <a:rPr lang="en-US" sz="10000" b="1" dirty="0"/>
              <a:t>Luke 8:4-15</a:t>
            </a:r>
          </a:p>
        </p:txBody>
      </p:sp>
    </p:spTree>
    <p:extLst>
      <p:ext uri="{BB962C8B-B14F-4D97-AF65-F5344CB8AC3E}">
        <p14:creationId xmlns:p14="http://schemas.microsoft.com/office/powerpoint/2010/main" val="3160119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433300" cy="5844209"/>
          </a:xfrm>
        </p:spPr>
        <p:txBody>
          <a:bodyPr>
            <a:noAutofit/>
          </a:bodyPr>
          <a:lstStyle/>
          <a:p>
            <a:pPr marL="0" indent="0">
              <a:buNone/>
              <a:defRPr/>
            </a:pPr>
            <a:r>
              <a:rPr lang="en-US" sz="8500" b="1" dirty="0"/>
              <a:t>Those along the path are the ones who hear, &amp;  then the devil comes and takes away the word from their hearts, so that they may not believe &amp; be saved.</a:t>
            </a:r>
          </a:p>
        </p:txBody>
      </p:sp>
    </p:spTree>
    <p:extLst>
      <p:ext uri="{BB962C8B-B14F-4D97-AF65-F5344CB8AC3E}">
        <p14:creationId xmlns:p14="http://schemas.microsoft.com/office/powerpoint/2010/main" val="304586759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27831-F3CA-341F-96F9-72C6E617A35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32C45D-D7B6-4D69-48D6-02884447D25D}"/>
              </a:ext>
            </a:extLst>
          </p:cNvPr>
          <p:cNvSpPr>
            <a:spLocks noGrp="1"/>
          </p:cNvSpPr>
          <p:nvPr>
            <p:ph idx="1"/>
          </p:nvPr>
        </p:nvSpPr>
        <p:spPr>
          <a:xfrm>
            <a:off x="0" y="0"/>
            <a:ext cx="12192000" cy="6559825"/>
          </a:xfrm>
        </p:spPr>
        <p:txBody>
          <a:bodyPr>
            <a:noAutofit/>
          </a:bodyPr>
          <a:lstStyle/>
          <a:p>
            <a:pPr marL="0" indent="0">
              <a:buNone/>
              <a:defRPr/>
            </a:pPr>
            <a:r>
              <a:rPr lang="en-US" sz="10000" b="1" dirty="0"/>
              <a:t>He went with Paul on his first mission trip and helped take care of him.</a:t>
            </a:r>
          </a:p>
        </p:txBody>
      </p:sp>
    </p:spTree>
    <p:extLst>
      <p:ext uri="{BB962C8B-B14F-4D97-AF65-F5344CB8AC3E}">
        <p14:creationId xmlns:p14="http://schemas.microsoft.com/office/powerpoint/2010/main" val="386717044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95693"/>
            <a:ext cx="12557051" cy="6308035"/>
          </a:xfrm>
        </p:spPr>
        <p:txBody>
          <a:bodyPr>
            <a:noAutofit/>
          </a:bodyPr>
          <a:lstStyle/>
          <a:p>
            <a:pPr marL="0" indent="0">
              <a:buNone/>
              <a:defRPr/>
            </a:pPr>
            <a:r>
              <a:rPr lang="en-US" altLang="zh-TW" sz="9500" b="1" dirty="0"/>
              <a:t>John Mark, their young companion,</a:t>
            </a:r>
            <a:r>
              <a:rPr lang="en-US" sz="9500" b="1" dirty="0"/>
              <a:t> left them in the middle of the trip.  Later, Paul did not want to use him again.</a:t>
            </a:r>
          </a:p>
          <a:p>
            <a:pPr marL="0" indent="0">
              <a:buNone/>
              <a:defRPr/>
            </a:pPr>
            <a:endParaRPr lang="zh-TW" altLang="en-US" sz="9500" b="1" dirty="0"/>
          </a:p>
        </p:txBody>
      </p:sp>
    </p:spTree>
    <p:extLst>
      <p:ext uri="{BB962C8B-B14F-4D97-AF65-F5344CB8AC3E}">
        <p14:creationId xmlns:p14="http://schemas.microsoft.com/office/powerpoint/2010/main" val="120485431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5A189-5A06-50E2-66C6-6FF3D70592F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7C4BD9-20D6-4770-0166-618104B0072A}"/>
              </a:ext>
            </a:extLst>
          </p:cNvPr>
          <p:cNvSpPr>
            <a:spLocks noGrp="1"/>
          </p:cNvSpPr>
          <p:nvPr>
            <p:ph idx="1"/>
          </p:nvPr>
        </p:nvSpPr>
        <p:spPr>
          <a:xfrm>
            <a:off x="0" y="0"/>
            <a:ext cx="12192000" cy="6308035"/>
          </a:xfrm>
        </p:spPr>
        <p:txBody>
          <a:bodyPr>
            <a:noAutofit/>
          </a:bodyPr>
          <a:lstStyle/>
          <a:p>
            <a:pPr marL="0" indent="0">
              <a:buNone/>
              <a:defRPr/>
            </a:pPr>
            <a:r>
              <a:rPr lang="en-US" altLang="zh-TW" sz="10000" b="1" dirty="0"/>
              <a:t>Barnabas d</a:t>
            </a:r>
            <a:r>
              <a:rPr lang="en-US" sz="10000" b="1" dirty="0"/>
              <a:t>efended John Mark and gave him a second chance at ministry.</a:t>
            </a:r>
          </a:p>
          <a:p>
            <a:pPr marL="0" indent="0">
              <a:buNone/>
              <a:defRPr/>
            </a:pPr>
            <a:endParaRPr lang="zh-TW" altLang="en-US" sz="7000" b="1" dirty="0"/>
          </a:p>
        </p:txBody>
      </p:sp>
    </p:spTree>
    <p:extLst>
      <p:ext uri="{BB962C8B-B14F-4D97-AF65-F5344CB8AC3E}">
        <p14:creationId xmlns:p14="http://schemas.microsoft.com/office/powerpoint/2010/main" val="353608870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452C3-AA97-FB7E-277C-08B4488362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525996-C76F-19BE-7EC8-7339BBB9A1F1}"/>
              </a:ext>
            </a:extLst>
          </p:cNvPr>
          <p:cNvSpPr>
            <a:spLocks noGrp="1"/>
          </p:cNvSpPr>
          <p:nvPr>
            <p:ph idx="1"/>
          </p:nvPr>
        </p:nvSpPr>
        <p:spPr>
          <a:xfrm>
            <a:off x="0" y="0"/>
            <a:ext cx="12192000" cy="6559825"/>
          </a:xfrm>
        </p:spPr>
        <p:txBody>
          <a:bodyPr>
            <a:noAutofit/>
          </a:bodyPr>
          <a:lstStyle/>
          <a:p>
            <a:pPr marL="0" indent="0">
              <a:buNone/>
              <a:defRPr/>
            </a:pPr>
            <a:r>
              <a:rPr lang="en-US" sz="10000" b="1" dirty="0"/>
              <a:t>Later, Paul realized that he was wrong about John Mark.</a:t>
            </a:r>
            <a:endParaRPr lang="en-US" sz="7000" b="1" dirty="0"/>
          </a:p>
        </p:txBody>
      </p:sp>
    </p:spTree>
    <p:extLst>
      <p:ext uri="{BB962C8B-B14F-4D97-AF65-F5344CB8AC3E}">
        <p14:creationId xmlns:p14="http://schemas.microsoft.com/office/powerpoint/2010/main" val="377510201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559825"/>
          </a:xfrm>
        </p:spPr>
        <p:txBody>
          <a:bodyPr>
            <a:noAutofit/>
          </a:bodyPr>
          <a:lstStyle/>
          <a:p>
            <a:pPr marL="0" indent="0">
              <a:buNone/>
              <a:defRPr/>
            </a:pPr>
            <a:r>
              <a:rPr lang="en-US" sz="10000" b="1" dirty="0"/>
              <a:t>Near the end of his life, Paul would ask people to send John Mark to help him. (2 Tim. 4:11)</a:t>
            </a:r>
          </a:p>
          <a:p>
            <a:pPr marL="0" indent="0">
              <a:buNone/>
              <a:defRPr/>
            </a:pPr>
            <a:endParaRPr lang="en-US" sz="7000" b="1" dirty="0"/>
          </a:p>
        </p:txBody>
      </p:sp>
    </p:spTree>
    <p:extLst>
      <p:ext uri="{BB962C8B-B14F-4D97-AF65-F5344CB8AC3E}">
        <p14:creationId xmlns:p14="http://schemas.microsoft.com/office/powerpoint/2010/main" val="170064364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BCE76-072F-06AC-57FD-D871B49454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934208-C5AB-DD20-C49C-BBF785BD7C9E}"/>
              </a:ext>
            </a:extLst>
          </p:cNvPr>
          <p:cNvSpPr>
            <a:spLocks noGrp="1"/>
          </p:cNvSpPr>
          <p:nvPr>
            <p:ph idx="1"/>
          </p:nvPr>
        </p:nvSpPr>
        <p:spPr>
          <a:xfrm>
            <a:off x="0" y="0"/>
            <a:ext cx="12192000" cy="6559825"/>
          </a:xfrm>
        </p:spPr>
        <p:txBody>
          <a:bodyPr>
            <a:noAutofit/>
          </a:bodyPr>
          <a:lstStyle/>
          <a:p>
            <a:pPr marL="0" indent="0">
              <a:buNone/>
              <a:defRPr/>
            </a:pPr>
            <a:r>
              <a:rPr lang="en-US" sz="10000" b="1" dirty="0"/>
              <a:t>Mark would end up writing the </a:t>
            </a:r>
            <a:r>
              <a:rPr lang="en-US" sz="10000" b="1" i="1" dirty="0"/>
              <a:t>Gospel According to Mark.</a:t>
            </a:r>
          </a:p>
        </p:txBody>
      </p:sp>
    </p:spTree>
    <p:extLst>
      <p:ext uri="{BB962C8B-B14F-4D97-AF65-F5344CB8AC3E}">
        <p14:creationId xmlns:p14="http://schemas.microsoft.com/office/powerpoint/2010/main" val="321604592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 y="0"/>
            <a:ext cx="12525153" cy="6559825"/>
          </a:xfrm>
        </p:spPr>
        <p:txBody>
          <a:bodyPr>
            <a:noAutofit/>
          </a:bodyPr>
          <a:lstStyle/>
          <a:p>
            <a:pPr marL="0" indent="0">
              <a:buNone/>
              <a:defRPr/>
            </a:pPr>
            <a:r>
              <a:rPr lang="en-US" sz="9500" b="1" dirty="0"/>
              <a:t>Barnabas’s kind heart, bravery, and actions helped ensure Paul, Mark, and others would do great things for God.</a:t>
            </a:r>
            <a:endParaRPr lang="en-US" sz="9500" b="1" i="1" dirty="0"/>
          </a:p>
        </p:txBody>
      </p:sp>
    </p:spTree>
    <p:extLst>
      <p:ext uri="{BB962C8B-B14F-4D97-AF65-F5344CB8AC3E}">
        <p14:creationId xmlns:p14="http://schemas.microsoft.com/office/powerpoint/2010/main" val="399677887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A0B6B-9649-74A1-EC33-1D9A091658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810D8-B8C7-DD04-797C-01D9FC2A47CD}"/>
              </a:ext>
            </a:extLst>
          </p:cNvPr>
          <p:cNvSpPr>
            <a:spLocks noGrp="1"/>
          </p:cNvSpPr>
          <p:nvPr>
            <p:ph idx="1"/>
          </p:nvPr>
        </p:nvSpPr>
        <p:spPr>
          <a:xfrm>
            <a:off x="0" y="0"/>
            <a:ext cx="12192000" cy="6559825"/>
          </a:xfrm>
        </p:spPr>
        <p:txBody>
          <a:bodyPr>
            <a:noAutofit/>
          </a:bodyPr>
          <a:lstStyle/>
          <a:p>
            <a:pPr marL="0" indent="0">
              <a:buNone/>
              <a:defRPr/>
            </a:pPr>
            <a:r>
              <a:rPr lang="en-US" altLang="zh-TW" sz="10000" b="1" dirty="0"/>
              <a:t>Jonathan:</a:t>
            </a:r>
          </a:p>
          <a:p>
            <a:pPr>
              <a:defRPr/>
            </a:pPr>
            <a:r>
              <a:rPr lang="en-US" sz="10000" b="1" dirty="0"/>
              <a:t>Chose righteousness</a:t>
            </a:r>
          </a:p>
          <a:p>
            <a:pPr>
              <a:defRPr/>
            </a:pPr>
            <a:r>
              <a:rPr lang="en-US" sz="10000" b="1" dirty="0"/>
              <a:t>Sacrificed his privileges to help others</a:t>
            </a:r>
          </a:p>
        </p:txBody>
      </p:sp>
    </p:spTree>
    <p:extLst>
      <p:ext uri="{BB962C8B-B14F-4D97-AF65-F5344CB8AC3E}">
        <p14:creationId xmlns:p14="http://schemas.microsoft.com/office/powerpoint/2010/main" val="395454279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559825"/>
          </a:xfrm>
        </p:spPr>
        <p:txBody>
          <a:bodyPr>
            <a:noAutofit/>
          </a:bodyPr>
          <a:lstStyle/>
          <a:p>
            <a:pPr marL="0" indent="0">
              <a:buNone/>
              <a:defRPr/>
            </a:pPr>
            <a:r>
              <a:rPr lang="en-US" sz="9500" b="1" dirty="0"/>
              <a:t>Barnabas</a:t>
            </a:r>
            <a:r>
              <a:rPr lang="en-US" altLang="zh-TW" sz="9500" b="1" dirty="0"/>
              <a:t>:</a:t>
            </a:r>
          </a:p>
          <a:p>
            <a:pPr>
              <a:defRPr/>
            </a:pPr>
            <a:r>
              <a:rPr lang="en-US" sz="9500" b="1" dirty="0"/>
              <a:t>Saw others’ potential</a:t>
            </a:r>
          </a:p>
          <a:p>
            <a:pPr>
              <a:defRPr/>
            </a:pPr>
            <a:r>
              <a:rPr lang="en-US" sz="9500" b="1" dirty="0"/>
              <a:t>Gave opportunities</a:t>
            </a:r>
          </a:p>
          <a:p>
            <a:pPr>
              <a:defRPr/>
            </a:pPr>
            <a:r>
              <a:rPr lang="en-US" sz="9500" b="1" dirty="0"/>
              <a:t>Supported others when they are down</a:t>
            </a:r>
          </a:p>
        </p:txBody>
      </p:sp>
    </p:spTree>
    <p:extLst>
      <p:ext uri="{BB962C8B-B14F-4D97-AF65-F5344CB8AC3E}">
        <p14:creationId xmlns:p14="http://schemas.microsoft.com/office/powerpoint/2010/main" val="221945044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9D388-FBA8-2DDD-5E41-F9EFBAF0F70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F62403-F146-DC2B-50E5-B69FDE201DB3}"/>
              </a:ext>
            </a:extLst>
          </p:cNvPr>
          <p:cNvSpPr>
            <a:spLocks noGrp="1"/>
          </p:cNvSpPr>
          <p:nvPr>
            <p:ph idx="1"/>
          </p:nvPr>
        </p:nvSpPr>
        <p:spPr>
          <a:xfrm>
            <a:off x="0" y="0"/>
            <a:ext cx="12192000" cy="6650808"/>
          </a:xfrm>
        </p:spPr>
        <p:txBody>
          <a:bodyPr>
            <a:normAutofit/>
          </a:bodyPr>
          <a:lstStyle/>
          <a:p>
            <a:pPr marL="0" indent="0">
              <a:buNone/>
              <a:defRPr/>
            </a:pPr>
            <a:r>
              <a:rPr lang="en-US" sz="10000" b="1" dirty="0"/>
              <a:t>Life Cycle of Christians:</a:t>
            </a:r>
          </a:p>
          <a:p>
            <a:pPr marL="0" indent="0">
              <a:buNone/>
              <a:defRPr/>
            </a:pPr>
            <a:endParaRPr lang="en-US" sz="5000" b="1" dirty="0"/>
          </a:p>
          <a:p>
            <a:pPr marL="1143000" indent="-1143000">
              <a:buAutoNum type="arabicPeriod"/>
              <a:defRPr/>
            </a:pPr>
            <a:r>
              <a:rPr lang="en-US" sz="10000" b="1" dirty="0"/>
              <a:t>Seed falls on good soil</a:t>
            </a:r>
          </a:p>
          <a:p>
            <a:pPr marL="1143000" indent="-1143000">
              <a:buAutoNum type="arabicPeriod"/>
              <a:defRPr/>
            </a:pPr>
            <a:endParaRPr lang="en-US" sz="7000" b="1" dirty="0"/>
          </a:p>
        </p:txBody>
      </p:sp>
    </p:spTree>
    <p:extLst>
      <p:ext uri="{BB962C8B-B14F-4D97-AF65-F5344CB8AC3E}">
        <p14:creationId xmlns:p14="http://schemas.microsoft.com/office/powerpoint/2010/main" val="1068581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5844209"/>
          </a:xfrm>
        </p:spPr>
        <p:txBody>
          <a:bodyPr>
            <a:noAutofit/>
          </a:bodyPr>
          <a:lstStyle/>
          <a:p>
            <a:pPr marL="0" indent="0">
              <a:buNone/>
              <a:defRPr/>
            </a:pPr>
            <a:r>
              <a:rPr lang="en-US" sz="9000" b="1" dirty="0"/>
              <a:t>Those on the rocky ground are the ones who receive the word with joy when they </a:t>
            </a:r>
            <a:r>
              <a:rPr lang="en-US" sz="9000" b="1"/>
              <a:t>hear it, </a:t>
            </a:r>
            <a:r>
              <a:rPr lang="en-US" sz="9000" b="1" dirty="0"/>
              <a:t>but they have no root.  </a:t>
            </a:r>
          </a:p>
        </p:txBody>
      </p:sp>
    </p:spTree>
    <p:extLst>
      <p:ext uri="{BB962C8B-B14F-4D97-AF65-F5344CB8AC3E}">
        <p14:creationId xmlns:p14="http://schemas.microsoft.com/office/powerpoint/2010/main" val="283275741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A2673-A03B-CA83-E16B-BDED94E992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821326-0514-2189-D2CB-7F0B459D306D}"/>
              </a:ext>
            </a:extLst>
          </p:cNvPr>
          <p:cNvSpPr>
            <a:spLocks noGrp="1"/>
          </p:cNvSpPr>
          <p:nvPr>
            <p:ph idx="1"/>
          </p:nvPr>
        </p:nvSpPr>
        <p:spPr>
          <a:xfrm>
            <a:off x="0" y="0"/>
            <a:ext cx="12192000" cy="6308035"/>
          </a:xfrm>
        </p:spPr>
        <p:txBody>
          <a:bodyPr>
            <a:normAutofit/>
          </a:bodyPr>
          <a:lstStyle/>
          <a:p>
            <a:pPr marL="0" indent="0">
              <a:buNone/>
              <a:defRPr/>
            </a:pPr>
            <a:r>
              <a:rPr lang="en-US" sz="10000" b="1" dirty="0"/>
              <a:t>2. Plant grows with sun, water, and nutrients</a:t>
            </a:r>
          </a:p>
        </p:txBody>
      </p:sp>
    </p:spTree>
    <p:extLst>
      <p:ext uri="{BB962C8B-B14F-4D97-AF65-F5344CB8AC3E}">
        <p14:creationId xmlns:p14="http://schemas.microsoft.com/office/powerpoint/2010/main" val="148860779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70A6D-4C92-FB47-0214-81AD055C03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40D772-0708-BE21-56CF-AA4CD4980CFA}"/>
              </a:ext>
            </a:extLst>
          </p:cNvPr>
          <p:cNvSpPr>
            <a:spLocks noGrp="1"/>
          </p:cNvSpPr>
          <p:nvPr>
            <p:ph idx="1"/>
          </p:nvPr>
        </p:nvSpPr>
        <p:spPr>
          <a:xfrm>
            <a:off x="0" y="0"/>
            <a:ext cx="12192000" cy="6932162"/>
          </a:xfrm>
        </p:spPr>
        <p:txBody>
          <a:bodyPr>
            <a:normAutofit/>
          </a:bodyPr>
          <a:lstStyle/>
          <a:p>
            <a:pPr marL="0" indent="0">
              <a:buNone/>
              <a:defRPr/>
            </a:pPr>
            <a:r>
              <a:rPr lang="en-US" sz="10000" b="1" dirty="0"/>
              <a:t>3. As it grows, it produces CH</a:t>
            </a:r>
            <a:r>
              <a:rPr lang="en-US" sz="10000" b="1" baseline="-25000" dirty="0"/>
              <a:t>2</a:t>
            </a:r>
            <a:r>
              <a:rPr lang="en-US" sz="10000" b="1" dirty="0"/>
              <a:t>O and O</a:t>
            </a:r>
            <a:r>
              <a:rPr lang="en-US" sz="10000" b="1" baseline="-25000" dirty="0"/>
              <a:t>2</a:t>
            </a:r>
            <a:r>
              <a:rPr lang="en-US" sz="10000" b="1" dirty="0"/>
              <a:t> to help all living things.</a:t>
            </a:r>
          </a:p>
        </p:txBody>
      </p:sp>
    </p:spTree>
    <p:extLst>
      <p:ext uri="{BB962C8B-B14F-4D97-AF65-F5344CB8AC3E}">
        <p14:creationId xmlns:p14="http://schemas.microsoft.com/office/powerpoint/2010/main" val="113432592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D425D-17C4-B3AF-9FD5-6378C5CC856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4E871E-7F56-7CA4-662F-419E5DF1BBCE}"/>
              </a:ext>
            </a:extLst>
          </p:cNvPr>
          <p:cNvSpPr>
            <a:spLocks noGrp="1"/>
          </p:cNvSpPr>
          <p:nvPr>
            <p:ph idx="1"/>
          </p:nvPr>
        </p:nvSpPr>
        <p:spPr>
          <a:xfrm>
            <a:off x="0" y="0"/>
            <a:ext cx="12192000" cy="6308035"/>
          </a:xfrm>
        </p:spPr>
        <p:txBody>
          <a:bodyPr>
            <a:normAutofit/>
          </a:bodyPr>
          <a:lstStyle/>
          <a:p>
            <a:pPr marL="0" indent="0">
              <a:buNone/>
              <a:defRPr/>
            </a:pPr>
            <a:r>
              <a:rPr lang="en-US" sz="10000" b="1" dirty="0"/>
              <a:t>4. Produce seeds which are full of the best nutrients.</a:t>
            </a:r>
          </a:p>
        </p:txBody>
      </p:sp>
    </p:spTree>
    <p:extLst>
      <p:ext uri="{BB962C8B-B14F-4D97-AF65-F5344CB8AC3E}">
        <p14:creationId xmlns:p14="http://schemas.microsoft.com/office/powerpoint/2010/main" val="371890463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5. Seeds are taken and sown </a:t>
            </a:r>
            <a:r>
              <a:rPr lang="en-US" sz="10000" b="1" dirty="0">
                <a:sym typeface="Wingdings" panose="05000000000000000000" pitchFamily="2" charset="2"/>
              </a:rPr>
              <a:t> go to step 1</a:t>
            </a:r>
            <a:endParaRPr lang="en-US" sz="7000" b="1" dirty="0"/>
          </a:p>
        </p:txBody>
      </p:sp>
    </p:spTree>
    <p:extLst>
      <p:ext uri="{BB962C8B-B14F-4D97-AF65-F5344CB8AC3E}">
        <p14:creationId xmlns:p14="http://schemas.microsoft.com/office/powerpoint/2010/main" val="116250903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365666" cy="6308035"/>
          </a:xfrm>
        </p:spPr>
        <p:txBody>
          <a:bodyPr>
            <a:noAutofit/>
          </a:bodyPr>
          <a:lstStyle/>
          <a:p>
            <a:pPr marL="0" indent="0">
              <a:buNone/>
              <a:defRPr/>
            </a:pPr>
            <a:r>
              <a:rPr lang="en-US" sz="9000" b="1" dirty="0"/>
              <a:t>This cycle is how Christians can grow, people get saved, and the Kingdom of God can grow on the Planet Earth.</a:t>
            </a:r>
          </a:p>
        </p:txBody>
      </p:sp>
    </p:spTree>
    <p:extLst>
      <p:ext uri="{BB962C8B-B14F-4D97-AF65-F5344CB8AC3E}">
        <p14:creationId xmlns:p14="http://schemas.microsoft.com/office/powerpoint/2010/main" val="322832462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DE995-0469-542B-87EB-3A68B6E66D7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DB2E2E-2711-BFBF-C6C6-CE94B19EF472}"/>
              </a:ext>
            </a:extLst>
          </p:cNvPr>
          <p:cNvSpPr>
            <a:spLocks noGrp="1"/>
          </p:cNvSpPr>
          <p:nvPr>
            <p:ph idx="1"/>
          </p:nvPr>
        </p:nvSpPr>
        <p:spPr>
          <a:xfrm>
            <a:off x="0" y="0"/>
            <a:ext cx="12192000" cy="6308035"/>
          </a:xfrm>
        </p:spPr>
        <p:txBody>
          <a:bodyPr>
            <a:normAutofit/>
          </a:bodyPr>
          <a:lstStyle/>
          <a:p>
            <a:pPr marL="0" indent="0">
              <a:buNone/>
              <a:defRPr/>
            </a:pPr>
            <a:r>
              <a:rPr lang="en-US" sz="10000" b="1" dirty="0"/>
              <a:t>Let’s summarize the lessons for today.</a:t>
            </a:r>
          </a:p>
        </p:txBody>
      </p:sp>
    </p:spTree>
    <p:extLst>
      <p:ext uri="{BB962C8B-B14F-4D97-AF65-F5344CB8AC3E}">
        <p14:creationId xmlns:p14="http://schemas.microsoft.com/office/powerpoint/2010/main" val="173731682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738731"/>
          </a:xfrm>
        </p:spPr>
        <p:txBody>
          <a:bodyPr>
            <a:noAutofit/>
          </a:bodyPr>
          <a:lstStyle/>
          <a:p>
            <a:pPr marL="0" indent="0">
              <a:buNone/>
              <a:defRPr/>
            </a:pPr>
            <a:r>
              <a:rPr lang="en-US" sz="8300" b="1" dirty="0"/>
              <a:t>First, </a:t>
            </a:r>
            <a:r>
              <a:rPr lang="en-US" sz="8300" b="1" i="1" dirty="0"/>
              <a:t>photosynthesis</a:t>
            </a:r>
            <a:r>
              <a:rPr lang="en-US" sz="8300" b="1" dirty="0"/>
              <a:t> shows that God’s word, spirit, and energy can help us convert the pains and experiences of our lives into an authentic Christian life.</a:t>
            </a:r>
          </a:p>
        </p:txBody>
      </p:sp>
    </p:spTree>
    <p:extLst>
      <p:ext uri="{BB962C8B-B14F-4D97-AF65-F5344CB8AC3E}">
        <p14:creationId xmlns:p14="http://schemas.microsoft.com/office/powerpoint/2010/main" val="271506982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Then, through cellular respiration, we obtain the energy we need to live, which helps us and others.</a:t>
            </a:r>
          </a:p>
        </p:txBody>
      </p:sp>
    </p:spTree>
    <p:extLst>
      <p:ext uri="{BB962C8B-B14F-4D97-AF65-F5344CB8AC3E}">
        <p14:creationId xmlns:p14="http://schemas.microsoft.com/office/powerpoint/2010/main" val="44078620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D6E85-8A96-10ED-1ADD-C5F421EC610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E68F7D-817E-5AA1-F689-4F3EDE3D5657}"/>
              </a:ext>
            </a:extLst>
          </p:cNvPr>
          <p:cNvSpPr>
            <a:spLocks noGrp="1"/>
          </p:cNvSpPr>
          <p:nvPr>
            <p:ph idx="1"/>
          </p:nvPr>
        </p:nvSpPr>
        <p:spPr>
          <a:xfrm>
            <a:off x="4174880" y="1582488"/>
            <a:ext cx="4141178" cy="3833574"/>
          </a:xfrm>
        </p:spPr>
        <p:txBody>
          <a:bodyPr>
            <a:normAutofit/>
          </a:bodyPr>
          <a:lstStyle/>
          <a:p>
            <a:pPr marL="0" indent="0">
              <a:buNone/>
            </a:pPr>
            <a:r>
              <a:rPr lang="pt-BR" sz="7000" b="1" dirty="0"/>
              <a:t>CO</a:t>
            </a:r>
            <a:r>
              <a:rPr lang="pt-BR" sz="7000" b="1" baseline="-25000" dirty="0"/>
              <a:t>2 </a:t>
            </a:r>
            <a:r>
              <a:rPr lang="pt-BR" sz="7000" b="1" dirty="0"/>
              <a:t>+ H</a:t>
            </a:r>
            <a:r>
              <a:rPr lang="pt-BR" sz="7000" b="1" baseline="-25000" dirty="0"/>
              <a:t>2</a:t>
            </a:r>
            <a:r>
              <a:rPr lang="pt-BR" sz="7000" b="1" dirty="0"/>
              <a:t>O</a:t>
            </a:r>
          </a:p>
          <a:p>
            <a:pPr marL="0" indent="0">
              <a:buNone/>
            </a:pPr>
            <a:endParaRPr lang="pt-BR" sz="10000" b="1" dirty="0"/>
          </a:p>
          <a:p>
            <a:pPr marL="0" indent="0">
              <a:buNone/>
            </a:pPr>
            <a:r>
              <a:rPr lang="pt-BR" sz="7000" b="1" dirty="0"/>
              <a:t>CH</a:t>
            </a:r>
            <a:r>
              <a:rPr lang="pt-BR" sz="7000" b="1" baseline="-25000" dirty="0"/>
              <a:t>2</a:t>
            </a:r>
            <a:r>
              <a:rPr lang="pt-BR" sz="7000" b="1" dirty="0"/>
              <a:t>O + O</a:t>
            </a:r>
            <a:r>
              <a:rPr lang="pt-BR" sz="7000" b="1" baseline="-25000" dirty="0"/>
              <a:t>2</a:t>
            </a:r>
          </a:p>
          <a:p>
            <a:pPr marL="0" indent="0">
              <a:buNone/>
            </a:pPr>
            <a:endParaRPr lang="pt-BR" sz="7000" b="1" dirty="0"/>
          </a:p>
          <a:p>
            <a:pPr marL="0" indent="0">
              <a:buNone/>
            </a:pPr>
            <a:endParaRPr lang="en-US" altLang="zh-TW" sz="7000" b="1" dirty="0"/>
          </a:p>
        </p:txBody>
      </p:sp>
      <p:sp>
        <p:nvSpPr>
          <p:cNvPr id="2" name="Arrow: Curved Left 1">
            <a:extLst>
              <a:ext uri="{FF2B5EF4-FFF2-40B4-BE49-F238E27FC236}">
                <a16:creationId xmlns:a16="http://schemas.microsoft.com/office/drawing/2014/main" id="{C46FBB91-58BD-5630-12B5-A4A26D22CB6E}"/>
              </a:ext>
            </a:extLst>
          </p:cNvPr>
          <p:cNvSpPr/>
          <p:nvPr/>
        </p:nvSpPr>
        <p:spPr>
          <a:xfrm>
            <a:off x="8316058" y="1876999"/>
            <a:ext cx="1608992" cy="32445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Arrow: Curved Left 4">
            <a:extLst>
              <a:ext uri="{FF2B5EF4-FFF2-40B4-BE49-F238E27FC236}">
                <a16:creationId xmlns:a16="http://schemas.microsoft.com/office/drawing/2014/main" id="{1834C4AD-BB61-AB67-B059-5566BC882058}"/>
              </a:ext>
            </a:extLst>
          </p:cNvPr>
          <p:cNvSpPr/>
          <p:nvPr/>
        </p:nvSpPr>
        <p:spPr>
          <a:xfrm rot="10800000">
            <a:off x="2155581" y="1704083"/>
            <a:ext cx="1608992" cy="32445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ontent Placeholder 2">
            <a:extLst>
              <a:ext uri="{FF2B5EF4-FFF2-40B4-BE49-F238E27FC236}">
                <a16:creationId xmlns:a16="http://schemas.microsoft.com/office/drawing/2014/main" id="{ACB02806-B993-FF6A-672F-0B8C6EB50876}"/>
              </a:ext>
            </a:extLst>
          </p:cNvPr>
          <p:cNvSpPr txBox="1">
            <a:spLocks/>
          </p:cNvSpPr>
          <p:nvPr/>
        </p:nvSpPr>
        <p:spPr>
          <a:xfrm>
            <a:off x="2730500" y="340500"/>
            <a:ext cx="8116278" cy="103954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icrosoft JhengHei"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icrosoft JhengHei"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icrosoft JhengHei"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TW" sz="7000" b="1" dirty="0"/>
              <a:t>E</a:t>
            </a:r>
            <a:r>
              <a:rPr lang="pt-BR" sz="7000" b="1" dirty="0"/>
              <a:t>nergy</a:t>
            </a:r>
            <a:r>
              <a:rPr lang="zh-TW" altLang="en-US" sz="7000" b="1" dirty="0"/>
              <a:t> </a:t>
            </a:r>
            <a:r>
              <a:rPr lang="en-US" altLang="zh-TW" sz="7000" b="1" dirty="0"/>
              <a:t>from God</a:t>
            </a:r>
            <a:endParaRPr lang="pt-BR" sz="7000" b="1" dirty="0"/>
          </a:p>
          <a:p>
            <a:pPr marL="0" indent="0">
              <a:buNone/>
            </a:pPr>
            <a:endParaRPr lang="en-US" sz="7000" b="1" dirty="0"/>
          </a:p>
        </p:txBody>
      </p:sp>
      <p:sp>
        <p:nvSpPr>
          <p:cNvPr id="12" name="Arrow: Down 11">
            <a:extLst>
              <a:ext uri="{FF2B5EF4-FFF2-40B4-BE49-F238E27FC236}">
                <a16:creationId xmlns:a16="http://schemas.microsoft.com/office/drawing/2014/main" id="{DFCAE2C7-840F-8ACE-99D0-426FB7DE9041}"/>
              </a:ext>
            </a:extLst>
          </p:cNvPr>
          <p:cNvSpPr/>
          <p:nvPr/>
        </p:nvSpPr>
        <p:spPr>
          <a:xfrm>
            <a:off x="5857143" y="1103339"/>
            <a:ext cx="316523" cy="6138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Down 12">
            <a:extLst>
              <a:ext uri="{FF2B5EF4-FFF2-40B4-BE49-F238E27FC236}">
                <a16:creationId xmlns:a16="http://schemas.microsoft.com/office/drawing/2014/main" id="{CFDAAC59-DDEF-6C42-80C9-807D406F0265}"/>
              </a:ext>
            </a:extLst>
          </p:cNvPr>
          <p:cNvSpPr/>
          <p:nvPr/>
        </p:nvSpPr>
        <p:spPr>
          <a:xfrm>
            <a:off x="5779478" y="5140827"/>
            <a:ext cx="316523" cy="6138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2">
            <a:extLst>
              <a:ext uri="{FF2B5EF4-FFF2-40B4-BE49-F238E27FC236}">
                <a16:creationId xmlns:a16="http://schemas.microsoft.com/office/drawing/2014/main" id="{CD7AC730-A824-541F-7F9D-019F6C013CD0}"/>
              </a:ext>
            </a:extLst>
          </p:cNvPr>
          <p:cNvSpPr txBox="1">
            <a:spLocks/>
          </p:cNvSpPr>
          <p:nvPr/>
        </p:nvSpPr>
        <p:spPr>
          <a:xfrm>
            <a:off x="3340100" y="5820947"/>
            <a:ext cx="7506678" cy="103954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icrosoft JhengHei"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icrosoft JhengHei"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icrosoft JhengHei"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TW" sz="7000" b="1" dirty="0"/>
              <a:t>E</a:t>
            </a:r>
            <a:r>
              <a:rPr lang="pt-BR" sz="7000" b="1" dirty="0"/>
              <a:t>nergy</a:t>
            </a:r>
            <a:r>
              <a:rPr lang="zh-TW" altLang="en-US" sz="7000" b="1" dirty="0"/>
              <a:t> </a:t>
            </a:r>
            <a:r>
              <a:rPr lang="en-US" altLang="zh-TW" sz="7000" b="1" dirty="0"/>
              <a:t>for life</a:t>
            </a:r>
            <a:endParaRPr lang="en-US" sz="7000" b="1" dirty="0"/>
          </a:p>
        </p:txBody>
      </p:sp>
    </p:spTree>
    <p:extLst>
      <p:ext uri="{BB962C8B-B14F-4D97-AF65-F5344CB8AC3E}">
        <p14:creationId xmlns:p14="http://schemas.microsoft.com/office/powerpoint/2010/main" val="177071176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But if we are faithful, we can produce more Christian life than we need for ourselves.</a:t>
            </a:r>
          </a:p>
        </p:txBody>
      </p:sp>
    </p:spTree>
    <p:extLst>
      <p:ext uri="{BB962C8B-B14F-4D97-AF65-F5344CB8AC3E}">
        <p14:creationId xmlns:p14="http://schemas.microsoft.com/office/powerpoint/2010/main" val="1876622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5844209"/>
          </a:xfrm>
        </p:spPr>
        <p:txBody>
          <a:bodyPr>
            <a:noAutofit/>
          </a:bodyPr>
          <a:lstStyle/>
          <a:p>
            <a:pPr marL="0" indent="0">
              <a:buNone/>
              <a:defRPr/>
            </a:pPr>
            <a:r>
              <a:rPr lang="en-US" sz="10000" b="1" dirty="0"/>
              <a:t>They believe for </a:t>
            </a:r>
            <a:r>
              <a:rPr lang="en-US" sz="10000" b="1"/>
              <a:t>a while, </a:t>
            </a:r>
            <a:r>
              <a:rPr lang="en-US" sz="10000" b="1" dirty="0"/>
              <a:t>but in the time of testing they fall away.</a:t>
            </a:r>
          </a:p>
        </p:txBody>
      </p:sp>
    </p:spTree>
    <p:extLst>
      <p:ext uri="{BB962C8B-B14F-4D97-AF65-F5344CB8AC3E}">
        <p14:creationId xmlns:p14="http://schemas.microsoft.com/office/powerpoint/2010/main" val="389764971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That extra Christian life can be used to help others and ourselves when we are in need.</a:t>
            </a:r>
          </a:p>
        </p:txBody>
      </p:sp>
    </p:spTree>
    <p:extLst>
      <p:ext uri="{BB962C8B-B14F-4D97-AF65-F5344CB8AC3E}">
        <p14:creationId xmlns:p14="http://schemas.microsoft.com/office/powerpoint/2010/main" val="310058624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7BF07-EFDA-0EF9-6A63-CEE339B9CA5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3E40302-3A7A-02EB-7238-AC18B9619222}"/>
              </a:ext>
            </a:extLst>
          </p:cNvPr>
          <p:cNvSpPr/>
          <p:nvPr/>
        </p:nvSpPr>
        <p:spPr>
          <a:xfrm>
            <a:off x="2258158" y="624256"/>
            <a:ext cx="7675685" cy="1283677"/>
          </a:xfrm>
          <a:prstGeom prst="rect">
            <a:avLst/>
          </a:prstGeom>
          <a:solidFill>
            <a:schemeClr val="accent6">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zh-TW" sz="4000" b="1" dirty="0"/>
              <a:t>Our converted energy from God</a:t>
            </a:r>
            <a:endParaRPr lang="en-US" sz="4000" b="1" dirty="0"/>
          </a:p>
        </p:txBody>
      </p:sp>
      <p:sp>
        <p:nvSpPr>
          <p:cNvPr id="8" name="Rectangle 7">
            <a:extLst>
              <a:ext uri="{FF2B5EF4-FFF2-40B4-BE49-F238E27FC236}">
                <a16:creationId xmlns:a16="http://schemas.microsoft.com/office/drawing/2014/main" id="{7856B46D-31EE-3375-D436-472E8D65C531}"/>
              </a:ext>
            </a:extLst>
          </p:cNvPr>
          <p:cNvSpPr/>
          <p:nvPr/>
        </p:nvSpPr>
        <p:spPr>
          <a:xfrm>
            <a:off x="2258158" y="2787162"/>
            <a:ext cx="2378320" cy="1283677"/>
          </a:xfrm>
          <a:prstGeom prst="rect">
            <a:avLst/>
          </a:prstGeom>
          <a:solidFill>
            <a:srgbClr val="C0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400" b="1" dirty="0">
                <a:solidFill>
                  <a:srgbClr val="FFFF00"/>
                </a:solidFill>
                <a:latin typeface="Microsoft JhengHei" panose="020B0604030504040204" pitchFamily="34" charset="-120"/>
                <a:ea typeface="Microsoft JhengHei" panose="020B0604030504040204" pitchFamily="34" charset="-120"/>
              </a:rPr>
              <a:t>Our usage</a:t>
            </a:r>
          </a:p>
        </p:txBody>
      </p:sp>
      <p:sp>
        <p:nvSpPr>
          <p:cNvPr id="9" name="Rectangle 8">
            <a:extLst>
              <a:ext uri="{FF2B5EF4-FFF2-40B4-BE49-F238E27FC236}">
                <a16:creationId xmlns:a16="http://schemas.microsoft.com/office/drawing/2014/main" id="{3778E260-32F1-7750-379A-8AAAD57B88E0}"/>
              </a:ext>
            </a:extLst>
          </p:cNvPr>
          <p:cNvSpPr/>
          <p:nvPr/>
        </p:nvSpPr>
        <p:spPr>
          <a:xfrm>
            <a:off x="4636479" y="4950069"/>
            <a:ext cx="5358909" cy="1283677"/>
          </a:xfrm>
          <a:prstGeom prst="rect">
            <a:avLst/>
          </a:prstGeom>
          <a:solidFill>
            <a:schemeClr val="accent1">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zh-TW" sz="4200" b="1" dirty="0">
                <a:solidFill>
                  <a:srgbClr val="FFFF00"/>
                </a:solidFill>
              </a:rPr>
              <a:t>Christian life for others</a:t>
            </a:r>
            <a:endParaRPr lang="en-US" sz="4200" dirty="0">
              <a:solidFill>
                <a:srgbClr val="FFFF00"/>
              </a:solidFill>
            </a:endParaRPr>
          </a:p>
        </p:txBody>
      </p:sp>
      <p:sp>
        <p:nvSpPr>
          <p:cNvPr id="10" name="TextBox 9">
            <a:extLst>
              <a:ext uri="{FF2B5EF4-FFF2-40B4-BE49-F238E27FC236}">
                <a16:creationId xmlns:a16="http://schemas.microsoft.com/office/drawing/2014/main" id="{80A3769A-0306-C92B-6AEE-E47EEE056031}"/>
              </a:ext>
            </a:extLst>
          </p:cNvPr>
          <p:cNvSpPr txBox="1"/>
          <p:nvPr/>
        </p:nvSpPr>
        <p:spPr>
          <a:xfrm>
            <a:off x="3132993" y="1477108"/>
            <a:ext cx="45719" cy="1569660"/>
          </a:xfrm>
          <a:prstGeom prst="rect">
            <a:avLst/>
          </a:prstGeom>
          <a:noFill/>
        </p:spPr>
        <p:txBody>
          <a:bodyPr wrap="square" rtlCol="0">
            <a:spAutoFit/>
          </a:bodyPr>
          <a:lstStyle/>
          <a:p>
            <a:r>
              <a:rPr lang="en-US" sz="9600" dirty="0"/>
              <a:t>-</a:t>
            </a:r>
          </a:p>
        </p:txBody>
      </p:sp>
      <p:sp>
        <p:nvSpPr>
          <p:cNvPr id="11" name="TextBox 10">
            <a:extLst>
              <a:ext uri="{FF2B5EF4-FFF2-40B4-BE49-F238E27FC236}">
                <a16:creationId xmlns:a16="http://schemas.microsoft.com/office/drawing/2014/main" id="{B61A51DE-4A82-6D78-29A2-267633FAF5D2}"/>
              </a:ext>
            </a:extLst>
          </p:cNvPr>
          <p:cNvSpPr txBox="1"/>
          <p:nvPr/>
        </p:nvSpPr>
        <p:spPr>
          <a:xfrm>
            <a:off x="3071447" y="4736738"/>
            <a:ext cx="45719" cy="1569660"/>
          </a:xfrm>
          <a:prstGeom prst="rect">
            <a:avLst/>
          </a:prstGeom>
          <a:noFill/>
        </p:spPr>
        <p:txBody>
          <a:bodyPr wrap="square" rtlCol="0">
            <a:spAutoFit/>
          </a:bodyPr>
          <a:lstStyle/>
          <a:p>
            <a:r>
              <a:rPr lang="en-US" sz="9600" dirty="0"/>
              <a:t>=</a:t>
            </a:r>
          </a:p>
        </p:txBody>
      </p:sp>
    </p:spTree>
    <p:extLst>
      <p:ext uri="{BB962C8B-B14F-4D97-AF65-F5344CB8AC3E}">
        <p14:creationId xmlns:p14="http://schemas.microsoft.com/office/powerpoint/2010/main" val="271351071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 y="0"/>
            <a:ext cx="12631479" cy="6738731"/>
          </a:xfrm>
        </p:spPr>
        <p:txBody>
          <a:bodyPr>
            <a:noAutofit/>
          </a:bodyPr>
          <a:lstStyle/>
          <a:p>
            <a:pPr marL="0" indent="0">
              <a:buNone/>
              <a:defRPr/>
            </a:pPr>
            <a:r>
              <a:rPr lang="en-US" sz="8400" b="1" dirty="0"/>
              <a:t>The cycle of </a:t>
            </a:r>
            <a:r>
              <a:rPr lang="en-US" sz="8400" b="1" i="1" dirty="0"/>
              <a:t>photosynthesis</a:t>
            </a:r>
            <a:r>
              <a:rPr lang="en-US" sz="8400" b="1" dirty="0"/>
              <a:t> and </a:t>
            </a:r>
            <a:r>
              <a:rPr lang="en-US" sz="8400" b="1" i="1" dirty="0"/>
              <a:t>respiration</a:t>
            </a:r>
            <a:r>
              <a:rPr lang="en-US" sz="8400" b="1" dirty="0"/>
              <a:t>, plus the production of extra Christian life, is how the </a:t>
            </a:r>
            <a:r>
              <a:rPr lang="en-US" sz="8400" b="1" dirty="0" err="1"/>
              <a:t>Christiandom</a:t>
            </a:r>
            <a:r>
              <a:rPr lang="en-US" sz="8400" b="1" dirty="0"/>
              <a:t> grows</a:t>
            </a:r>
            <a:r>
              <a:rPr lang="zh-TW" altLang="en-US" sz="8400" b="1" dirty="0"/>
              <a:t> </a:t>
            </a:r>
            <a:r>
              <a:rPr lang="en-US" altLang="zh-TW" sz="8400" b="1" dirty="0"/>
              <a:t>on Earth</a:t>
            </a:r>
            <a:r>
              <a:rPr lang="en-US" sz="8400" b="1" dirty="0"/>
              <a:t>.</a:t>
            </a:r>
          </a:p>
        </p:txBody>
      </p:sp>
    </p:spTree>
    <p:extLst>
      <p:ext uri="{BB962C8B-B14F-4D97-AF65-F5344CB8AC3E}">
        <p14:creationId xmlns:p14="http://schemas.microsoft.com/office/powerpoint/2010/main" val="345969344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9400" b="1" dirty="0"/>
              <a:t>So let photosynthesis start in your life, and let God help you live a meaningful life on earth and help others grow.</a:t>
            </a:r>
          </a:p>
        </p:txBody>
      </p:sp>
    </p:spTree>
    <p:extLst>
      <p:ext uri="{BB962C8B-B14F-4D97-AF65-F5344CB8AC3E}">
        <p14:creationId xmlns:p14="http://schemas.microsoft.com/office/powerpoint/2010/main" val="94241053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CC7AA-AE9B-DCFB-6C3F-7A34C462547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91977E-41B8-50B4-52E2-22E42BB79142}"/>
              </a:ext>
            </a:extLst>
          </p:cNvPr>
          <p:cNvSpPr>
            <a:spLocks noGrp="1"/>
          </p:cNvSpPr>
          <p:nvPr>
            <p:ph idx="1"/>
          </p:nvPr>
        </p:nvSpPr>
        <p:spPr>
          <a:xfrm>
            <a:off x="0" y="0"/>
            <a:ext cx="12192000" cy="6858000"/>
          </a:xfrm>
        </p:spPr>
        <p:txBody>
          <a:bodyPr>
            <a:normAutofit/>
          </a:bodyPr>
          <a:lstStyle/>
          <a:p>
            <a:pPr marL="0" indent="0">
              <a:buNone/>
              <a:defRPr/>
            </a:pPr>
            <a:r>
              <a:rPr lang="en-US" sz="10000" b="1" dirty="0"/>
              <a:t>May our lives be fruitful and enable others to grow and succeed.</a:t>
            </a:r>
            <a:r>
              <a:rPr lang="zh-TW" altLang="en-US" sz="10000" b="1" dirty="0"/>
              <a:t>  </a:t>
            </a:r>
            <a:r>
              <a:rPr lang="en-US" altLang="zh-TW" sz="10000" b="1" dirty="0"/>
              <a:t>May God bless you all.</a:t>
            </a:r>
            <a:endParaRPr lang="en-US" sz="10000" b="1" dirty="0"/>
          </a:p>
        </p:txBody>
      </p:sp>
    </p:spTree>
    <p:extLst>
      <p:ext uri="{BB962C8B-B14F-4D97-AF65-F5344CB8AC3E}">
        <p14:creationId xmlns:p14="http://schemas.microsoft.com/office/powerpoint/2010/main" val="2525362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611100" cy="5844209"/>
          </a:xfrm>
        </p:spPr>
        <p:txBody>
          <a:bodyPr>
            <a:noAutofit/>
          </a:bodyPr>
          <a:lstStyle/>
          <a:p>
            <a:pPr marL="0" indent="0">
              <a:buNone/>
              <a:defRPr/>
            </a:pPr>
            <a:r>
              <a:rPr lang="en-US" sz="8000" b="1" dirty="0"/>
              <a:t>The seed that fell among thorns stands for those who hear, but as they go on their way they are choked by life’s worries, riches &amp; pleasures, and they do not mature.</a:t>
            </a:r>
          </a:p>
        </p:txBody>
      </p:sp>
    </p:spTree>
    <p:extLst>
      <p:ext uri="{BB962C8B-B14F-4D97-AF65-F5344CB8AC3E}">
        <p14:creationId xmlns:p14="http://schemas.microsoft.com/office/powerpoint/2010/main" val="3310952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127000"/>
            <a:ext cx="12192000" cy="5844209"/>
          </a:xfrm>
        </p:spPr>
        <p:txBody>
          <a:bodyPr>
            <a:noAutofit/>
          </a:bodyPr>
          <a:lstStyle/>
          <a:p>
            <a:pPr marL="0" indent="0">
              <a:buNone/>
              <a:defRPr/>
            </a:pPr>
            <a:r>
              <a:rPr lang="en-US" sz="8500" b="1" dirty="0"/>
              <a:t>But the seed on good soil stands for those with a noble &amp; good heart, who hear the word, retain it, and by persevering produce a crop.</a:t>
            </a:r>
          </a:p>
        </p:txBody>
      </p:sp>
    </p:spTree>
    <p:extLst>
      <p:ext uri="{BB962C8B-B14F-4D97-AF65-F5344CB8AC3E}">
        <p14:creationId xmlns:p14="http://schemas.microsoft.com/office/powerpoint/2010/main" val="1921710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B0C0B-F0AD-E5B7-E3EB-AB2AB911C7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D24682-B681-3327-E1B9-C9C0BE89E450}"/>
              </a:ext>
            </a:extLst>
          </p:cNvPr>
          <p:cNvSpPr>
            <a:spLocks noGrp="1"/>
          </p:cNvSpPr>
          <p:nvPr>
            <p:ph type="ctrTitle"/>
          </p:nvPr>
        </p:nvSpPr>
        <p:spPr>
          <a:xfrm>
            <a:off x="0" y="1501140"/>
            <a:ext cx="12192000" cy="2387600"/>
          </a:xfrm>
        </p:spPr>
        <p:txBody>
          <a:bodyPr>
            <a:noAutofit/>
          </a:bodyPr>
          <a:lstStyle/>
          <a:p>
            <a:pPr>
              <a:defRPr/>
            </a:pPr>
            <a:r>
              <a:rPr lang="en-US" sz="10000" b="1" dirty="0"/>
              <a:t>Photosynthesis</a:t>
            </a:r>
          </a:p>
        </p:txBody>
      </p:sp>
    </p:spTree>
    <p:extLst>
      <p:ext uri="{BB962C8B-B14F-4D97-AF65-F5344CB8AC3E}">
        <p14:creationId xmlns:p14="http://schemas.microsoft.com/office/powerpoint/2010/main" val="2477520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57344-01DB-1059-9DE2-E6C4DC37DE7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141733-CDF4-F2D1-F09B-DB0A576D35B8}"/>
              </a:ext>
            </a:extLst>
          </p:cNvPr>
          <p:cNvSpPr>
            <a:spLocks noGrp="1"/>
          </p:cNvSpPr>
          <p:nvPr>
            <p:ph idx="1"/>
          </p:nvPr>
        </p:nvSpPr>
        <p:spPr>
          <a:xfrm>
            <a:off x="0" y="0"/>
            <a:ext cx="12192000" cy="6308035"/>
          </a:xfrm>
        </p:spPr>
        <p:txBody>
          <a:bodyPr>
            <a:normAutofit/>
          </a:bodyPr>
          <a:lstStyle/>
          <a:p>
            <a:pPr marL="0" indent="0">
              <a:buNone/>
              <a:defRPr/>
            </a:pPr>
            <a:r>
              <a:rPr lang="en-US" sz="10000" b="1" dirty="0"/>
              <a:t>Previously, we talked about the four kinds of soil being four kinds of people or mentality.</a:t>
            </a:r>
          </a:p>
        </p:txBody>
      </p:sp>
    </p:spTree>
    <p:extLst>
      <p:ext uri="{BB962C8B-B14F-4D97-AF65-F5344CB8AC3E}">
        <p14:creationId xmlns:p14="http://schemas.microsoft.com/office/powerpoint/2010/main" val="31038910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9500" b="1" dirty="0"/>
              <a:t>The normal topsoil has:</a:t>
            </a:r>
          </a:p>
          <a:p>
            <a:pPr>
              <a:defRPr/>
            </a:pPr>
            <a:r>
              <a:rPr lang="en-US" sz="9500" b="1" dirty="0"/>
              <a:t>Humus – decomposed dead plants</a:t>
            </a:r>
          </a:p>
          <a:p>
            <a:pPr>
              <a:defRPr/>
            </a:pPr>
            <a:r>
              <a:rPr lang="en-US" sz="9500" b="1" dirty="0"/>
              <a:t>Small minerals such as sand, silt, and clay</a:t>
            </a:r>
          </a:p>
          <a:p>
            <a:pPr>
              <a:defRPr/>
            </a:pPr>
            <a:endParaRPr lang="en-US" sz="9500" b="1" dirty="0"/>
          </a:p>
        </p:txBody>
      </p:sp>
    </p:spTree>
    <p:extLst>
      <p:ext uri="{BB962C8B-B14F-4D97-AF65-F5344CB8AC3E}">
        <p14:creationId xmlns:p14="http://schemas.microsoft.com/office/powerpoint/2010/main" val="1201973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5A176-8DBF-6778-C988-7B807DA70D7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D82DCE-F6B3-80A8-8ABC-50E9F5E90410}"/>
              </a:ext>
            </a:extLst>
          </p:cNvPr>
          <p:cNvSpPr>
            <a:spLocks noGrp="1"/>
          </p:cNvSpPr>
          <p:nvPr>
            <p:ph idx="1"/>
          </p:nvPr>
        </p:nvSpPr>
        <p:spPr>
          <a:xfrm>
            <a:off x="0" y="0"/>
            <a:ext cx="12192000" cy="6308035"/>
          </a:xfrm>
        </p:spPr>
        <p:txBody>
          <a:bodyPr>
            <a:normAutofit/>
          </a:bodyPr>
          <a:lstStyle/>
          <a:p>
            <a:pPr marL="0" indent="0">
              <a:buNone/>
              <a:defRPr/>
            </a:pPr>
            <a:r>
              <a:rPr lang="en-US" sz="10000" b="1" dirty="0"/>
              <a:t>1. The path - the hard surface allowed the exposed seeds to be eaten immediately.</a:t>
            </a:r>
          </a:p>
        </p:txBody>
      </p:sp>
    </p:spTree>
    <p:extLst>
      <p:ext uri="{BB962C8B-B14F-4D97-AF65-F5344CB8AC3E}">
        <p14:creationId xmlns:p14="http://schemas.microsoft.com/office/powerpoint/2010/main" val="2969252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31165-3F8B-422A-8C6F-DEF7FAC219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ABF212-D452-4199-4187-2996ED4BBC8A}"/>
              </a:ext>
            </a:extLst>
          </p:cNvPr>
          <p:cNvSpPr>
            <a:spLocks noGrp="1"/>
          </p:cNvSpPr>
          <p:nvPr>
            <p:ph idx="1"/>
          </p:nvPr>
        </p:nvSpPr>
        <p:spPr>
          <a:xfrm>
            <a:off x="0" y="0"/>
            <a:ext cx="12192000" cy="6308035"/>
          </a:xfrm>
        </p:spPr>
        <p:txBody>
          <a:bodyPr>
            <a:noAutofit/>
          </a:bodyPr>
          <a:lstStyle/>
          <a:p>
            <a:pPr marL="0" indent="0">
              <a:buNone/>
              <a:defRPr/>
            </a:pPr>
            <a:r>
              <a:rPr lang="en-US" sz="10000" b="1" dirty="0"/>
              <a:t>Are you so hardened that you can’t let your Christian life grow?</a:t>
            </a:r>
          </a:p>
        </p:txBody>
      </p:sp>
    </p:spTree>
    <p:extLst>
      <p:ext uri="{BB962C8B-B14F-4D97-AF65-F5344CB8AC3E}">
        <p14:creationId xmlns:p14="http://schemas.microsoft.com/office/powerpoint/2010/main" val="3363705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585700" cy="5844209"/>
          </a:xfrm>
        </p:spPr>
        <p:txBody>
          <a:bodyPr>
            <a:noAutofit/>
          </a:bodyPr>
          <a:lstStyle/>
          <a:p>
            <a:pPr marL="0" indent="0">
              <a:buNone/>
              <a:defRPr/>
            </a:pPr>
            <a:r>
              <a:rPr lang="en-US" sz="9400" b="1" dirty="0"/>
              <a:t>While a large crowd was gathering and people were coming to Jesus from town after town, he told this parable: </a:t>
            </a:r>
          </a:p>
          <a:p>
            <a:pPr marL="0" indent="0">
              <a:buNone/>
              <a:defRPr/>
            </a:pPr>
            <a:endParaRPr lang="en-US" sz="9400" b="1" dirty="0"/>
          </a:p>
          <a:p>
            <a:pPr marL="0" indent="0">
              <a:buNone/>
              <a:defRPr/>
            </a:pPr>
            <a:endParaRPr lang="en-US" sz="9400" b="1" dirty="0"/>
          </a:p>
          <a:p>
            <a:pPr marL="0" indent="0">
              <a:buNone/>
              <a:defRPr/>
            </a:pPr>
            <a:r>
              <a:rPr lang="en-US" sz="9400" b="1" dirty="0"/>
              <a:t>“A farmer went out to sow his seed.  As he was scattering the seed, some fell along the path; it was trampled on, and the birds ate it up.  </a:t>
            </a:r>
          </a:p>
          <a:p>
            <a:pPr marL="0" indent="0">
              <a:buNone/>
              <a:defRPr/>
            </a:pPr>
            <a:r>
              <a:rPr lang="en-US" sz="9400" b="1" dirty="0"/>
              <a:t>Some fell on rocky ground, and when it came up, the plants withered because they had no moisture.  </a:t>
            </a:r>
          </a:p>
          <a:p>
            <a:pPr marL="0" indent="0">
              <a:buNone/>
              <a:defRPr/>
            </a:pPr>
            <a:r>
              <a:rPr lang="en-US" sz="9400" b="1" dirty="0"/>
              <a:t>Other seed fell among thorns, which grew up with it and choked the plants.  </a:t>
            </a:r>
          </a:p>
          <a:p>
            <a:pPr marL="0" indent="0">
              <a:buNone/>
              <a:defRPr/>
            </a:pPr>
            <a:r>
              <a:rPr lang="en-US" sz="9400" b="1" dirty="0"/>
              <a:t>Still other seed fell on good soil.  It came up and yielded a crop, a hundred times more than was sown.”</a:t>
            </a:r>
          </a:p>
          <a:p>
            <a:pPr marL="0" indent="0">
              <a:buNone/>
              <a:defRPr/>
            </a:pPr>
            <a:endParaRPr lang="en-US" sz="9400" b="1" dirty="0"/>
          </a:p>
          <a:p>
            <a:pPr marL="0" indent="0">
              <a:buNone/>
              <a:defRPr/>
            </a:pPr>
            <a:r>
              <a:rPr lang="en-US" sz="9400" b="1" dirty="0"/>
              <a:t>When he said this, he called out, “Whoever has ears to hear, let them hear.”</a:t>
            </a:r>
          </a:p>
          <a:p>
            <a:pPr marL="0" indent="0">
              <a:buNone/>
              <a:defRPr/>
            </a:pPr>
            <a:endParaRPr lang="en-US" sz="9400" b="1" dirty="0"/>
          </a:p>
          <a:p>
            <a:pPr marL="0" indent="0">
              <a:buNone/>
              <a:defRPr/>
            </a:pPr>
            <a:r>
              <a:rPr lang="en-US" sz="9400" b="1" dirty="0"/>
              <a:t>His disciples asked him what this parable meant.  </a:t>
            </a:r>
          </a:p>
          <a:p>
            <a:pPr marL="0" indent="0">
              <a:buNone/>
              <a:defRPr/>
            </a:pPr>
            <a:r>
              <a:rPr lang="en-US" sz="9400" b="1" dirty="0"/>
              <a:t>He said, “The knowledge of the secrets of the kingdom of God has been given to you, but to others I speak in parables, so that, “‘though seeing, they may not see; though hearing, they may not understand.’</a:t>
            </a:r>
          </a:p>
          <a:p>
            <a:pPr marL="0" indent="0">
              <a:buNone/>
              <a:defRPr/>
            </a:pPr>
            <a:endParaRPr lang="en-US" sz="9400" b="1" dirty="0"/>
          </a:p>
          <a:p>
            <a:pPr marL="0" indent="0">
              <a:buNone/>
              <a:defRPr/>
            </a:pPr>
            <a:r>
              <a:rPr lang="en-US" sz="9400" b="1" dirty="0"/>
              <a:t> “This is the meaning of the parable: The seed is the word of God.  </a:t>
            </a:r>
          </a:p>
          <a:p>
            <a:pPr marL="0" indent="0">
              <a:buNone/>
              <a:defRPr/>
            </a:pPr>
            <a:r>
              <a:rPr lang="en-US" sz="9400" b="1" dirty="0"/>
              <a:t>Those along the path are the ones who hear, and then the devil comes and takes away the word from their hearts, so that they may not believe and be saved.  </a:t>
            </a:r>
          </a:p>
          <a:p>
            <a:pPr marL="0" indent="0">
              <a:buNone/>
              <a:defRPr/>
            </a:pPr>
            <a:r>
              <a:rPr lang="en-US" sz="9400" b="1" dirty="0"/>
              <a:t>Those on the rocky ground are the ones who receive the word with joy when they hear it, but they have no root.  They believe for a while, but in the time of testing they fall away.  </a:t>
            </a:r>
          </a:p>
          <a:p>
            <a:pPr marL="0" indent="0">
              <a:buNone/>
              <a:defRPr/>
            </a:pPr>
            <a:r>
              <a:rPr lang="en-US" sz="9400" b="1" dirty="0"/>
              <a:t>The seed that fell among thorns stands for those who hear, but as they go on their way they are choked by life’s worries, riches and pleasures, and they do not mature.  </a:t>
            </a:r>
          </a:p>
          <a:p>
            <a:pPr marL="0" indent="0">
              <a:buNone/>
              <a:defRPr/>
            </a:pPr>
            <a:r>
              <a:rPr lang="en-US" sz="9400" b="1" dirty="0"/>
              <a:t>But the seed on good soil stands for those with a noble and good heart, who hear the word, retain it, and by persevering produce a crop.</a:t>
            </a:r>
          </a:p>
        </p:txBody>
      </p:sp>
    </p:spTree>
    <p:extLst>
      <p:ext uri="{BB962C8B-B14F-4D97-AF65-F5344CB8AC3E}">
        <p14:creationId xmlns:p14="http://schemas.microsoft.com/office/powerpoint/2010/main" val="3906665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altLang="zh-TW" sz="9000" b="1" dirty="0"/>
              <a:t>2. The rocky soil – no real soil for the roots to take hold, and so the plant dies from lack of nutrients.</a:t>
            </a:r>
            <a:endParaRPr lang="en-US" sz="9000" b="1" dirty="0"/>
          </a:p>
        </p:txBody>
      </p:sp>
    </p:spTree>
    <p:extLst>
      <p:ext uri="{BB962C8B-B14F-4D97-AF65-F5344CB8AC3E}">
        <p14:creationId xmlns:p14="http://schemas.microsoft.com/office/powerpoint/2010/main" val="1960983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9958D-DB6E-4A93-7F18-D471535C96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D9E542-0FE8-DB6B-A5A4-01F679D2246E}"/>
              </a:ext>
            </a:extLst>
          </p:cNvPr>
          <p:cNvSpPr>
            <a:spLocks noGrp="1"/>
          </p:cNvSpPr>
          <p:nvPr>
            <p:ph idx="1"/>
          </p:nvPr>
        </p:nvSpPr>
        <p:spPr>
          <a:xfrm>
            <a:off x="0" y="0"/>
            <a:ext cx="12192000" cy="6308035"/>
          </a:xfrm>
        </p:spPr>
        <p:txBody>
          <a:bodyPr>
            <a:normAutofit/>
          </a:bodyPr>
          <a:lstStyle/>
          <a:p>
            <a:pPr marL="0" indent="0">
              <a:buNone/>
              <a:defRPr/>
            </a:pPr>
            <a:r>
              <a:rPr lang="en-US" sz="10000" b="1" dirty="0"/>
              <a:t>Do you have a bit of soil for the root to take hold?</a:t>
            </a:r>
          </a:p>
        </p:txBody>
      </p:sp>
    </p:spTree>
    <p:extLst>
      <p:ext uri="{BB962C8B-B14F-4D97-AF65-F5344CB8AC3E}">
        <p14:creationId xmlns:p14="http://schemas.microsoft.com/office/powerpoint/2010/main" val="1063355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altLang="zh-TW" sz="10000" b="1" dirty="0"/>
              <a:t>When we are young Christians, we don’t have much good topsoil</a:t>
            </a:r>
            <a:r>
              <a:rPr lang="en-US" sz="10000" b="1" dirty="0"/>
              <a:t>.  We need help.</a:t>
            </a:r>
          </a:p>
        </p:txBody>
      </p:sp>
    </p:spTree>
    <p:extLst>
      <p:ext uri="{BB962C8B-B14F-4D97-AF65-F5344CB8AC3E}">
        <p14:creationId xmlns:p14="http://schemas.microsoft.com/office/powerpoint/2010/main" val="375095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FEA97-AEFD-C3E9-6080-D073D6F5557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591B02-D48C-BEA3-FC5D-AC2384B9B4D5}"/>
              </a:ext>
            </a:extLst>
          </p:cNvPr>
          <p:cNvSpPr>
            <a:spLocks noGrp="1"/>
          </p:cNvSpPr>
          <p:nvPr>
            <p:ph idx="1"/>
          </p:nvPr>
        </p:nvSpPr>
        <p:spPr>
          <a:xfrm>
            <a:off x="0" y="0"/>
            <a:ext cx="12192000" cy="6308035"/>
          </a:xfrm>
        </p:spPr>
        <p:txBody>
          <a:bodyPr>
            <a:normAutofit/>
          </a:bodyPr>
          <a:lstStyle/>
          <a:p>
            <a:pPr marL="0" indent="0">
              <a:buNone/>
              <a:defRPr/>
            </a:pPr>
            <a:r>
              <a:rPr lang="en-US" sz="10000" b="1" dirty="0"/>
              <a:t>Christians, can you help others get some soil?</a:t>
            </a:r>
          </a:p>
        </p:txBody>
      </p:sp>
    </p:spTree>
    <p:extLst>
      <p:ext uri="{BB962C8B-B14F-4D97-AF65-F5344CB8AC3E}">
        <p14:creationId xmlns:p14="http://schemas.microsoft.com/office/powerpoint/2010/main" val="4016364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562BE-1E28-73C6-F2B9-61F7F003A0A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BE535C-2E31-3906-9928-10147C2088E6}"/>
              </a:ext>
            </a:extLst>
          </p:cNvPr>
          <p:cNvSpPr>
            <a:spLocks noGrp="1"/>
          </p:cNvSpPr>
          <p:nvPr>
            <p:ph idx="1"/>
          </p:nvPr>
        </p:nvSpPr>
        <p:spPr>
          <a:xfrm>
            <a:off x="0" y="0"/>
            <a:ext cx="12192000" cy="6738731"/>
          </a:xfrm>
        </p:spPr>
        <p:txBody>
          <a:bodyPr>
            <a:normAutofit/>
          </a:bodyPr>
          <a:lstStyle/>
          <a:p>
            <a:pPr marL="0" indent="0">
              <a:buNone/>
              <a:defRPr/>
            </a:pPr>
            <a:r>
              <a:rPr lang="en-US" altLang="zh-TW" sz="10000" b="1" dirty="0"/>
              <a:t>Would you help others by giving a bit of your time and love?</a:t>
            </a:r>
            <a:endParaRPr lang="en-US" sz="7000" b="1" dirty="0"/>
          </a:p>
        </p:txBody>
      </p:sp>
    </p:spTree>
    <p:extLst>
      <p:ext uri="{BB962C8B-B14F-4D97-AF65-F5344CB8AC3E}">
        <p14:creationId xmlns:p14="http://schemas.microsoft.com/office/powerpoint/2010/main" val="838991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3. Thorny places </a:t>
            </a:r>
            <a:r>
              <a:rPr lang="zh-TW" altLang="en-US" sz="10000" b="1" dirty="0"/>
              <a:t> </a:t>
            </a:r>
            <a:r>
              <a:rPr lang="en-US" altLang="zh-TW" sz="10000" b="1" dirty="0"/>
              <a:t>– </a:t>
            </a:r>
            <a:r>
              <a:rPr lang="en-US" sz="10000" b="1" dirty="0"/>
              <a:t> seeds get choked by earthly things, so they don’t touch the soil and sprout.</a:t>
            </a:r>
          </a:p>
        </p:txBody>
      </p:sp>
    </p:spTree>
    <p:extLst>
      <p:ext uri="{BB962C8B-B14F-4D97-AF65-F5344CB8AC3E}">
        <p14:creationId xmlns:p14="http://schemas.microsoft.com/office/powerpoint/2010/main" val="12628042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9500" b="1" dirty="0"/>
              <a:t>God needs to destroy the thorns so the seeds can grow.  The dead thorns will become nutrients for the plants.</a:t>
            </a:r>
          </a:p>
        </p:txBody>
      </p:sp>
    </p:spTree>
    <p:extLst>
      <p:ext uri="{BB962C8B-B14F-4D97-AF65-F5344CB8AC3E}">
        <p14:creationId xmlns:p14="http://schemas.microsoft.com/office/powerpoint/2010/main" val="31350560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Are earthly things dominating your heart, keeping your Christian life from growing?</a:t>
            </a:r>
          </a:p>
        </p:txBody>
      </p:sp>
    </p:spTree>
    <p:extLst>
      <p:ext uri="{BB962C8B-B14F-4D97-AF65-F5344CB8AC3E}">
        <p14:creationId xmlns:p14="http://schemas.microsoft.com/office/powerpoint/2010/main" val="3378962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5989983"/>
          </a:xfrm>
        </p:spPr>
        <p:txBody>
          <a:bodyPr>
            <a:normAutofit/>
          </a:bodyPr>
          <a:lstStyle/>
          <a:p>
            <a:pPr marL="0" indent="0">
              <a:buNone/>
              <a:defRPr/>
            </a:pPr>
            <a:r>
              <a:rPr lang="en-US" sz="10000" b="1" dirty="0"/>
              <a:t>When God burns the thorns in your life, it is your chance to become good soil.</a:t>
            </a:r>
          </a:p>
        </p:txBody>
      </p:sp>
    </p:spTree>
    <p:extLst>
      <p:ext uri="{BB962C8B-B14F-4D97-AF65-F5344CB8AC3E}">
        <p14:creationId xmlns:p14="http://schemas.microsoft.com/office/powerpoint/2010/main" val="1923978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Those thorns must be burnt so they are dead.  If you just bury them, they will grow back again.</a:t>
            </a:r>
          </a:p>
        </p:txBody>
      </p:sp>
    </p:spTree>
    <p:extLst>
      <p:ext uri="{BB962C8B-B14F-4D97-AF65-F5344CB8AC3E}">
        <p14:creationId xmlns:p14="http://schemas.microsoft.com/office/powerpoint/2010/main" val="1124438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5844209"/>
          </a:xfrm>
        </p:spPr>
        <p:txBody>
          <a:bodyPr>
            <a:noAutofit/>
          </a:bodyPr>
          <a:lstStyle/>
          <a:p>
            <a:pPr marL="0" indent="0">
              <a:buNone/>
              <a:defRPr/>
            </a:pPr>
            <a:r>
              <a:rPr lang="en-US" sz="8500" b="1" dirty="0"/>
              <a:t>“A farmer went out to sow his seed.  As he was scattering the seed, some fell along the path; it was trampled on, and the birds ate it up.  </a:t>
            </a:r>
          </a:p>
        </p:txBody>
      </p:sp>
    </p:spTree>
    <p:extLst>
      <p:ext uri="{BB962C8B-B14F-4D97-AF65-F5344CB8AC3E}">
        <p14:creationId xmlns:p14="http://schemas.microsoft.com/office/powerpoint/2010/main" val="1691200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484100" cy="6308035"/>
          </a:xfrm>
        </p:spPr>
        <p:txBody>
          <a:bodyPr>
            <a:noAutofit/>
          </a:bodyPr>
          <a:lstStyle/>
          <a:p>
            <a:pPr marL="0" indent="0">
              <a:buNone/>
              <a:defRPr/>
            </a:pPr>
            <a:r>
              <a:rPr lang="en-US" sz="9000" b="1" dirty="0"/>
              <a:t>4. The good soil – seeds are protected, roots can grow and get nutrients, and then the plants grow and bear fruit.</a:t>
            </a:r>
          </a:p>
        </p:txBody>
      </p:sp>
    </p:spTree>
    <p:extLst>
      <p:ext uri="{BB962C8B-B14F-4D97-AF65-F5344CB8AC3E}">
        <p14:creationId xmlns:p14="http://schemas.microsoft.com/office/powerpoint/2010/main" val="16868870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8500" b="1" dirty="0"/>
              <a:t>God can make you into good soil, but He needs to crush some rocks, burn some thorns, and convert some waste from your life.</a:t>
            </a:r>
          </a:p>
        </p:txBody>
      </p:sp>
    </p:spTree>
    <p:extLst>
      <p:ext uri="{BB962C8B-B14F-4D97-AF65-F5344CB8AC3E}">
        <p14:creationId xmlns:p14="http://schemas.microsoft.com/office/powerpoint/2010/main" val="20449148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It could be an ugly and painful process, but it is totally necessary to make you a better soil.</a:t>
            </a:r>
          </a:p>
        </p:txBody>
      </p:sp>
    </p:spTree>
    <p:extLst>
      <p:ext uri="{BB962C8B-B14F-4D97-AF65-F5344CB8AC3E}">
        <p14:creationId xmlns:p14="http://schemas.microsoft.com/office/powerpoint/2010/main" val="42358995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313920" cy="6308035"/>
          </a:xfrm>
        </p:spPr>
        <p:txBody>
          <a:bodyPr>
            <a:noAutofit/>
          </a:bodyPr>
          <a:lstStyle/>
          <a:p>
            <a:pPr marL="0" indent="0">
              <a:buNone/>
              <a:defRPr/>
            </a:pPr>
            <a:r>
              <a:rPr lang="en-US" sz="8500" b="1" dirty="0"/>
              <a:t>Your life may have been difficult – that may be God at work.  He’s transforming you to prepare you for both the earthly life and the afterlife.</a:t>
            </a:r>
          </a:p>
        </p:txBody>
      </p:sp>
    </p:spTree>
    <p:extLst>
      <p:ext uri="{BB962C8B-B14F-4D97-AF65-F5344CB8AC3E}">
        <p14:creationId xmlns:p14="http://schemas.microsoft.com/office/powerpoint/2010/main" val="19689868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C5E21-2FE1-0F6B-E9B3-1B0D57ED440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39B16A-861A-5653-260E-9B54D4AC8192}"/>
              </a:ext>
            </a:extLst>
          </p:cNvPr>
          <p:cNvSpPr>
            <a:spLocks noGrp="1"/>
          </p:cNvSpPr>
          <p:nvPr>
            <p:ph idx="1"/>
          </p:nvPr>
        </p:nvSpPr>
        <p:spPr>
          <a:xfrm>
            <a:off x="0" y="0"/>
            <a:ext cx="12192000" cy="6308035"/>
          </a:xfrm>
        </p:spPr>
        <p:txBody>
          <a:bodyPr>
            <a:normAutofit/>
          </a:bodyPr>
          <a:lstStyle/>
          <a:p>
            <a:pPr marL="0" indent="0">
              <a:buNone/>
              <a:defRPr/>
            </a:pPr>
            <a:r>
              <a:rPr lang="en-US" sz="10000" b="1" dirty="0"/>
              <a:t>You also need a noble, good heart that perseveres.</a:t>
            </a:r>
          </a:p>
        </p:txBody>
      </p:sp>
    </p:spTree>
    <p:extLst>
      <p:ext uri="{BB962C8B-B14F-4D97-AF65-F5344CB8AC3E}">
        <p14:creationId xmlns:p14="http://schemas.microsoft.com/office/powerpoint/2010/main" val="27739120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1BD57-8066-FBC0-7103-1BBB3C8613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333A25-BC8B-EBCE-103B-B561A59FA0CB}"/>
              </a:ext>
            </a:extLst>
          </p:cNvPr>
          <p:cNvSpPr>
            <a:spLocks noGrp="1"/>
          </p:cNvSpPr>
          <p:nvPr>
            <p:ph idx="1"/>
          </p:nvPr>
        </p:nvSpPr>
        <p:spPr>
          <a:xfrm>
            <a:off x="0" y="0"/>
            <a:ext cx="12192000" cy="6871735"/>
          </a:xfrm>
        </p:spPr>
        <p:txBody>
          <a:bodyPr>
            <a:normAutofit fontScale="92500"/>
          </a:bodyPr>
          <a:lstStyle/>
          <a:p>
            <a:pPr marL="0" indent="0">
              <a:buNone/>
              <a:defRPr/>
            </a:pPr>
            <a:r>
              <a:rPr lang="en-US" sz="10000" b="1" dirty="0"/>
              <a:t>When we view this parable through the lens of biology, we gain even more insights.</a:t>
            </a:r>
          </a:p>
        </p:txBody>
      </p:sp>
    </p:spTree>
    <p:extLst>
      <p:ext uri="{BB962C8B-B14F-4D97-AF65-F5344CB8AC3E}">
        <p14:creationId xmlns:p14="http://schemas.microsoft.com/office/powerpoint/2010/main" val="13662832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88900"/>
            <a:ext cx="12192000" cy="6308035"/>
          </a:xfrm>
        </p:spPr>
        <p:txBody>
          <a:bodyPr>
            <a:noAutofit/>
          </a:bodyPr>
          <a:lstStyle/>
          <a:p>
            <a:pPr marL="0" indent="0">
              <a:buNone/>
              <a:defRPr/>
            </a:pPr>
            <a:r>
              <a:rPr lang="en-US" sz="8500" b="1" dirty="0"/>
              <a:t>God created the solar system, in which planets orbit a star.  The star provides most of the energy for living things on the planets.</a:t>
            </a:r>
          </a:p>
        </p:txBody>
      </p:sp>
    </p:spTree>
    <p:extLst>
      <p:ext uri="{BB962C8B-B14F-4D97-AF65-F5344CB8AC3E}">
        <p14:creationId xmlns:p14="http://schemas.microsoft.com/office/powerpoint/2010/main" val="15802401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altLang="zh-TW" sz="9500" b="1" dirty="0"/>
              <a:t>Most l</a:t>
            </a:r>
            <a:r>
              <a:rPr lang="en-US" sz="9500" b="1" dirty="0"/>
              <a:t>iving things need to convert sunlight into usable energy to survive and grow.</a:t>
            </a:r>
          </a:p>
        </p:txBody>
      </p:sp>
    </p:spTree>
    <p:extLst>
      <p:ext uri="{BB962C8B-B14F-4D97-AF65-F5344CB8AC3E}">
        <p14:creationId xmlns:p14="http://schemas.microsoft.com/office/powerpoint/2010/main" val="27005723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764F1-E820-A748-AB06-925F1B9866F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A8D372-21B9-DD69-1563-31195C87D952}"/>
              </a:ext>
            </a:extLst>
          </p:cNvPr>
          <p:cNvSpPr>
            <a:spLocks noGrp="1"/>
          </p:cNvSpPr>
          <p:nvPr>
            <p:ph idx="1"/>
          </p:nvPr>
        </p:nvSpPr>
        <p:spPr>
          <a:xfrm>
            <a:off x="0" y="0"/>
            <a:ext cx="12192000" cy="6308035"/>
          </a:xfrm>
        </p:spPr>
        <p:txBody>
          <a:bodyPr>
            <a:normAutofit/>
          </a:bodyPr>
          <a:lstStyle/>
          <a:p>
            <a:pPr marL="0" indent="0">
              <a:buNone/>
              <a:defRPr/>
            </a:pPr>
            <a:r>
              <a:rPr lang="en-US" sz="10000" b="1" dirty="0"/>
              <a:t>This process is called “photosynthesis”.</a:t>
            </a:r>
          </a:p>
          <a:p>
            <a:pPr marL="0" indent="0">
              <a:buNone/>
              <a:defRPr/>
            </a:pPr>
            <a:endParaRPr lang="en-US" altLang="zh-TW" sz="7000" b="1" dirty="0"/>
          </a:p>
        </p:txBody>
      </p:sp>
    </p:spTree>
    <p:extLst>
      <p:ext uri="{BB962C8B-B14F-4D97-AF65-F5344CB8AC3E}">
        <p14:creationId xmlns:p14="http://schemas.microsoft.com/office/powerpoint/2010/main" val="21914795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A6D97-BB65-4B2B-2E83-C1DC594B67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40CF37-A845-E055-AC0E-C9843A4758B9}"/>
              </a:ext>
            </a:extLst>
          </p:cNvPr>
          <p:cNvSpPr>
            <a:spLocks noGrp="1"/>
          </p:cNvSpPr>
          <p:nvPr>
            <p:ph idx="1"/>
          </p:nvPr>
        </p:nvSpPr>
        <p:spPr>
          <a:xfrm>
            <a:off x="0" y="0"/>
            <a:ext cx="12192000" cy="6738731"/>
          </a:xfrm>
        </p:spPr>
        <p:txBody>
          <a:bodyPr>
            <a:normAutofit/>
          </a:bodyPr>
          <a:lstStyle/>
          <a:p>
            <a:pPr marL="0" indent="0">
              <a:buNone/>
              <a:defRPr/>
            </a:pPr>
            <a:r>
              <a:rPr lang="en-US" sz="10000" b="1" dirty="0"/>
              <a:t>Without photosynthesis, there would be almost no life on Earth.</a:t>
            </a:r>
          </a:p>
        </p:txBody>
      </p:sp>
    </p:spTree>
    <p:extLst>
      <p:ext uri="{BB962C8B-B14F-4D97-AF65-F5344CB8AC3E}">
        <p14:creationId xmlns:p14="http://schemas.microsoft.com/office/powerpoint/2010/main" val="3688962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5844209"/>
          </a:xfrm>
        </p:spPr>
        <p:txBody>
          <a:bodyPr>
            <a:noAutofit/>
          </a:bodyPr>
          <a:lstStyle/>
          <a:p>
            <a:pPr marL="0" indent="0">
              <a:buNone/>
              <a:defRPr/>
            </a:pPr>
            <a:r>
              <a:rPr lang="en-US" sz="10000" b="1" dirty="0"/>
              <a:t>Some fell on </a:t>
            </a:r>
            <a:r>
              <a:rPr lang="en-US" sz="10000" b="1"/>
              <a:t>rocky ground, </a:t>
            </a:r>
            <a:r>
              <a:rPr lang="en-US" sz="10000" b="1" dirty="0"/>
              <a:t>and when it </a:t>
            </a:r>
            <a:r>
              <a:rPr lang="en-US" sz="10000" b="1"/>
              <a:t>came up, </a:t>
            </a:r>
            <a:r>
              <a:rPr lang="en-US" sz="10000" b="1" dirty="0"/>
              <a:t>the plants withered because they had no moisture.  </a:t>
            </a:r>
          </a:p>
        </p:txBody>
      </p:sp>
    </p:spTree>
    <p:extLst>
      <p:ext uri="{BB962C8B-B14F-4D97-AF65-F5344CB8AC3E}">
        <p14:creationId xmlns:p14="http://schemas.microsoft.com/office/powerpoint/2010/main" val="14226866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In short, almost all life depends on the sun’s energy to survive, either directly or indirectly.</a:t>
            </a:r>
          </a:p>
        </p:txBody>
      </p:sp>
    </p:spTree>
    <p:extLst>
      <p:ext uri="{BB962C8B-B14F-4D97-AF65-F5344CB8AC3E}">
        <p14:creationId xmlns:p14="http://schemas.microsoft.com/office/powerpoint/2010/main" val="24288227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5961C-039C-5766-547F-85647A1D466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86F034-0F63-DF45-C48D-3427E8344E8E}"/>
              </a:ext>
            </a:extLst>
          </p:cNvPr>
          <p:cNvSpPr>
            <a:spLocks noGrp="1"/>
          </p:cNvSpPr>
          <p:nvPr>
            <p:ph idx="1"/>
          </p:nvPr>
        </p:nvSpPr>
        <p:spPr>
          <a:xfrm>
            <a:off x="0" y="0"/>
            <a:ext cx="12753474" cy="6308035"/>
          </a:xfrm>
        </p:spPr>
        <p:txBody>
          <a:bodyPr>
            <a:normAutofit/>
          </a:bodyPr>
          <a:lstStyle/>
          <a:p>
            <a:pPr marL="1143000" indent="-1143000">
              <a:buAutoNum type="arabicPeriod"/>
              <a:defRPr/>
            </a:pPr>
            <a:r>
              <a:rPr lang="en-US" sz="10000" b="1" dirty="0"/>
              <a:t>Photosynthesis:</a:t>
            </a:r>
          </a:p>
          <a:p>
            <a:pPr marL="0" indent="0">
              <a:buNone/>
              <a:defRPr/>
            </a:pPr>
            <a:endParaRPr lang="en-US" sz="7000" b="1" dirty="0"/>
          </a:p>
          <a:p>
            <a:pPr marL="0" indent="0">
              <a:buNone/>
              <a:defRPr/>
            </a:pPr>
            <a:r>
              <a:rPr lang="pt-BR" sz="10000" b="1" dirty="0"/>
              <a:t>CO</a:t>
            </a:r>
            <a:r>
              <a:rPr lang="pt-BR" sz="10000" b="1" baseline="-25000" dirty="0"/>
              <a:t>2 </a:t>
            </a:r>
            <a:r>
              <a:rPr lang="pt-BR" sz="10000" b="1" dirty="0"/>
              <a:t>+ H</a:t>
            </a:r>
            <a:r>
              <a:rPr lang="pt-BR" sz="10000" b="1" baseline="-25000" dirty="0"/>
              <a:t>2</a:t>
            </a:r>
            <a:r>
              <a:rPr lang="pt-BR" sz="10000" b="1" dirty="0"/>
              <a:t>O + sunlight </a:t>
            </a:r>
            <a:r>
              <a:rPr lang="pt-BR" sz="10000" b="1" dirty="0">
                <a:sym typeface="Wingdings" panose="05000000000000000000" pitchFamily="2" charset="2"/>
              </a:rPr>
              <a:t></a:t>
            </a:r>
            <a:endParaRPr lang="pt-BR" sz="10000" b="1" dirty="0"/>
          </a:p>
          <a:p>
            <a:pPr marL="0" indent="0">
              <a:buNone/>
              <a:defRPr/>
            </a:pPr>
            <a:r>
              <a:rPr lang="pt-BR" sz="10000" b="1" dirty="0"/>
              <a:t>                       CH</a:t>
            </a:r>
            <a:r>
              <a:rPr lang="pt-BR" sz="10000" b="1" baseline="-25000" dirty="0"/>
              <a:t>2</a:t>
            </a:r>
            <a:r>
              <a:rPr lang="pt-BR" sz="10000" b="1" dirty="0"/>
              <a:t>O + O</a:t>
            </a:r>
            <a:r>
              <a:rPr lang="pt-BR" sz="10000" b="1" baseline="-25000" dirty="0"/>
              <a:t>2 </a:t>
            </a:r>
          </a:p>
          <a:p>
            <a:pPr marL="0" indent="0" algn="r">
              <a:buNone/>
              <a:defRPr/>
            </a:pPr>
            <a:endParaRPr lang="pt-BR" sz="7000" b="1" dirty="0"/>
          </a:p>
          <a:p>
            <a:pPr marL="0" indent="0">
              <a:buNone/>
              <a:defRPr/>
            </a:pPr>
            <a:endParaRPr lang="en-US" sz="7000" b="1" dirty="0"/>
          </a:p>
        </p:txBody>
      </p:sp>
    </p:spTree>
    <p:extLst>
      <p:ext uri="{BB962C8B-B14F-4D97-AF65-F5344CB8AC3E}">
        <p14:creationId xmlns:p14="http://schemas.microsoft.com/office/powerpoint/2010/main" val="27064875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9BDD4-3226-8EFD-624E-D70B078E21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39FFB9-AA16-0CA4-A9B0-58E6A769BADB}"/>
              </a:ext>
            </a:extLst>
          </p:cNvPr>
          <p:cNvSpPr>
            <a:spLocks noGrp="1"/>
          </p:cNvSpPr>
          <p:nvPr>
            <p:ph idx="1"/>
          </p:nvPr>
        </p:nvSpPr>
        <p:spPr>
          <a:xfrm>
            <a:off x="0" y="0"/>
            <a:ext cx="12192000" cy="6308035"/>
          </a:xfrm>
        </p:spPr>
        <p:txBody>
          <a:bodyPr>
            <a:normAutofit lnSpcReduction="10000"/>
          </a:bodyPr>
          <a:lstStyle/>
          <a:p>
            <a:pPr marL="0" indent="0">
              <a:buNone/>
              <a:defRPr/>
            </a:pPr>
            <a:r>
              <a:rPr lang="en-US" altLang="zh-TW" sz="10000" b="1" dirty="0"/>
              <a:t>CO</a:t>
            </a:r>
            <a:r>
              <a:rPr lang="pt-BR" sz="10000" b="1" baseline="-25000" dirty="0"/>
              <a:t>2</a:t>
            </a:r>
            <a:r>
              <a:rPr lang="en-US" altLang="zh-TW" sz="10000" b="1" dirty="0"/>
              <a:t> = carbon dioxide</a:t>
            </a:r>
          </a:p>
          <a:p>
            <a:pPr marL="0" indent="0">
              <a:buNone/>
              <a:defRPr/>
            </a:pPr>
            <a:r>
              <a:rPr lang="en-US" altLang="zh-TW" sz="10000" b="1" dirty="0"/>
              <a:t>H</a:t>
            </a:r>
            <a:r>
              <a:rPr lang="pt-BR" sz="10000" b="1" baseline="-25000" dirty="0"/>
              <a:t>2</a:t>
            </a:r>
            <a:r>
              <a:rPr lang="en-US" altLang="zh-TW" sz="10000" b="1" dirty="0"/>
              <a:t>O  =water</a:t>
            </a:r>
            <a:endParaRPr lang="zh-TW" altLang="en-US" sz="7000" b="1" dirty="0"/>
          </a:p>
          <a:p>
            <a:pPr marL="0" indent="0">
              <a:buNone/>
              <a:defRPr/>
            </a:pPr>
            <a:r>
              <a:rPr lang="en-US" altLang="zh-TW" sz="10000" b="1" dirty="0"/>
              <a:t>Sunlight = energy</a:t>
            </a:r>
          </a:p>
          <a:p>
            <a:pPr marL="0" indent="0">
              <a:buNone/>
              <a:defRPr/>
            </a:pPr>
            <a:r>
              <a:rPr lang="en-US" altLang="zh-TW" sz="10000" b="1" dirty="0"/>
              <a:t>CH</a:t>
            </a:r>
            <a:r>
              <a:rPr lang="pt-BR" sz="10000" b="1" baseline="-25000" dirty="0"/>
              <a:t>2</a:t>
            </a:r>
            <a:r>
              <a:rPr lang="en-US" altLang="zh-TW" sz="10000" b="1" dirty="0"/>
              <a:t>O = carbohydrates O</a:t>
            </a:r>
            <a:r>
              <a:rPr lang="pt-BR" sz="10000" b="1" baseline="-25000" dirty="0"/>
              <a:t>2</a:t>
            </a:r>
            <a:r>
              <a:rPr lang="en-US" altLang="zh-TW" sz="10000" b="1" dirty="0"/>
              <a:t> = oxygen</a:t>
            </a:r>
            <a:endParaRPr lang="en-US" sz="1200" b="1" dirty="0"/>
          </a:p>
          <a:p>
            <a:pPr marL="0" indent="0">
              <a:buNone/>
              <a:defRPr/>
            </a:pPr>
            <a:endParaRPr lang="en-US" altLang="zh-TW" sz="10000" b="1" dirty="0"/>
          </a:p>
          <a:p>
            <a:pPr marL="0" indent="0">
              <a:buNone/>
              <a:defRPr/>
            </a:pPr>
            <a:endParaRPr lang="en-US" sz="7000" b="1" dirty="0"/>
          </a:p>
        </p:txBody>
      </p:sp>
    </p:spTree>
    <p:extLst>
      <p:ext uri="{BB962C8B-B14F-4D97-AF65-F5344CB8AC3E}">
        <p14:creationId xmlns:p14="http://schemas.microsoft.com/office/powerpoint/2010/main" val="19818431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pt-BR" sz="8000" b="1" dirty="0"/>
              <a:t>CO</a:t>
            </a:r>
            <a:r>
              <a:rPr lang="pt-BR" sz="8000" b="1" baseline="-25000" dirty="0"/>
              <a:t>2 </a:t>
            </a:r>
            <a:r>
              <a:rPr lang="en-US" altLang="zh-TW" sz="8000" b="1" dirty="0"/>
              <a:t>(carbon dioxide) =</a:t>
            </a:r>
            <a:r>
              <a:rPr lang="pt-BR" sz="8000" b="1" dirty="0"/>
              <a:t> Waste from our lives</a:t>
            </a:r>
            <a:r>
              <a:rPr lang="zh-TW" altLang="en-US" sz="8000" b="1" dirty="0"/>
              <a:t> </a:t>
            </a:r>
            <a:r>
              <a:rPr lang="en-US" altLang="zh-TW" sz="8000" b="1" dirty="0"/>
              <a:t>-- </a:t>
            </a:r>
            <a:r>
              <a:rPr lang="pt-BR" sz="8000" b="1" dirty="0"/>
              <a:t> human experiences &amp; pain</a:t>
            </a:r>
          </a:p>
          <a:p>
            <a:pPr marL="0" indent="0">
              <a:buNone/>
              <a:defRPr/>
            </a:pPr>
            <a:r>
              <a:rPr lang="pt-BR" sz="8000" b="1" dirty="0"/>
              <a:t>H</a:t>
            </a:r>
            <a:r>
              <a:rPr lang="pt-BR" sz="8000" b="1" baseline="-25000" dirty="0"/>
              <a:t>2</a:t>
            </a:r>
            <a:r>
              <a:rPr lang="pt-BR" sz="8000" b="1" dirty="0"/>
              <a:t>O (water) = The </a:t>
            </a:r>
            <a:r>
              <a:rPr lang="en-US" altLang="zh-TW" sz="8000" b="1" dirty="0"/>
              <a:t>Spirit and the Word </a:t>
            </a:r>
            <a:r>
              <a:rPr lang="pt-BR" sz="8000" b="1" dirty="0"/>
              <a:t>from God</a:t>
            </a:r>
          </a:p>
          <a:p>
            <a:pPr marL="0" indent="0">
              <a:buNone/>
              <a:defRPr/>
            </a:pPr>
            <a:r>
              <a:rPr lang="en-US" altLang="zh-TW" sz="8000" b="1" dirty="0"/>
              <a:t>Sunlight</a:t>
            </a:r>
            <a:r>
              <a:rPr lang="pt-BR" sz="8000" b="1" dirty="0"/>
              <a:t> = the power of God</a:t>
            </a:r>
            <a:endParaRPr lang="en-US" sz="8000" b="1" dirty="0"/>
          </a:p>
        </p:txBody>
      </p:sp>
    </p:spTree>
    <p:extLst>
      <p:ext uri="{BB962C8B-B14F-4D97-AF65-F5344CB8AC3E}">
        <p14:creationId xmlns:p14="http://schemas.microsoft.com/office/powerpoint/2010/main" val="28496179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pt-BR" sz="8000" b="1" dirty="0"/>
              <a:t>CH</a:t>
            </a:r>
            <a:r>
              <a:rPr lang="pt-BR" sz="8000" b="1" baseline="-25000" dirty="0"/>
              <a:t>2</a:t>
            </a:r>
            <a:r>
              <a:rPr lang="pt-BR" sz="8000" b="1" dirty="0"/>
              <a:t>O (carbohydrates/ glucose) = </a:t>
            </a:r>
            <a:r>
              <a:rPr lang="en-US" altLang="zh-TW" sz="8000" b="1" dirty="0"/>
              <a:t>our Christian life</a:t>
            </a:r>
            <a:endParaRPr lang="pt-BR" sz="8000" b="1" dirty="0"/>
          </a:p>
          <a:p>
            <a:pPr marL="0" indent="0">
              <a:buNone/>
              <a:defRPr/>
            </a:pPr>
            <a:r>
              <a:rPr lang="pt-BR" sz="8000" b="1" dirty="0"/>
              <a:t>O</a:t>
            </a:r>
            <a:r>
              <a:rPr lang="pt-BR" sz="8000" b="1" baseline="-25000" dirty="0"/>
              <a:t>2</a:t>
            </a:r>
            <a:r>
              <a:rPr lang="pt-BR" sz="8000" b="1" dirty="0"/>
              <a:t> = Energy for our and others’ lives</a:t>
            </a:r>
          </a:p>
          <a:p>
            <a:pPr marL="0" indent="0">
              <a:buNone/>
              <a:defRPr/>
            </a:pPr>
            <a:endParaRPr lang="en-US" sz="8000" b="1" dirty="0"/>
          </a:p>
        </p:txBody>
      </p:sp>
    </p:spTree>
    <p:extLst>
      <p:ext uri="{BB962C8B-B14F-4D97-AF65-F5344CB8AC3E}">
        <p14:creationId xmlns:p14="http://schemas.microsoft.com/office/powerpoint/2010/main" val="27985738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DDBA0-6D50-68AB-C1C3-9F6BE63A9E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A6A441-EE22-3B99-ED21-71849898FD65}"/>
              </a:ext>
            </a:extLst>
          </p:cNvPr>
          <p:cNvSpPr>
            <a:spLocks noGrp="1"/>
          </p:cNvSpPr>
          <p:nvPr>
            <p:ph idx="1"/>
          </p:nvPr>
        </p:nvSpPr>
        <p:spPr>
          <a:xfrm>
            <a:off x="0" y="0"/>
            <a:ext cx="12753474" cy="6308035"/>
          </a:xfrm>
        </p:spPr>
        <p:txBody>
          <a:bodyPr>
            <a:normAutofit/>
          </a:bodyPr>
          <a:lstStyle/>
          <a:p>
            <a:pPr marL="0" indent="0">
              <a:buNone/>
              <a:defRPr/>
            </a:pPr>
            <a:r>
              <a:rPr lang="en-US" sz="10000" b="1" dirty="0"/>
              <a:t>Photosynthesis:</a:t>
            </a:r>
          </a:p>
          <a:p>
            <a:pPr marL="0" indent="0">
              <a:buNone/>
              <a:defRPr/>
            </a:pPr>
            <a:endParaRPr lang="en-US" sz="7000" b="1" dirty="0"/>
          </a:p>
          <a:p>
            <a:pPr marL="0" indent="0">
              <a:buNone/>
              <a:defRPr/>
            </a:pPr>
            <a:r>
              <a:rPr lang="pt-BR" sz="10000" b="1" dirty="0"/>
              <a:t>CO</a:t>
            </a:r>
            <a:r>
              <a:rPr lang="pt-BR" sz="10000" b="1" baseline="-25000" dirty="0"/>
              <a:t>2 </a:t>
            </a:r>
            <a:r>
              <a:rPr lang="pt-BR" sz="10000" b="1" dirty="0"/>
              <a:t>+ H</a:t>
            </a:r>
            <a:r>
              <a:rPr lang="pt-BR" sz="10000" b="1" baseline="-25000" dirty="0"/>
              <a:t>2</a:t>
            </a:r>
            <a:r>
              <a:rPr lang="pt-BR" sz="10000" b="1" dirty="0"/>
              <a:t>O + sunlight </a:t>
            </a:r>
            <a:r>
              <a:rPr lang="pt-BR" sz="10000" b="1" dirty="0">
                <a:sym typeface="Wingdings" panose="05000000000000000000" pitchFamily="2" charset="2"/>
              </a:rPr>
              <a:t></a:t>
            </a:r>
            <a:endParaRPr lang="pt-BR" sz="10000" b="1" dirty="0"/>
          </a:p>
          <a:p>
            <a:pPr marL="0" indent="0">
              <a:buNone/>
              <a:defRPr/>
            </a:pPr>
            <a:r>
              <a:rPr lang="pt-BR" sz="10000" b="1" dirty="0"/>
              <a:t>                       CH</a:t>
            </a:r>
            <a:r>
              <a:rPr lang="pt-BR" sz="10000" b="1" baseline="-25000" dirty="0"/>
              <a:t>2</a:t>
            </a:r>
            <a:r>
              <a:rPr lang="pt-BR" sz="10000" b="1" dirty="0"/>
              <a:t>O + O</a:t>
            </a:r>
            <a:r>
              <a:rPr lang="pt-BR" sz="10000" b="1" baseline="-25000" dirty="0"/>
              <a:t>2 </a:t>
            </a:r>
          </a:p>
          <a:p>
            <a:pPr marL="0" indent="0" algn="r">
              <a:buNone/>
              <a:defRPr/>
            </a:pPr>
            <a:endParaRPr lang="pt-BR" sz="7000" b="1" dirty="0"/>
          </a:p>
          <a:p>
            <a:pPr marL="0" indent="0">
              <a:buNone/>
              <a:defRPr/>
            </a:pPr>
            <a:endParaRPr lang="en-US" sz="7000" b="1" dirty="0"/>
          </a:p>
        </p:txBody>
      </p:sp>
    </p:spTree>
    <p:extLst>
      <p:ext uri="{BB962C8B-B14F-4D97-AF65-F5344CB8AC3E}">
        <p14:creationId xmlns:p14="http://schemas.microsoft.com/office/powerpoint/2010/main" val="21944496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8500" b="1" dirty="0"/>
              <a:t>Our earthly experiences and pain + the Spirit and Word from God + power of God </a:t>
            </a:r>
            <a:r>
              <a:rPr lang="en-US" sz="8500" b="1" dirty="0">
                <a:sym typeface="Wingdings" panose="05000000000000000000" pitchFamily="2" charset="2"/>
              </a:rPr>
              <a:t> our Christian life + energy for ourselves and others</a:t>
            </a:r>
            <a:endParaRPr lang="en-US" sz="8500" b="1" dirty="0"/>
          </a:p>
        </p:txBody>
      </p:sp>
    </p:spTree>
    <p:extLst>
      <p:ext uri="{BB962C8B-B14F-4D97-AF65-F5344CB8AC3E}">
        <p14:creationId xmlns:p14="http://schemas.microsoft.com/office/powerpoint/2010/main" val="6204609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Who said Christians don’t need to learn some science?  Science can teach us about God, too.</a:t>
            </a:r>
          </a:p>
        </p:txBody>
      </p:sp>
    </p:spTree>
    <p:extLst>
      <p:ext uri="{BB962C8B-B14F-4D97-AF65-F5344CB8AC3E}">
        <p14:creationId xmlns:p14="http://schemas.microsoft.com/office/powerpoint/2010/main" val="10821102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Some Christians are against science because they think science is against God.  That is totally wrong.</a:t>
            </a:r>
          </a:p>
        </p:txBody>
      </p:sp>
    </p:spTree>
    <p:extLst>
      <p:ext uri="{BB962C8B-B14F-4D97-AF65-F5344CB8AC3E}">
        <p14:creationId xmlns:p14="http://schemas.microsoft.com/office/powerpoint/2010/main" val="36779868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altLang="zh-TW" sz="10000" b="1" dirty="0"/>
              <a:t>The true purpose of science is to find out how things work, not to fight or replace God deliberately.</a:t>
            </a:r>
            <a:endParaRPr lang="en-US" sz="7000" b="1" dirty="0"/>
          </a:p>
        </p:txBody>
      </p:sp>
    </p:spTree>
    <p:extLst>
      <p:ext uri="{BB962C8B-B14F-4D97-AF65-F5344CB8AC3E}">
        <p14:creationId xmlns:p14="http://schemas.microsoft.com/office/powerpoint/2010/main" val="789242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5844209"/>
          </a:xfrm>
        </p:spPr>
        <p:txBody>
          <a:bodyPr>
            <a:noAutofit/>
          </a:bodyPr>
          <a:lstStyle/>
          <a:p>
            <a:pPr marL="0" indent="0">
              <a:buNone/>
              <a:defRPr/>
            </a:pPr>
            <a:r>
              <a:rPr lang="en-US" sz="10000" b="1" dirty="0"/>
              <a:t>Other seed fell </a:t>
            </a:r>
            <a:r>
              <a:rPr lang="en-US" sz="10000" b="1"/>
              <a:t>among thorns, </a:t>
            </a:r>
            <a:r>
              <a:rPr lang="en-US" sz="10000" b="1" dirty="0"/>
              <a:t>which grew up with it and choked the plants.  </a:t>
            </a:r>
          </a:p>
        </p:txBody>
      </p:sp>
    </p:spTree>
    <p:extLst>
      <p:ext uri="{BB962C8B-B14F-4D97-AF65-F5344CB8AC3E}">
        <p14:creationId xmlns:p14="http://schemas.microsoft.com/office/powerpoint/2010/main" val="36712682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738731"/>
          </a:xfrm>
        </p:spPr>
        <p:txBody>
          <a:bodyPr>
            <a:noAutofit/>
          </a:bodyPr>
          <a:lstStyle/>
          <a:p>
            <a:pPr marL="0" indent="0">
              <a:buNone/>
              <a:defRPr/>
            </a:pPr>
            <a:r>
              <a:rPr lang="en-US" altLang="zh-TW" sz="8500" b="1" dirty="0"/>
              <a:t>Some scientists try to come up with theories to claim that there is no God.  Their wrong motivations will not lead them to find the truth.</a:t>
            </a:r>
            <a:endParaRPr lang="en-US" sz="8500" b="1" dirty="0"/>
          </a:p>
        </p:txBody>
      </p:sp>
    </p:spTree>
    <p:extLst>
      <p:ext uri="{BB962C8B-B14F-4D97-AF65-F5344CB8AC3E}">
        <p14:creationId xmlns:p14="http://schemas.microsoft.com/office/powerpoint/2010/main" val="27360723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2. Cellular respiration:</a:t>
            </a:r>
          </a:p>
          <a:p>
            <a:pPr marL="0" indent="0">
              <a:buNone/>
              <a:defRPr/>
            </a:pPr>
            <a:endParaRPr lang="pt-BR" sz="2000" b="1" dirty="0"/>
          </a:p>
          <a:p>
            <a:pPr marL="0" indent="0">
              <a:buNone/>
              <a:defRPr/>
            </a:pPr>
            <a:r>
              <a:rPr lang="pt-BR" sz="10000" b="1" dirty="0"/>
              <a:t>CH</a:t>
            </a:r>
            <a:r>
              <a:rPr lang="pt-BR" sz="10000" b="1" baseline="-25000" dirty="0"/>
              <a:t>2</a:t>
            </a:r>
            <a:r>
              <a:rPr lang="pt-BR" sz="10000" b="1" dirty="0"/>
              <a:t>O + O</a:t>
            </a:r>
            <a:r>
              <a:rPr lang="pt-BR" sz="10000" b="1" baseline="-25000" dirty="0"/>
              <a:t>2</a:t>
            </a:r>
            <a:r>
              <a:rPr lang="pt-BR" sz="10000" b="1" baseline="-25000" dirty="0">
                <a:sym typeface="Wingdings" panose="05000000000000000000" pitchFamily="2" charset="2"/>
              </a:rPr>
              <a:t>  </a:t>
            </a:r>
            <a:r>
              <a:rPr lang="pt-BR" sz="10000" b="1" dirty="0">
                <a:sym typeface="Wingdings" panose="05000000000000000000" pitchFamily="2" charset="2"/>
              </a:rPr>
              <a:t></a:t>
            </a:r>
            <a:r>
              <a:rPr lang="pt-BR" sz="10000" b="1" dirty="0"/>
              <a:t> </a:t>
            </a:r>
          </a:p>
          <a:p>
            <a:pPr marL="0" indent="0" algn="r">
              <a:buNone/>
              <a:defRPr/>
            </a:pPr>
            <a:r>
              <a:rPr lang="pt-BR" sz="10000" b="1" dirty="0"/>
              <a:t>energy + CO</a:t>
            </a:r>
            <a:r>
              <a:rPr lang="pt-BR" sz="10000" b="1" baseline="-25000" dirty="0"/>
              <a:t>2 </a:t>
            </a:r>
            <a:r>
              <a:rPr lang="pt-BR" sz="10000" b="1" dirty="0"/>
              <a:t>+ H</a:t>
            </a:r>
            <a:r>
              <a:rPr lang="pt-BR" sz="10000" b="1" baseline="-25000" dirty="0"/>
              <a:t>2</a:t>
            </a:r>
            <a:r>
              <a:rPr lang="pt-BR" sz="10000" b="1" dirty="0"/>
              <a:t>O</a:t>
            </a:r>
          </a:p>
          <a:p>
            <a:pPr marL="0" indent="0">
              <a:buNone/>
              <a:defRPr/>
            </a:pPr>
            <a:endParaRPr lang="pt-BR" sz="7000" b="1" dirty="0"/>
          </a:p>
          <a:p>
            <a:pPr marL="0" indent="0">
              <a:buNone/>
              <a:defRPr/>
            </a:pPr>
            <a:endParaRPr lang="en-US" sz="7000" b="1" dirty="0"/>
          </a:p>
        </p:txBody>
      </p:sp>
    </p:spTree>
    <p:extLst>
      <p:ext uri="{BB962C8B-B14F-4D97-AF65-F5344CB8AC3E}">
        <p14:creationId xmlns:p14="http://schemas.microsoft.com/office/powerpoint/2010/main" val="31420457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pt-BR" sz="10000" b="1" dirty="0"/>
              <a:t>CH</a:t>
            </a:r>
            <a:r>
              <a:rPr lang="pt-BR" sz="10000" b="1" baseline="-25000" dirty="0"/>
              <a:t>2</a:t>
            </a:r>
            <a:r>
              <a:rPr lang="pt-BR" sz="10000" b="1" dirty="0"/>
              <a:t>O = Christian’s life, testimonies, sacrifices</a:t>
            </a:r>
            <a:r>
              <a:rPr lang="zh-TW" altLang="en-US" sz="10000" b="1" dirty="0"/>
              <a:t> </a:t>
            </a:r>
            <a:r>
              <a:rPr lang="en-US" altLang="zh-TW" sz="10000" b="1" dirty="0"/>
              <a:t>for others</a:t>
            </a:r>
            <a:endParaRPr lang="pt-BR" sz="7000" b="1" dirty="0"/>
          </a:p>
          <a:p>
            <a:pPr marL="0" indent="0">
              <a:buNone/>
              <a:defRPr/>
            </a:pPr>
            <a:endParaRPr lang="pt-BR" sz="2500" b="1" dirty="0"/>
          </a:p>
          <a:p>
            <a:pPr marL="0" indent="0">
              <a:buNone/>
              <a:defRPr/>
            </a:pPr>
            <a:r>
              <a:rPr lang="pt-BR" sz="10000" b="1" dirty="0"/>
              <a:t>O</a:t>
            </a:r>
            <a:r>
              <a:rPr lang="pt-BR" sz="10000" b="1" baseline="-25000" dirty="0"/>
              <a:t>2</a:t>
            </a:r>
            <a:r>
              <a:rPr lang="pt-BR" sz="10000" b="1" dirty="0"/>
              <a:t> = Energy for life</a:t>
            </a:r>
          </a:p>
          <a:p>
            <a:pPr marL="0" indent="0">
              <a:buNone/>
              <a:defRPr/>
            </a:pPr>
            <a:endParaRPr lang="en-US" sz="7000" b="1" dirty="0"/>
          </a:p>
        </p:txBody>
      </p:sp>
    </p:spTree>
    <p:extLst>
      <p:ext uri="{BB962C8B-B14F-4D97-AF65-F5344CB8AC3E}">
        <p14:creationId xmlns:p14="http://schemas.microsoft.com/office/powerpoint/2010/main" val="22152892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509500" cy="6308035"/>
          </a:xfrm>
        </p:spPr>
        <p:txBody>
          <a:bodyPr>
            <a:noAutofit/>
          </a:bodyPr>
          <a:lstStyle/>
          <a:p>
            <a:pPr marL="0" indent="0">
              <a:buNone/>
              <a:defRPr/>
            </a:pPr>
            <a:r>
              <a:rPr lang="pt-BR" sz="8200" b="1" dirty="0"/>
              <a:t>Energy = Power for life</a:t>
            </a:r>
            <a:endParaRPr lang="en-US" sz="8200" b="1" dirty="0"/>
          </a:p>
          <a:p>
            <a:pPr marL="0" indent="0">
              <a:buNone/>
              <a:defRPr/>
            </a:pPr>
            <a:r>
              <a:rPr lang="pt-BR" sz="8200" b="1" dirty="0"/>
              <a:t>CO</a:t>
            </a:r>
            <a:r>
              <a:rPr lang="pt-BR" sz="8200" b="1" baseline="-25000" dirty="0"/>
              <a:t>2 </a:t>
            </a:r>
            <a:r>
              <a:rPr lang="pt-BR" sz="8200" b="1" dirty="0"/>
              <a:t>= Lessons from life</a:t>
            </a:r>
            <a:r>
              <a:rPr lang="zh-TW" altLang="en-US" sz="8200" b="1" dirty="0"/>
              <a:t> </a:t>
            </a:r>
            <a:r>
              <a:rPr lang="en-US" altLang="zh-TW" sz="8200" b="1" dirty="0">
                <a:sym typeface="Wingdings" panose="05000000000000000000" pitchFamily="2" charset="2"/>
              </a:rPr>
              <a:t> our experiences</a:t>
            </a:r>
            <a:endParaRPr lang="pt-BR" sz="8200" b="1" dirty="0"/>
          </a:p>
          <a:p>
            <a:pPr marL="0" indent="0">
              <a:buNone/>
              <a:defRPr/>
            </a:pPr>
            <a:r>
              <a:rPr lang="pt-BR" sz="8200" b="1" dirty="0"/>
              <a:t>H</a:t>
            </a:r>
            <a:r>
              <a:rPr lang="pt-BR" sz="8200" b="1" baseline="-25000" dirty="0"/>
              <a:t>2</a:t>
            </a:r>
            <a:r>
              <a:rPr lang="pt-BR" sz="8200" b="1" dirty="0"/>
              <a:t>O = Spirit</a:t>
            </a:r>
            <a:r>
              <a:rPr lang="zh-TW" altLang="en-US" sz="8200" b="1" dirty="0"/>
              <a:t> </a:t>
            </a:r>
            <a:r>
              <a:rPr lang="en-US" altLang="zh-TW" sz="8200" b="1" dirty="0"/>
              <a:t>and</a:t>
            </a:r>
            <a:r>
              <a:rPr lang="pt-BR" sz="8200" b="1" dirty="0"/>
              <a:t> Word from God to help yourself and others</a:t>
            </a:r>
          </a:p>
        </p:txBody>
      </p:sp>
    </p:spTree>
    <p:extLst>
      <p:ext uri="{BB962C8B-B14F-4D97-AF65-F5344CB8AC3E}">
        <p14:creationId xmlns:p14="http://schemas.microsoft.com/office/powerpoint/2010/main" val="9451431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7D84B-E873-675F-DD72-272E39935BE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EFF5AE-11F4-239F-E19C-B14E030AFD62}"/>
              </a:ext>
            </a:extLst>
          </p:cNvPr>
          <p:cNvSpPr>
            <a:spLocks noGrp="1"/>
          </p:cNvSpPr>
          <p:nvPr>
            <p:ph idx="1"/>
          </p:nvPr>
        </p:nvSpPr>
        <p:spPr>
          <a:xfrm>
            <a:off x="0" y="0"/>
            <a:ext cx="12192000" cy="6308035"/>
          </a:xfrm>
        </p:spPr>
        <p:txBody>
          <a:bodyPr>
            <a:normAutofit/>
          </a:bodyPr>
          <a:lstStyle/>
          <a:p>
            <a:pPr marL="0" indent="0">
              <a:buNone/>
              <a:defRPr/>
            </a:pPr>
            <a:r>
              <a:rPr lang="en-US" sz="10000" b="1" dirty="0"/>
              <a:t>Cellular respiration:</a:t>
            </a:r>
          </a:p>
          <a:p>
            <a:pPr marL="0" indent="0">
              <a:buNone/>
              <a:defRPr/>
            </a:pPr>
            <a:endParaRPr lang="pt-BR" sz="10000" b="1" dirty="0"/>
          </a:p>
          <a:p>
            <a:pPr marL="0" indent="0">
              <a:buNone/>
              <a:defRPr/>
            </a:pPr>
            <a:r>
              <a:rPr lang="pt-BR" sz="10000" b="1" dirty="0"/>
              <a:t>CH</a:t>
            </a:r>
            <a:r>
              <a:rPr lang="pt-BR" sz="10000" b="1" baseline="-25000" dirty="0"/>
              <a:t>2</a:t>
            </a:r>
            <a:r>
              <a:rPr lang="pt-BR" sz="10000" b="1" dirty="0"/>
              <a:t>O + O</a:t>
            </a:r>
            <a:r>
              <a:rPr lang="pt-BR" sz="10000" b="1" baseline="-25000" dirty="0"/>
              <a:t>2</a:t>
            </a:r>
            <a:r>
              <a:rPr lang="pt-BR" sz="10000" b="1" baseline="-25000" dirty="0">
                <a:sym typeface="Wingdings" panose="05000000000000000000" pitchFamily="2" charset="2"/>
              </a:rPr>
              <a:t>  </a:t>
            </a:r>
            <a:r>
              <a:rPr lang="pt-BR" sz="10000" b="1" dirty="0">
                <a:sym typeface="Wingdings" panose="05000000000000000000" pitchFamily="2" charset="2"/>
              </a:rPr>
              <a:t></a:t>
            </a:r>
            <a:r>
              <a:rPr lang="pt-BR" sz="10000" b="1" dirty="0"/>
              <a:t> </a:t>
            </a:r>
          </a:p>
          <a:p>
            <a:pPr marL="0" indent="0" algn="r">
              <a:buNone/>
              <a:defRPr/>
            </a:pPr>
            <a:r>
              <a:rPr lang="pt-BR" sz="10000" b="1" dirty="0"/>
              <a:t>energy + CO</a:t>
            </a:r>
            <a:r>
              <a:rPr lang="pt-BR" sz="10000" b="1" baseline="-25000" dirty="0"/>
              <a:t>2 </a:t>
            </a:r>
            <a:r>
              <a:rPr lang="pt-BR" sz="10000" b="1" dirty="0"/>
              <a:t>+ H</a:t>
            </a:r>
            <a:r>
              <a:rPr lang="pt-BR" sz="10000" b="1" baseline="-25000" dirty="0"/>
              <a:t>2</a:t>
            </a:r>
            <a:r>
              <a:rPr lang="pt-BR" sz="10000" b="1" dirty="0"/>
              <a:t>O</a:t>
            </a:r>
          </a:p>
          <a:p>
            <a:pPr marL="0" indent="0">
              <a:buNone/>
              <a:defRPr/>
            </a:pPr>
            <a:endParaRPr lang="pt-BR" sz="7000" b="1" dirty="0"/>
          </a:p>
          <a:p>
            <a:pPr marL="0" indent="0">
              <a:buNone/>
              <a:defRPr/>
            </a:pPr>
            <a:endParaRPr lang="en-US" sz="7000" b="1" dirty="0"/>
          </a:p>
        </p:txBody>
      </p:sp>
    </p:spTree>
    <p:extLst>
      <p:ext uri="{BB962C8B-B14F-4D97-AF65-F5344CB8AC3E}">
        <p14:creationId xmlns:p14="http://schemas.microsoft.com/office/powerpoint/2010/main" val="29263923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altLang="zh-TW" sz="9000" b="1" dirty="0"/>
              <a:t>The Christian life + energy for life </a:t>
            </a:r>
            <a:r>
              <a:rPr lang="en-US" altLang="zh-TW" sz="9000" b="1" dirty="0">
                <a:sym typeface="Wingdings" panose="05000000000000000000" pitchFamily="2" charset="2"/>
              </a:rPr>
              <a:t> </a:t>
            </a:r>
            <a:r>
              <a:rPr lang="en-US" sz="9000" b="1" dirty="0">
                <a:sym typeface="Wingdings" panose="05000000000000000000" pitchFamily="2" charset="2"/>
              </a:rPr>
              <a:t>Energy for life + our life’s lessons (experiences) + the Spirit and </a:t>
            </a:r>
            <a:r>
              <a:rPr lang="en-US" altLang="zh-TW" sz="9000" b="1" dirty="0">
                <a:sym typeface="Wingdings" panose="05000000000000000000" pitchFamily="2" charset="2"/>
              </a:rPr>
              <a:t>Word</a:t>
            </a:r>
            <a:r>
              <a:rPr lang="en-US" sz="9000" b="1" dirty="0">
                <a:sym typeface="Wingdings" panose="05000000000000000000" pitchFamily="2" charset="2"/>
              </a:rPr>
              <a:t> from God</a:t>
            </a:r>
            <a:endParaRPr lang="en-US" sz="9000" b="1" dirty="0"/>
          </a:p>
        </p:txBody>
      </p:sp>
    </p:spTree>
    <p:extLst>
      <p:ext uri="{BB962C8B-B14F-4D97-AF65-F5344CB8AC3E}">
        <p14:creationId xmlns:p14="http://schemas.microsoft.com/office/powerpoint/2010/main" val="8624437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8500" b="1" dirty="0"/>
              <a:t>Water (H</a:t>
            </a:r>
            <a:r>
              <a:rPr lang="en-US" sz="8500" b="1" baseline="-25000" dirty="0"/>
              <a:t>2</a:t>
            </a:r>
            <a:r>
              <a:rPr lang="en-US" sz="8500" b="1" dirty="0"/>
              <a:t>O) is the Spirit and </a:t>
            </a:r>
            <a:r>
              <a:rPr lang="en-US" altLang="zh-TW" sz="8500" b="1" dirty="0"/>
              <a:t>Word</a:t>
            </a:r>
            <a:r>
              <a:rPr lang="en-US" sz="8500" b="1" dirty="0"/>
              <a:t> from God.  We get some as we live and grow in God, and we can use it to help ourselves and others.</a:t>
            </a:r>
          </a:p>
        </p:txBody>
      </p:sp>
    </p:spTree>
    <p:extLst>
      <p:ext uri="{BB962C8B-B14F-4D97-AF65-F5344CB8AC3E}">
        <p14:creationId xmlns:p14="http://schemas.microsoft.com/office/powerpoint/2010/main" val="32935962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C7943-E04E-6864-B2A7-DF37ACA7BB9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EF2B62-7085-CEEA-1833-41C7DC480935}"/>
              </a:ext>
            </a:extLst>
          </p:cNvPr>
          <p:cNvSpPr>
            <a:spLocks noGrp="1"/>
          </p:cNvSpPr>
          <p:nvPr>
            <p:ph idx="1"/>
          </p:nvPr>
        </p:nvSpPr>
        <p:spPr>
          <a:xfrm>
            <a:off x="4174880" y="1582488"/>
            <a:ext cx="4141178" cy="3833574"/>
          </a:xfrm>
        </p:spPr>
        <p:txBody>
          <a:bodyPr>
            <a:normAutofit/>
          </a:bodyPr>
          <a:lstStyle/>
          <a:p>
            <a:pPr marL="0" indent="0">
              <a:buNone/>
            </a:pPr>
            <a:r>
              <a:rPr lang="pt-BR" sz="7000" b="1" dirty="0"/>
              <a:t>CO</a:t>
            </a:r>
            <a:r>
              <a:rPr lang="pt-BR" sz="7000" b="1" baseline="-25000" dirty="0"/>
              <a:t>2 </a:t>
            </a:r>
            <a:r>
              <a:rPr lang="pt-BR" sz="7000" b="1" dirty="0"/>
              <a:t>+ H</a:t>
            </a:r>
            <a:r>
              <a:rPr lang="pt-BR" sz="7000" b="1" baseline="-25000" dirty="0"/>
              <a:t>2</a:t>
            </a:r>
            <a:r>
              <a:rPr lang="pt-BR" sz="7000" b="1" dirty="0"/>
              <a:t>O</a:t>
            </a:r>
          </a:p>
          <a:p>
            <a:pPr marL="0" indent="0">
              <a:buNone/>
            </a:pPr>
            <a:endParaRPr lang="pt-BR" sz="10000" b="1" dirty="0"/>
          </a:p>
          <a:p>
            <a:pPr marL="0" indent="0">
              <a:buNone/>
            </a:pPr>
            <a:r>
              <a:rPr lang="pt-BR" sz="7000" b="1" dirty="0"/>
              <a:t>CH</a:t>
            </a:r>
            <a:r>
              <a:rPr lang="pt-BR" sz="7000" b="1" baseline="-25000" dirty="0"/>
              <a:t>2</a:t>
            </a:r>
            <a:r>
              <a:rPr lang="pt-BR" sz="7000" b="1" dirty="0"/>
              <a:t>O + O</a:t>
            </a:r>
            <a:r>
              <a:rPr lang="pt-BR" sz="7000" b="1" baseline="-25000" dirty="0"/>
              <a:t>2</a:t>
            </a:r>
          </a:p>
          <a:p>
            <a:pPr marL="0" indent="0">
              <a:buNone/>
            </a:pPr>
            <a:endParaRPr lang="pt-BR" sz="7000" b="1" dirty="0"/>
          </a:p>
          <a:p>
            <a:pPr marL="0" indent="0">
              <a:buNone/>
            </a:pPr>
            <a:endParaRPr lang="en-US" altLang="zh-TW" sz="7000" b="1" dirty="0"/>
          </a:p>
        </p:txBody>
      </p:sp>
      <p:sp>
        <p:nvSpPr>
          <p:cNvPr id="2" name="Arrow: Curved Left 1">
            <a:extLst>
              <a:ext uri="{FF2B5EF4-FFF2-40B4-BE49-F238E27FC236}">
                <a16:creationId xmlns:a16="http://schemas.microsoft.com/office/drawing/2014/main" id="{AC88DB49-6346-564F-7139-9E1B41123608}"/>
              </a:ext>
            </a:extLst>
          </p:cNvPr>
          <p:cNvSpPr/>
          <p:nvPr/>
        </p:nvSpPr>
        <p:spPr>
          <a:xfrm>
            <a:off x="8316058" y="1876999"/>
            <a:ext cx="1608992" cy="32445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Arrow: Curved Left 4">
            <a:extLst>
              <a:ext uri="{FF2B5EF4-FFF2-40B4-BE49-F238E27FC236}">
                <a16:creationId xmlns:a16="http://schemas.microsoft.com/office/drawing/2014/main" id="{F43CC697-F5C3-B129-4DAD-57578D39CD98}"/>
              </a:ext>
            </a:extLst>
          </p:cNvPr>
          <p:cNvSpPr/>
          <p:nvPr/>
        </p:nvSpPr>
        <p:spPr>
          <a:xfrm rot="10800000">
            <a:off x="2155581" y="1704083"/>
            <a:ext cx="1608992" cy="32445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ontent Placeholder 2">
            <a:extLst>
              <a:ext uri="{FF2B5EF4-FFF2-40B4-BE49-F238E27FC236}">
                <a16:creationId xmlns:a16="http://schemas.microsoft.com/office/drawing/2014/main" id="{69CDC4FE-D1E3-F163-4DE5-9D2710004BCC}"/>
              </a:ext>
            </a:extLst>
          </p:cNvPr>
          <p:cNvSpPr txBox="1">
            <a:spLocks/>
          </p:cNvSpPr>
          <p:nvPr/>
        </p:nvSpPr>
        <p:spPr>
          <a:xfrm>
            <a:off x="2730500" y="340500"/>
            <a:ext cx="8116278" cy="103954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icrosoft JhengHei"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icrosoft JhengHei"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icrosoft JhengHei"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TW" sz="7000" b="1" dirty="0"/>
              <a:t>E</a:t>
            </a:r>
            <a:r>
              <a:rPr lang="pt-BR" sz="7000" b="1" dirty="0"/>
              <a:t>nergy</a:t>
            </a:r>
            <a:r>
              <a:rPr lang="zh-TW" altLang="en-US" sz="7000" b="1" dirty="0"/>
              <a:t> </a:t>
            </a:r>
            <a:r>
              <a:rPr lang="en-US" altLang="zh-TW" sz="7000" b="1" dirty="0"/>
              <a:t>from God</a:t>
            </a:r>
            <a:endParaRPr lang="pt-BR" sz="7000" b="1" dirty="0"/>
          </a:p>
          <a:p>
            <a:pPr marL="0" indent="0">
              <a:buNone/>
            </a:pPr>
            <a:endParaRPr lang="en-US" sz="7000" b="1" dirty="0"/>
          </a:p>
        </p:txBody>
      </p:sp>
      <p:sp>
        <p:nvSpPr>
          <p:cNvPr id="12" name="Arrow: Down 11">
            <a:extLst>
              <a:ext uri="{FF2B5EF4-FFF2-40B4-BE49-F238E27FC236}">
                <a16:creationId xmlns:a16="http://schemas.microsoft.com/office/drawing/2014/main" id="{B4BEF0C6-A4CD-8241-5892-13D107D7538C}"/>
              </a:ext>
            </a:extLst>
          </p:cNvPr>
          <p:cNvSpPr/>
          <p:nvPr/>
        </p:nvSpPr>
        <p:spPr>
          <a:xfrm>
            <a:off x="5857143" y="1103339"/>
            <a:ext cx="316523" cy="6138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Down 12">
            <a:extLst>
              <a:ext uri="{FF2B5EF4-FFF2-40B4-BE49-F238E27FC236}">
                <a16:creationId xmlns:a16="http://schemas.microsoft.com/office/drawing/2014/main" id="{FCDCCA2C-F2FE-27CB-5269-26947C2EB13C}"/>
              </a:ext>
            </a:extLst>
          </p:cNvPr>
          <p:cNvSpPr/>
          <p:nvPr/>
        </p:nvSpPr>
        <p:spPr>
          <a:xfrm>
            <a:off x="5779478" y="5140827"/>
            <a:ext cx="316523" cy="6138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2">
            <a:extLst>
              <a:ext uri="{FF2B5EF4-FFF2-40B4-BE49-F238E27FC236}">
                <a16:creationId xmlns:a16="http://schemas.microsoft.com/office/drawing/2014/main" id="{D9C6161C-A4C1-BC10-E8AF-538FCD4657E3}"/>
              </a:ext>
            </a:extLst>
          </p:cNvPr>
          <p:cNvSpPr txBox="1">
            <a:spLocks/>
          </p:cNvSpPr>
          <p:nvPr/>
        </p:nvSpPr>
        <p:spPr>
          <a:xfrm>
            <a:off x="3340100" y="5820947"/>
            <a:ext cx="7506678" cy="103954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icrosoft JhengHei"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icrosoft JhengHei"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icrosoft JhengHei"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icrosoft JhengHei"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TW" sz="7000" b="1" dirty="0"/>
              <a:t>E</a:t>
            </a:r>
            <a:r>
              <a:rPr lang="pt-BR" sz="7000" b="1" dirty="0"/>
              <a:t>nergy</a:t>
            </a:r>
            <a:r>
              <a:rPr lang="zh-TW" altLang="en-US" sz="7000" b="1" dirty="0"/>
              <a:t> </a:t>
            </a:r>
            <a:r>
              <a:rPr lang="en-US" altLang="zh-TW" sz="7000" b="1" dirty="0"/>
              <a:t>for life</a:t>
            </a:r>
            <a:endParaRPr lang="en-US" sz="7000" b="1" dirty="0"/>
          </a:p>
        </p:txBody>
      </p:sp>
    </p:spTree>
    <p:extLst>
      <p:ext uri="{BB962C8B-B14F-4D97-AF65-F5344CB8AC3E}">
        <p14:creationId xmlns:p14="http://schemas.microsoft.com/office/powerpoint/2010/main" val="330300101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So this is a cycle where God’s energy is turned into the energy we need to live.</a:t>
            </a:r>
          </a:p>
        </p:txBody>
      </p:sp>
    </p:spTree>
    <p:extLst>
      <p:ext uri="{BB962C8B-B14F-4D97-AF65-F5344CB8AC3E}">
        <p14:creationId xmlns:p14="http://schemas.microsoft.com/office/powerpoint/2010/main" val="31297232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Through this cycle, we grow spiritually and help others.  All these are to prepare us for the afterlife.</a:t>
            </a:r>
          </a:p>
        </p:txBody>
      </p:sp>
    </p:spTree>
    <p:extLst>
      <p:ext uri="{BB962C8B-B14F-4D97-AF65-F5344CB8AC3E}">
        <p14:creationId xmlns:p14="http://schemas.microsoft.com/office/powerpoint/2010/main" val="351232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5844209"/>
          </a:xfrm>
        </p:spPr>
        <p:txBody>
          <a:bodyPr>
            <a:noAutofit/>
          </a:bodyPr>
          <a:lstStyle/>
          <a:p>
            <a:pPr marL="0" indent="0">
              <a:buNone/>
              <a:defRPr/>
            </a:pPr>
            <a:r>
              <a:rPr lang="en-US" sz="10000" b="1" dirty="0"/>
              <a:t>Still other seed fell on good soil.  It came up and yielded </a:t>
            </a:r>
            <a:r>
              <a:rPr lang="en-US" sz="10000" b="1"/>
              <a:t>a crop, </a:t>
            </a:r>
            <a:r>
              <a:rPr lang="en-US" sz="10000" b="1" dirty="0"/>
              <a:t>a hundred times more than was sown.”</a:t>
            </a:r>
          </a:p>
        </p:txBody>
      </p:sp>
    </p:spTree>
    <p:extLst>
      <p:ext uri="{BB962C8B-B14F-4D97-AF65-F5344CB8AC3E}">
        <p14:creationId xmlns:p14="http://schemas.microsoft.com/office/powerpoint/2010/main" val="177855898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522200" cy="6308035"/>
          </a:xfrm>
        </p:spPr>
        <p:txBody>
          <a:bodyPr>
            <a:noAutofit/>
          </a:bodyPr>
          <a:lstStyle/>
          <a:p>
            <a:pPr marL="0" indent="0">
              <a:buNone/>
              <a:defRPr/>
            </a:pPr>
            <a:r>
              <a:rPr lang="en-US" sz="8700" b="1" dirty="0"/>
              <a:t>3. Plants also get their energy from cellular respiration all the time.  But they produce far more than what they consume.</a:t>
            </a:r>
          </a:p>
        </p:txBody>
      </p:sp>
    </p:spTree>
    <p:extLst>
      <p:ext uri="{BB962C8B-B14F-4D97-AF65-F5344CB8AC3E}">
        <p14:creationId xmlns:p14="http://schemas.microsoft.com/office/powerpoint/2010/main" val="372553734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ACB07-2CF4-A9B2-328E-B839295274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626993-D024-1EE0-5FCD-6096E79B0511}"/>
              </a:ext>
            </a:extLst>
          </p:cNvPr>
          <p:cNvSpPr>
            <a:spLocks noGrp="1"/>
          </p:cNvSpPr>
          <p:nvPr>
            <p:ph idx="1"/>
          </p:nvPr>
        </p:nvSpPr>
        <p:spPr>
          <a:xfrm>
            <a:off x="0" y="0"/>
            <a:ext cx="12192000" cy="6308035"/>
          </a:xfrm>
        </p:spPr>
        <p:txBody>
          <a:bodyPr>
            <a:normAutofit/>
          </a:bodyPr>
          <a:lstStyle/>
          <a:p>
            <a:pPr marL="0" indent="0">
              <a:buNone/>
              <a:defRPr/>
            </a:pPr>
            <a:r>
              <a:rPr lang="en-US" altLang="zh-TW" sz="10000" b="1" dirty="0"/>
              <a:t>Therefore, plants are called “autotrophs” and “net producers”.</a:t>
            </a:r>
            <a:endParaRPr lang="en-US" sz="7000" b="1" dirty="0"/>
          </a:p>
        </p:txBody>
      </p:sp>
    </p:spTree>
    <p:extLst>
      <p:ext uri="{BB962C8B-B14F-4D97-AF65-F5344CB8AC3E}">
        <p14:creationId xmlns:p14="http://schemas.microsoft.com/office/powerpoint/2010/main" val="80531599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821D1-3516-23AA-5BB7-D1A3CB87C56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4A532E6-E2E6-8226-1094-392EFBF78BA7}"/>
              </a:ext>
            </a:extLst>
          </p:cNvPr>
          <p:cNvSpPr/>
          <p:nvPr/>
        </p:nvSpPr>
        <p:spPr>
          <a:xfrm>
            <a:off x="2258158" y="624255"/>
            <a:ext cx="7675685" cy="1283677"/>
          </a:xfrm>
          <a:prstGeom prst="rect">
            <a:avLst/>
          </a:prstGeom>
          <a:solidFill>
            <a:schemeClr val="accent6">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zh-TW" sz="7000" b="1" dirty="0">
                <a:solidFill>
                  <a:schemeClr val="bg1"/>
                </a:solidFill>
              </a:rPr>
              <a:t>Photosynthesis</a:t>
            </a:r>
            <a:endParaRPr lang="en-US" sz="7000" b="1" dirty="0">
              <a:solidFill>
                <a:schemeClr val="bg1"/>
              </a:solidFill>
            </a:endParaRPr>
          </a:p>
        </p:txBody>
      </p:sp>
      <p:sp>
        <p:nvSpPr>
          <p:cNvPr id="8" name="Rectangle 7">
            <a:extLst>
              <a:ext uri="{FF2B5EF4-FFF2-40B4-BE49-F238E27FC236}">
                <a16:creationId xmlns:a16="http://schemas.microsoft.com/office/drawing/2014/main" id="{161A05CE-E3F1-A427-746D-01C2B40645CC}"/>
              </a:ext>
            </a:extLst>
          </p:cNvPr>
          <p:cNvSpPr/>
          <p:nvPr/>
        </p:nvSpPr>
        <p:spPr>
          <a:xfrm>
            <a:off x="2258158" y="2787162"/>
            <a:ext cx="2378320" cy="1283677"/>
          </a:xfrm>
          <a:prstGeom prst="rect">
            <a:avLst/>
          </a:prstGeom>
          <a:solidFill>
            <a:srgbClr val="C0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800" b="1" dirty="0">
                <a:solidFill>
                  <a:srgbClr val="FFFF00"/>
                </a:solidFill>
                <a:latin typeface="Microsoft JhengHei" panose="020B0604030504040204" pitchFamily="34" charset="-120"/>
                <a:ea typeface="Microsoft JhengHei" panose="020B0604030504040204" pitchFamily="34" charset="-120"/>
              </a:rPr>
              <a:t>Respiration</a:t>
            </a:r>
            <a:endParaRPr lang="en-US" sz="2800" dirty="0">
              <a:solidFill>
                <a:srgbClr val="FFFF00"/>
              </a:solidFill>
              <a:latin typeface="Microsoft JhengHei" panose="020B0604030504040204" pitchFamily="34" charset="-120"/>
              <a:ea typeface="Microsoft JhengHei" panose="020B0604030504040204" pitchFamily="34" charset="-120"/>
            </a:endParaRPr>
          </a:p>
        </p:txBody>
      </p:sp>
      <p:sp>
        <p:nvSpPr>
          <p:cNvPr id="9" name="Rectangle 8">
            <a:extLst>
              <a:ext uri="{FF2B5EF4-FFF2-40B4-BE49-F238E27FC236}">
                <a16:creationId xmlns:a16="http://schemas.microsoft.com/office/drawing/2014/main" id="{AD6160EC-748A-19B6-92C1-742F7EC7FE4E}"/>
              </a:ext>
            </a:extLst>
          </p:cNvPr>
          <p:cNvSpPr/>
          <p:nvPr/>
        </p:nvSpPr>
        <p:spPr>
          <a:xfrm>
            <a:off x="4636479" y="4950069"/>
            <a:ext cx="5358909" cy="1283677"/>
          </a:xfrm>
          <a:prstGeom prst="rect">
            <a:avLst/>
          </a:prstGeom>
          <a:solidFill>
            <a:schemeClr val="accent1">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4400" b="1" dirty="0">
                <a:solidFill>
                  <a:srgbClr val="FFFF00"/>
                </a:solidFill>
              </a:rPr>
              <a:t>Body of the Plant + O</a:t>
            </a:r>
            <a:r>
              <a:rPr lang="en-US" sz="4400" b="1" baseline="-25000" dirty="0">
                <a:solidFill>
                  <a:srgbClr val="FFFF00"/>
                </a:solidFill>
              </a:rPr>
              <a:t>2</a:t>
            </a:r>
            <a:endParaRPr lang="en-US" sz="4400" b="1" dirty="0">
              <a:solidFill>
                <a:srgbClr val="FFFF00"/>
              </a:solidFill>
            </a:endParaRPr>
          </a:p>
        </p:txBody>
      </p:sp>
      <p:sp>
        <p:nvSpPr>
          <p:cNvPr id="10" name="TextBox 9">
            <a:extLst>
              <a:ext uri="{FF2B5EF4-FFF2-40B4-BE49-F238E27FC236}">
                <a16:creationId xmlns:a16="http://schemas.microsoft.com/office/drawing/2014/main" id="{446D70EF-97A8-F49F-82F0-091E93DE46FD}"/>
              </a:ext>
            </a:extLst>
          </p:cNvPr>
          <p:cNvSpPr txBox="1"/>
          <p:nvPr/>
        </p:nvSpPr>
        <p:spPr>
          <a:xfrm>
            <a:off x="3132993" y="1477108"/>
            <a:ext cx="45719" cy="1569660"/>
          </a:xfrm>
          <a:prstGeom prst="rect">
            <a:avLst/>
          </a:prstGeom>
          <a:noFill/>
        </p:spPr>
        <p:txBody>
          <a:bodyPr wrap="square" rtlCol="0">
            <a:spAutoFit/>
          </a:bodyPr>
          <a:lstStyle/>
          <a:p>
            <a:r>
              <a:rPr lang="en-US" sz="9600" dirty="0"/>
              <a:t>-</a:t>
            </a:r>
          </a:p>
        </p:txBody>
      </p:sp>
      <p:sp>
        <p:nvSpPr>
          <p:cNvPr id="11" name="TextBox 10">
            <a:extLst>
              <a:ext uri="{FF2B5EF4-FFF2-40B4-BE49-F238E27FC236}">
                <a16:creationId xmlns:a16="http://schemas.microsoft.com/office/drawing/2014/main" id="{E1723E99-9651-C44F-55EA-6F20E8102F52}"/>
              </a:ext>
            </a:extLst>
          </p:cNvPr>
          <p:cNvSpPr txBox="1"/>
          <p:nvPr/>
        </p:nvSpPr>
        <p:spPr>
          <a:xfrm>
            <a:off x="3071447" y="4736738"/>
            <a:ext cx="45719" cy="1569660"/>
          </a:xfrm>
          <a:prstGeom prst="rect">
            <a:avLst/>
          </a:prstGeom>
          <a:noFill/>
        </p:spPr>
        <p:txBody>
          <a:bodyPr wrap="square" rtlCol="0">
            <a:spAutoFit/>
          </a:bodyPr>
          <a:lstStyle/>
          <a:p>
            <a:r>
              <a:rPr lang="en-US" sz="9600" dirty="0"/>
              <a:t>=</a:t>
            </a:r>
          </a:p>
        </p:txBody>
      </p:sp>
    </p:spTree>
    <p:extLst>
      <p:ext uri="{BB962C8B-B14F-4D97-AF65-F5344CB8AC3E}">
        <p14:creationId xmlns:p14="http://schemas.microsoft.com/office/powerpoint/2010/main" val="424889356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1DA47-2574-8C83-E94C-4BE79717FB5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8A42AEC-C2AE-BE07-8F2D-49485B1CC7C1}"/>
              </a:ext>
            </a:extLst>
          </p:cNvPr>
          <p:cNvSpPr/>
          <p:nvPr/>
        </p:nvSpPr>
        <p:spPr>
          <a:xfrm>
            <a:off x="2258158" y="624256"/>
            <a:ext cx="7675685" cy="1283677"/>
          </a:xfrm>
          <a:prstGeom prst="rect">
            <a:avLst/>
          </a:prstGeom>
          <a:solidFill>
            <a:schemeClr val="accent6">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zh-TW" sz="4000" b="1" dirty="0"/>
              <a:t>Our converted energy from God</a:t>
            </a:r>
            <a:endParaRPr lang="en-US" sz="4000" b="1" dirty="0"/>
          </a:p>
        </p:txBody>
      </p:sp>
      <p:sp>
        <p:nvSpPr>
          <p:cNvPr id="8" name="Rectangle 7">
            <a:extLst>
              <a:ext uri="{FF2B5EF4-FFF2-40B4-BE49-F238E27FC236}">
                <a16:creationId xmlns:a16="http://schemas.microsoft.com/office/drawing/2014/main" id="{48B4282C-B965-E580-E084-2F155B1D1AD3}"/>
              </a:ext>
            </a:extLst>
          </p:cNvPr>
          <p:cNvSpPr/>
          <p:nvPr/>
        </p:nvSpPr>
        <p:spPr>
          <a:xfrm>
            <a:off x="2258158" y="2787162"/>
            <a:ext cx="2378320" cy="1283677"/>
          </a:xfrm>
          <a:prstGeom prst="rect">
            <a:avLst/>
          </a:prstGeom>
          <a:solidFill>
            <a:srgbClr val="C0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400" b="1" dirty="0">
                <a:solidFill>
                  <a:srgbClr val="FFFF00"/>
                </a:solidFill>
                <a:latin typeface="Microsoft JhengHei" panose="020B0604030504040204" pitchFamily="34" charset="-120"/>
                <a:ea typeface="Microsoft JhengHei" panose="020B0604030504040204" pitchFamily="34" charset="-120"/>
              </a:rPr>
              <a:t>Our usage</a:t>
            </a:r>
          </a:p>
        </p:txBody>
      </p:sp>
      <p:sp>
        <p:nvSpPr>
          <p:cNvPr id="9" name="Rectangle 8">
            <a:extLst>
              <a:ext uri="{FF2B5EF4-FFF2-40B4-BE49-F238E27FC236}">
                <a16:creationId xmlns:a16="http://schemas.microsoft.com/office/drawing/2014/main" id="{1712C48E-B095-DC04-6C14-D5C660585544}"/>
              </a:ext>
            </a:extLst>
          </p:cNvPr>
          <p:cNvSpPr/>
          <p:nvPr/>
        </p:nvSpPr>
        <p:spPr>
          <a:xfrm>
            <a:off x="4636479" y="4950069"/>
            <a:ext cx="5358909" cy="1283677"/>
          </a:xfrm>
          <a:prstGeom prst="rect">
            <a:avLst/>
          </a:prstGeom>
          <a:solidFill>
            <a:schemeClr val="accent1">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zh-TW" sz="4200" b="1" dirty="0">
                <a:solidFill>
                  <a:srgbClr val="FFFF00"/>
                </a:solidFill>
              </a:rPr>
              <a:t>Christian life for others</a:t>
            </a:r>
            <a:endParaRPr lang="en-US" sz="4200" dirty="0">
              <a:solidFill>
                <a:srgbClr val="FFFF00"/>
              </a:solidFill>
            </a:endParaRPr>
          </a:p>
        </p:txBody>
      </p:sp>
      <p:sp>
        <p:nvSpPr>
          <p:cNvPr id="10" name="TextBox 9">
            <a:extLst>
              <a:ext uri="{FF2B5EF4-FFF2-40B4-BE49-F238E27FC236}">
                <a16:creationId xmlns:a16="http://schemas.microsoft.com/office/drawing/2014/main" id="{27DCD3DE-93A9-9868-20FC-D46B9E2E7585}"/>
              </a:ext>
            </a:extLst>
          </p:cNvPr>
          <p:cNvSpPr txBox="1"/>
          <p:nvPr/>
        </p:nvSpPr>
        <p:spPr>
          <a:xfrm>
            <a:off x="3132993" y="1477108"/>
            <a:ext cx="45719" cy="1569660"/>
          </a:xfrm>
          <a:prstGeom prst="rect">
            <a:avLst/>
          </a:prstGeom>
          <a:noFill/>
        </p:spPr>
        <p:txBody>
          <a:bodyPr wrap="square" rtlCol="0">
            <a:spAutoFit/>
          </a:bodyPr>
          <a:lstStyle/>
          <a:p>
            <a:r>
              <a:rPr lang="en-US" sz="9600" dirty="0"/>
              <a:t>-</a:t>
            </a:r>
          </a:p>
        </p:txBody>
      </p:sp>
      <p:sp>
        <p:nvSpPr>
          <p:cNvPr id="11" name="TextBox 10">
            <a:extLst>
              <a:ext uri="{FF2B5EF4-FFF2-40B4-BE49-F238E27FC236}">
                <a16:creationId xmlns:a16="http://schemas.microsoft.com/office/drawing/2014/main" id="{82F146FB-8DF5-30BE-FFF9-C74D14D378EC}"/>
              </a:ext>
            </a:extLst>
          </p:cNvPr>
          <p:cNvSpPr txBox="1"/>
          <p:nvPr/>
        </p:nvSpPr>
        <p:spPr>
          <a:xfrm>
            <a:off x="3071447" y="4736738"/>
            <a:ext cx="45719" cy="1569660"/>
          </a:xfrm>
          <a:prstGeom prst="rect">
            <a:avLst/>
          </a:prstGeom>
          <a:noFill/>
        </p:spPr>
        <p:txBody>
          <a:bodyPr wrap="square" rtlCol="0">
            <a:spAutoFit/>
          </a:bodyPr>
          <a:lstStyle/>
          <a:p>
            <a:r>
              <a:rPr lang="en-US" sz="9600" dirty="0"/>
              <a:t>=</a:t>
            </a:r>
          </a:p>
        </p:txBody>
      </p:sp>
    </p:spTree>
    <p:extLst>
      <p:ext uri="{BB962C8B-B14F-4D97-AF65-F5344CB8AC3E}">
        <p14:creationId xmlns:p14="http://schemas.microsoft.com/office/powerpoint/2010/main" val="36814597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AD7A5-6D0A-C7AA-A9F1-5868B63438D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709563-E3EB-2F71-9DCA-D9439F67A3BF}"/>
              </a:ext>
            </a:extLst>
          </p:cNvPr>
          <p:cNvSpPr>
            <a:spLocks noGrp="1"/>
          </p:cNvSpPr>
          <p:nvPr>
            <p:ph idx="1"/>
          </p:nvPr>
        </p:nvSpPr>
        <p:spPr>
          <a:xfrm>
            <a:off x="0" y="0"/>
            <a:ext cx="12192000" cy="6308035"/>
          </a:xfrm>
        </p:spPr>
        <p:txBody>
          <a:bodyPr>
            <a:normAutofit/>
          </a:bodyPr>
          <a:lstStyle/>
          <a:p>
            <a:pPr marL="0" indent="0">
              <a:buNone/>
              <a:defRPr/>
            </a:pPr>
            <a:r>
              <a:rPr lang="en-US" sz="10000" b="1" dirty="0"/>
              <a:t>Christians: Are you producing more than you consume?</a:t>
            </a:r>
          </a:p>
        </p:txBody>
      </p:sp>
    </p:spTree>
    <p:extLst>
      <p:ext uri="{BB962C8B-B14F-4D97-AF65-F5344CB8AC3E}">
        <p14:creationId xmlns:p14="http://schemas.microsoft.com/office/powerpoint/2010/main" val="23918576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578080" cy="6308035"/>
          </a:xfrm>
        </p:spPr>
        <p:txBody>
          <a:bodyPr>
            <a:normAutofit/>
          </a:bodyPr>
          <a:lstStyle/>
          <a:p>
            <a:pPr marL="0" indent="0">
              <a:buNone/>
              <a:defRPr/>
            </a:pPr>
            <a:r>
              <a:rPr lang="en-US" sz="10000" b="1" dirty="0"/>
              <a:t>Are you producing excess</a:t>
            </a:r>
            <a:r>
              <a:rPr lang="zh-TW" altLang="en-US" sz="10000" b="1" dirty="0"/>
              <a:t> </a:t>
            </a:r>
            <a:r>
              <a:rPr lang="en-US" altLang="zh-TW" sz="10000" b="1" dirty="0"/>
              <a:t>oxygen</a:t>
            </a:r>
            <a:r>
              <a:rPr lang="en-US" sz="10000" b="1" dirty="0"/>
              <a:t> </a:t>
            </a:r>
            <a:r>
              <a:rPr lang="en-US" altLang="zh-TW" sz="10000" b="1" dirty="0"/>
              <a:t>(</a:t>
            </a:r>
            <a:r>
              <a:rPr lang="en-US" sz="10000" b="1" dirty="0"/>
              <a:t>O</a:t>
            </a:r>
            <a:r>
              <a:rPr lang="en-US" sz="10000" b="1" baseline="-25000" dirty="0"/>
              <a:t>2</a:t>
            </a:r>
            <a:r>
              <a:rPr lang="en-US" altLang="zh-TW" sz="10000" b="1" dirty="0"/>
              <a:t>)</a:t>
            </a:r>
            <a:r>
              <a:rPr lang="en-US" sz="10000" b="1" dirty="0"/>
              <a:t> and carbohydrates </a:t>
            </a:r>
            <a:r>
              <a:rPr lang="en-US" altLang="zh-TW" sz="10000" b="1" dirty="0"/>
              <a:t>(</a:t>
            </a:r>
            <a:r>
              <a:rPr lang="en-US" sz="10000" b="1" dirty="0"/>
              <a:t>CH</a:t>
            </a:r>
            <a:r>
              <a:rPr lang="en-US" sz="10000" b="1" baseline="-25000" dirty="0"/>
              <a:t>2</a:t>
            </a:r>
            <a:r>
              <a:rPr lang="en-US" sz="10000" b="1" dirty="0"/>
              <a:t>O</a:t>
            </a:r>
            <a:r>
              <a:rPr lang="en-US" altLang="zh-TW" sz="10000" b="1" dirty="0"/>
              <a:t>)</a:t>
            </a:r>
            <a:r>
              <a:rPr lang="en-US" sz="10000" b="1" dirty="0"/>
              <a:t> so other organisms can survive?</a:t>
            </a:r>
          </a:p>
        </p:txBody>
      </p:sp>
    </p:spTree>
    <p:extLst>
      <p:ext uri="{BB962C8B-B14F-4D97-AF65-F5344CB8AC3E}">
        <p14:creationId xmlns:p14="http://schemas.microsoft.com/office/powerpoint/2010/main" val="686092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435840" cy="6766560"/>
          </a:xfrm>
        </p:spPr>
        <p:txBody>
          <a:bodyPr>
            <a:noAutofit/>
          </a:bodyPr>
          <a:lstStyle/>
          <a:p>
            <a:pPr marL="0" indent="0">
              <a:buNone/>
              <a:defRPr/>
            </a:pPr>
            <a:r>
              <a:rPr lang="en-US" sz="9000" b="1" dirty="0"/>
              <a:t>O</a:t>
            </a:r>
            <a:r>
              <a:rPr lang="en-US" sz="9000" b="1" baseline="-25000" dirty="0"/>
              <a:t>2</a:t>
            </a:r>
            <a:r>
              <a:rPr lang="en-US" sz="9000" b="1" dirty="0"/>
              <a:t> = air for all organisms</a:t>
            </a:r>
          </a:p>
          <a:p>
            <a:pPr marL="0" indent="0">
              <a:buNone/>
              <a:defRPr/>
            </a:pPr>
            <a:endParaRPr lang="en-US" sz="2000" b="1" dirty="0"/>
          </a:p>
          <a:p>
            <a:pPr marL="0" indent="0">
              <a:buNone/>
              <a:defRPr/>
            </a:pPr>
            <a:r>
              <a:rPr lang="en-US" sz="9000" b="1" dirty="0"/>
              <a:t>CH</a:t>
            </a:r>
            <a:r>
              <a:rPr lang="en-US" sz="9000" b="1" baseline="-25000" dirty="0"/>
              <a:t>2</a:t>
            </a:r>
            <a:r>
              <a:rPr lang="en-US" sz="9000" b="1" dirty="0"/>
              <a:t>O = food for animals</a:t>
            </a:r>
            <a:r>
              <a:rPr lang="zh-TW" altLang="en-US" sz="9000" b="1" dirty="0"/>
              <a:t> </a:t>
            </a:r>
            <a:r>
              <a:rPr lang="en-US" altLang="zh-TW" sz="9000" b="1" dirty="0"/>
              <a:t>and the plant itself, and a</a:t>
            </a:r>
            <a:r>
              <a:rPr lang="en-US" sz="9000" b="1" dirty="0"/>
              <a:t>lso shades and protection for animals</a:t>
            </a:r>
          </a:p>
        </p:txBody>
      </p:sp>
    </p:spTree>
    <p:extLst>
      <p:ext uri="{BB962C8B-B14F-4D97-AF65-F5344CB8AC3E}">
        <p14:creationId xmlns:p14="http://schemas.microsoft.com/office/powerpoint/2010/main" val="22605469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E073B-B70E-FD85-E9B0-DD82BEA833A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0A1975-1BF5-7585-6843-D4F2BAB91FA0}"/>
              </a:ext>
            </a:extLst>
          </p:cNvPr>
          <p:cNvSpPr>
            <a:spLocks noGrp="1"/>
          </p:cNvSpPr>
          <p:nvPr>
            <p:ph idx="1"/>
          </p:nvPr>
        </p:nvSpPr>
        <p:spPr>
          <a:xfrm>
            <a:off x="0" y="0"/>
            <a:ext cx="12192000" cy="6738731"/>
          </a:xfrm>
        </p:spPr>
        <p:txBody>
          <a:bodyPr>
            <a:normAutofit/>
          </a:bodyPr>
          <a:lstStyle/>
          <a:p>
            <a:pPr marL="0" indent="0">
              <a:buNone/>
              <a:defRPr/>
            </a:pPr>
            <a:r>
              <a:rPr lang="en-US" sz="10000" b="1" dirty="0"/>
              <a:t>What we produce with God must be more than what we consume.</a:t>
            </a:r>
          </a:p>
        </p:txBody>
      </p:sp>
    </p:spTree>
    <p:extLst>
      <p:ext uri="{BB962C8B-B14F-4D97-AF65-F5344CB8AC3E}">
        <p14:creationId xmlns:p14="http://schemas.microsoft.com/office/powerpoint/2010/main" val="30640577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Sometimes we do not produce enough, so we need to rely on our reserves and on others.</a:t>
            </a:r>
          </a:p>
        </p:txBody>
      </p:sp>
    </p:spTree>
    <p:extLst>
      <p:ext uri="{BB962C8B-B14F-4D97-AF65-F5344CB8AC3E}">
        <p14:creationId xmlns:p14="http://schemas.microsoft.com/office/powerpoint/2010/main" val="17234984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5FA8A-E705-9693-6110-80934D9D82B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44A463-E38E-62C0-8D5E-E13CE53DAAB9}"/>
              </a:ext>
            </a:extLst>
          </p:cNvPr>
          <p:cNvSpPr>
            <a:spLocks noGrp="1"/>
          </p:cNvSpPr>
          <p:nvPr>
            <p:ph idx="1"/>
          </p:nvPr>
        </p:nvSpPr>
        <p:spPr>
          <a:xfrm>
            <a:off x="0" y="0"/>
            <a:ext cx="12192000" cy="6308035"/>
          </a:xfrm>
        </p:spPr>
        <p:txBody>
          <a:bodyPr>
            <a:normAutofit/>
          </a:bodyPr>
          <a:lstStyle/>
          <a:p>
            <a:pPr marL="0" indent="0">
              <a:buNone/>
              <a:defRPr/>
            </a:pPr>
            <a:r>
              <a:rPr lang="en-US" sz="10000" b="1" dirty="0"/>
              <a:t>As I worked on this sermon, I realized I had never learned that plants also breathe.</a:t>
            </a:r>
          </a:p>
        </p:txBody>
      </p:sp>
    </p:spTree>
    <p:extLst>
      <p:ext uri="{BB962C8B-B14F-4D97-AF65-F5344CB8AC3E}">
        <p14:creationId xmlns:p14="http://schemas.microsoft.com/office/powerpoint/2010/main" val="2169531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407900" cy="5844209"/>
          </a:xfrm>
        </p:spPr>
        <p:txBody>
          <a:bodyPr>
            <a:noAutofit/>
          </a:bodyPr>
          <a:lstStyle/>
          <a:p>
            <a:pPr marL="0" indent="0">
              <a:buNone/>
              <a:defRPr/>
            </a:pPr>
            <a:r>
              <a:rPr lang="en-US" sz="8300" b="1" dirty="0"/>
              <a:t>When he said this, he called out, “Whoever has ears to hear, let them hear.”</a:t>
            </a:r>
          </a:p>
          <a:p>
            <a:pPr marL="0" indent="0">
              <a:buNone/>
              <a:defRPr/>
            </a:pPr>
            <a:r>
              <a:rPr lang="en-US" sz="8300" b="1" dirty="0"/>
              <a:t>His disciples asked him what this parable meant. </a:t>
            </a:r>
          </a:p>
        </p:txBody>
      </p:sp>
    </p:spTree>
    <p:extLst>
      <p:ext uri="{BB962C8B-B14F-4D97-AF65-F5344CB8AC3E}">
        <p14:creationId xmlns:p14="http://schemas.microsoft.com/office/powerpoint/2010/main" val="39479413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42754-C046-5254-FD66-65A19750F0E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F7893-C1FE-9F49-06F7-1009531B3506}"/>
              </a:ext>
            </a:extLst>
          </p:cNvPr>
          <p:cNvSpPr>
            <a:spLocks noGrp="1"/>
          </p:cNvSpPr>
          <p:nvPr>
            <p:ph idx="1"/>
          </p:nvPr>
        </p:nvSpPr>
        <p:spPr>
          <a:xfrm>
            <a:off x="0" y="0"/>
            <a:ext cx="12464716" cy="6308035"/>
          </a:xfrm>
        </p:spPr>
        <p:txBody>
          <a:bodyPr>
            <a:noAutofit/>
          </a:bodyPr>
          <a:lstStyle/>
          <a:p>
            <a:pPr marL="0" indent="0">
              <a:buNone/>
              <a:defRPr/>
            </a:pPr>
            <a:r>
              <a:rPr lang="en-US" sz="9600" b="1" dirty="0"/>
              <a:t>I was glad to find out that I can rely on others sometimes and don’t have to create oxygen myself all the time.</a:t>
            </a:r>
          </a:p>
        </p:txBody>
      </p:sp>
    </p:spTree>
    <p:extLst>
      <p:ext uri="{BB962C8B-B14F-4D97-AF65-F5344CB8AC3E}">
        <p14:creationId xmlns:p14="http://schemas.microsoft.com/office/powerpoint/2010/main" val="243800711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50A75-8A86-B0BC-73D5-1DDFAF255AD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569738-146C-8A5E-4D31-8EB145851C34}"/>
              </a:ext>
            </a:extLst>
          </p:cNvPr>
          <p:cNvSpPr>
            <a:spLocks noGrp="1"/>
          </p:cNvSpPr>
          <p:nvPr>
            <p:ph idx="1"/>
          </p:nvPr>
        </p:nvSpPr>
        <p:spPr>
          <a:xfrm>
            <a:off x="0" y="0"/>
            <a:ext cx="12192000" cy="6308035"/>
          </a:xfrm>
        </p:spPr>
        <p:txBody>
          <a:bodyPr>
            <a:normAutofit/>
          </a:bodyPr>
          <a:lstStyle/>
          <a:p>
            <a:pPr marL="0" indent="0">
              <a:buNone/>
              <a:defRPr/>
            </a:pPr>
            <a:r>
              <a:rPr lang="en-US" sz="10000" b="1" dirty="0"/>
              <a:t>God gives us a chance to rest and grow so we can become a net producer of oxygen when ready.</a:t>
            </a:r>
          </a:p>
        </p:txBody>
      </p:sp>
    </p:spTree>
    <p:extLst>
      <p:ext uri="{BB962C8B-B14F-4D97-AF65-F5344CB8AC3E}">
        <p14:creationId xmlns:p14="http://schemas.microsoft.com/office/powerpoint/2010/main" val="185951678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9500" b="1" dirty="0"/>
              <a:t>Plants also help each other grow:</a:t>
            </a:r>
          </a:p>
          <a:p>
            <a:pPr>
              <a:defRPr/>
            </a:pPr>
            <a:r>
              <a:rPr lang="en-US" sz="9500" b="1" dirty="0"/>
              <a:t>Hold soils to prevent weathering</a:t>
            </a:r>
          </a:p>
          <a:p>
            <a:pPr>
              <a:defRPr/>
            </a:pPr>
            <a:r>
              <a:rPr lang="en-US" sz="9500" b="1" dirty="0"/>
              <a:t>Reduce winds’ impacts</a:t>
            </a:r>
          </a:p>
        </p:txBody>
      </p:sp>
    </p:spTree>
    <p:extLst>
      <p:ext uri="{BB962C8B-B14F-4D97-AF65-F5344CB8AC3E}">
        <p14:creationId xmlns:p14="http://schemas.microsoft.com/office/powerpoint/2010/main" val="165558679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E20EB-83FD-B595-77A9-A9BBB774A3B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755527-53C3-5ADA-B573-54F70CE7D283}"/>
              </a:ext>
            </a:extLst>
          </p:cNvPr>
          <p:cNvSpPr>
            <a:spLocks noGrp="1"/>
          </p:cNvSpPr>
          <p:nvPr>
            <p:ph idx="1"/>
          </p:nvPr>
        </p:nvSpPr>
        <p:spPr>
          <a:xfrm>
            <a:off x="0" y="0"/>
            <a:ext cx="12192000" cy="6308035"/>
          </a:xfrm>
        </p:spPr>
        <p:txBody>
          <a:bodyPr>
            <a:normAutofit/>
          </a:bodyPr>
          <a:lstStyle/>
          <a:p>
            <a:pPr marL="0" indent="0">
              <a:buNone/>
              <a:defRPr/>
            </a:pPr>
            <a:r>
              <a:rPr lang="en-US" sz="10000" b="1" dirty="0"/>
              <a:t>Christians need to support each other to grow together.</a:t>
            </a:r>
          </a:p>
        </p:txBody>
      </p:sp>
    </p:spTree>
    <p:extLst>
      <p:ext uri="{BB962C8B-B14F-4D97-AF65-F5344CB8AC3E}">
        <p14:creationId xmlns:p14="http://schemas.microsoft.com/office/powerpoint/2010/main" val="63637845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395200" cy="6308035"/>
          </a:xfrm>
        </p:spPr>
        <p:txBody>
          <a:bodyPr>
            <a:noAutofit/>
          </a:bodyPr>
          <a:lstStyle/>
          <a:p>
            <a:pPr marL="0" indent="0">
              <a:buNone/>
              <a:defRPr/>
            </a:pPr>
            <a:r>
              <a:rPr lang="en-US" sz="8800" b="1" dirty="0"/>
              <a:t>Trees in a forest help each other reduce the impact of wind, and even send chemical signals to warn other trees of danger.</a:t>
            </a:r>
          </a:p>
        </p:txBody>
      </p:sp>
    </p:spTree>
    <p:extLst>
      <p:ext uri="{BB962C8B-B14F-4D97-AF65-F5344CB8AC3E}">
        <p14:creationId xmlns:p14="http://schemas.microsoft.com/office/powerpoint/2010/main" val="404193742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DF594-44A7-14FD-8303-A885733D47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1C8262-3A2C-FB32-47D0-10DF1E07CFC0}"/>
              </a:ext>
            </a:extLst>
          </p:cNvPr>
          <p:cNvSpPr>
            <a:spLocks noGrp="1"/>
          </p:cNvSpPr>
          <p:nvPr>
            <p:ph idx="1"/>
          </p:nvPr>
        </p:nvSpPr>
        <p:spPr>
          <a:xfrm>
            <a:off x="0" y="0"/>
            <a:ext cx="12192000" cy="6308035"/>
          </a:xfrm>
        </p:spPr>
        <p:txBody>
          <a:bodyPr>
            <a:normAutofit/>
          </a:bodyPr>
          <a:lstStyle/>
          <a:p>
            <a:pPr marL="0" indent="0">
              <a:buNone/>
              <a:defRPr/>
            </a:pPr>
            <a:r>
              <a:rPr lang="en-US" sz="10000" b="1" dirty="0"/>
              <a:t>Christians: Be net producers and support other Christians in their growth.</a:t>
            </a:r>
          </a:p>
        </p:txBody>
      </p:sp>
    </p:spTree>
    <p:extLst>
      <p:ext uri="{BB962C8B-B14F-4D97-AF65-F5344CB8AC3E}">
        <p14:creationId xmlns:p14="http://schemas.microsoft.com/office/powerpoint/2010/main" val="36740457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506960" cy="6308035"/>
          </a:xfrm>
        </p:spPr>
        <p:txBody>
          <a:bodyPr>
            <a:normAutofit/>
          </a:bodyPr>
          <a:lstStyle/>
          <a:p>
            <a:pPr marL="0" indent="0">
              <a:buNone/>
              <a:defRPr/>
            </a:pPr>
            <a:r>
              <a:rPr lang="en-US" sz="10000" b="1" dirty="0"/>
              <a:t>During the wintertime, some plants can’t photosynthesize at all.  They rely on O</a:t>
            </a:r>
            <a:r>
              <a:rPr lang="en-US" sz="10000" b="1" baseline="-25000" dirty="0"/>
              <a:t>2</a:t>
            </a:r>
            <a:r>
              <a:rPr lang="en-US" sz="10000" b="1" dirty="0"/>
              <a:t> from other plants.</a:t>
            </a:r>
          </a:p>
        </p:txBody>
      </p:sp>
    </p:spTree>
    <p:extLst>
      <p:ext uri="{BB962C8B-B14F-4D97-AF65-F5344CB8AC3E}">
        <p14:creationId xmlns:p14="http://schemas.microsoft.com/office/powerpoint/2010/main" val="62967462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9500" b="1" dirty="0"/>
              <a:t>Some Christians are in their “winter” and need other Christians to help them stay alive and survive till spring.</a:t>
            </a:r>
          </a:p>
        </p:txBody>
      </p:sp>
    </p:spTree>
    <p:extLst>
      <p:ext uri="{BB962C8B-B14F-4D97-AF65-F5344CB8AC3E}">
        <p14:creationId xmlns:p14="http://schemas.microsoft.com/office/powerpoint/2010/main" val="261725146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F5958-57B2-DC47-7849-E33C65BE77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A11B83-9D1B-79B6-AEC4-47F77E3CFA53}"/>
              </a:ext>
            </a:extLst>
          </p:cNvPr>
          <p:cNvSpPr>
            <a:spLocks noGrp="1"/>
          </p:cNvSpPr>
          <p:nvPr>
            <p:ph idx="1"/>
          </p:nvPr>
        </p:nvSpPr>
        <p:spPr>
          <a:xfrm>
            <a:off x="0" y="0"/>
            <a:ext cx="12192000" cy="6308035"/>
          </a:xfrm>
        </p:spPr>
        <p:txBody>
          <a:bodyPr>
            <a:noAutofit/>
          </a:bodyPr>
          <a:lstStyle/>
          <a:p>
            <a:pPr marL="0" indent="0">
              <a:buNone/>
              <a:defRPr/>
            </a:pPr>
            <a:r>
              <a:rPr lang="en-US" sz="9600" b="1" dirty="0"/>
              <a:t>Even when we are depleted, God does not discard us.  He lets others carry us until we can produce again.</a:t>
            </a:r>
          </a:p>
        </p:txBody>
      </p:sp>
    </p:spTree>
    <p:extLst>
      <p:ext uri="{BB962C8B-B14F-4D97-AF65-F5344CB8AC3E}">
        <p14:creationId xmlns:p14="http://schemas.microsoft.com/office/powerpoint/2010/main" val="392382284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5A1E7-B5A7-2364-46AD-0C11E8250C5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96FE9F-CE57-2E47-4354-00324A0B4150}"/>
              </a:ext>
            </a:extLst>
          </p:cNvPr>
          <p:cNvSpPr>
            <a:spLocks noGrp="1"/>
          </p:cNvSpPr>
          <p:nvPr>
            <p:ph idx="1"/>
          </p:nvPr>
        </p:nvSpPr>
        <p:spPr>
          <a:xfrm>
            <a:off x="0" y="0"/>
            <a:ext cx="12192000" cy="6308035"/>
          </a:xfrm>
        </p:spPr>
        <p:txBody>
          <a:bodyPr>
            <a:noAutofit/>
          </a:bodyPr>
          <a:lstStyle/>
          <a:p>
            <a:pPr marL="0" indent="0">
              <a:buNone/>
              <a:defRPr/>
            </a:pPr>
            <a:r>
              <a:rPr lang="en-US" sz="9000" b="1" dirty="0"/>
              <a:t>Are you in a “winter” right now?  It’s OK to rely on God and others for a while, but make sure you will eventually grow up.</a:t>
            </a:r>
          </a:p>
        </p:txBody>
      </p:sp>
    </p:spTree>
    <p:extLst>
      <p:ext uri="{BB962C8B-B14F-4D97-AF65-F5344CB8AC3E}">
        <p14:creationId xmlns:p14="http://schemas.microsoft.com/office/powerpoint/2010/main" val="3246980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5844209"/>
          </a:xfrm>
        </p:spPr>
        <p:txBody>
          <a:bodyPr>
            <a:noAutofit/>
          </a:bodyPr>
          <a:lstStyle/>
          <a:p>
            <a:pPr marL="0" indent="0">
              <a:buNone/>
              <a:defRPr/>
            </a:pPr>
            <a:r>
              <a:rPr lang="en-US" sz="8500" b="1" dirty="0"/>
              <a:t>He said, “The knowledge of the secrets of the kingdom of God has been given to you, but to others I speak in parables, so that, </a:t>
            </a:r>
          </a:p>
        </p:txBody>
      </p:sp>
    </p:spTree>
    <p:extLst>
      <p:ext uri="{BB962C8B-B14F-4D97-AF65-F5344CB8AC3E}">
        <p14:creationId xmlns:p14="http://schemas.microsoft.com/office/powerpoint/2010/main" val="407933211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6D1E3-0D62-F6A9-4053-203FE6E09FD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DC84C3-F573-4896-2A7A-44EE274F85CB}"/>
              </a:ext>
            </a:extLst>
          </p:cNvPr>
          <p:cNvSpPr>
            <a:spLocks noGrp="1"/>
          </p:cNvSpPr>
          <p:nvPr>
            <p:ph idx="1"/>
          </p:nvPr>
        </p:nvSpPr>
        <p:spPr>
          <a:xfrm>
            <a:off x="0" y="0"/>
            <a:ext cx="12192000" cy="6308035"/>
          </a:xfrm>
        </p:spPr>
        <p:txBody>
          <a:bodyPr>
            <a:normAutofit/>
          </a:bodyPr>
          <a:lstStyle/>
          <a:p>
            <a:pPr marL="0" indent="0">
              <a:buNone/>
              <a:defRPr/>
            </a:pPr>
            <a:r>
              <a:rPr lang="en-US" sz="10000" b="1" dirty="0"/>
              <a:t>You must not live in “winter” forever.  We are meant to be net producers and help ourselves and others.</a:t>
            </a:r>
          </a:p>
        </p:txBody>
      </p:sp>
    </p:spTree>
    <p:extLst>
      <p:ext uri="{BB962C8B-B14F-4D97-AF65-F5344CB8AC3E}">
        <p14:creationId xmlns:p14="http://schemas.microsoft.com/office/powerpoint/2010/main" val="103889164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rmAutofit/>
          </a:bodyPr>
          <a:lstStyle/>
          <a:p>
            <a:pPr marL="0" indent="0">
              <a:buNone/>
              <a:defRPr/>
            </a:pPr>
            <a:r>
              <a:rPr lang="en-US" sz="10000" b="1" dirty="0"/>
              <a:t>When you are in your “winter”, you can see who your real friends are.</a:t>
            </a:r>
          </a:p>
        </p:txBody>
      </p:sp>
    </p:spTree>
    <p:extLst>
      <p:ext uri="{BB962C8B-B14F-4D97-AF65-F5344CB8AC3E}">
        <p14:creationId xmlns:p14="http://schemas.microsoft.com/office/powerpoint/2010/main" val="306378854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10000" b="1" dirty="0"/>
              <a:t>Ecclesiastes 4:9-10 -</a:t>
            </a:r>
          </a:p>
          <a:p>
            <a:pPr marL="0" indent="0">
              <a:buNone/>
              <a:defRPr/>
            </a:pPr>
            <a:r>
              <a:rPr lang="en-US" sz="10000" b="1" dirty="0"/>
              <a:t>Two are better than one, because they have a good return for their labor:</a:t>
            </a:r>
          </a:p>
          <a:p>
            <a:pPr marL="0" indent="0">
              <a:buNone/>
              <a:defRPr/>
            </a:pPr>
            <a:endParaRPr lang="en-US" sz="7000" b="1" dirty="0"/>
          </a:p>
          <a:p>
            <a:pPr marL="0" indent="0">
              <a:buNone/>
              <a:defRPr/>
            </a:pPr>
            <a:endParaRPr lang="en-US" sz="7000" b="1" dirty="0"/>
          </a:p>
          <a:p>
            <a:pPr marL="0" indent="0">
              <a:buNone/>
              <a:defRPr/>
            </a:pPr>
            <a:r>
              <a:rPr lang="en-US" sz="10000" b="1" dirty="0"/>
              <a:t>If either of them falls down, one can help the other up.  </a:t>
            </a:r>
          </a:p>
          <a:p>
            <a:pPr marL="0" indent="0">
              <a:buNone/>
              <a:defRPr/>
            </a:pPr>
            <a:r>
              <a:rPr lang="en-US" sz="10000" b="1" dirty="0"/>
              <a:t>But pity anyone who falls and has no one to help them up.</a:t>
            </a:r>
          </a:p>
        </p:txBody>
      </p:sp>
    </p:spTree>
    <p:extLst>
      <p:ext uri="{BB962C8B-B14F-4D97-AF65-F5344CB8AC3E}">
        <p14:creationId xmlns:p14="http://schemas.microsoft.com/office/powerpoint/2010/main" val="401065431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08035"/>
          </a:xfrm>
        </p:spPr>
        <p:txBody>
          <a:bodyPr>
            <a:noAutofit/>
          </a:bodyPr>
          <a:lstStyle/>
          <a:p>
            <a:pPr marL="0" indent="0">
              <a:buNone/>
              <a:defRPr/>
            </a:pPr>
            <a:r>
              <a:rPr lang="en-US" sz="9000" b="1" dirty="0"/>
              <a:t>If either of them falls down, one can help the other up.  But pity anyone who falls and has no one to help them up.</a:t>
            </a:r>
          </a:p>
        </p:txBody>
      </p:sp>
    </p:spTree>
    <p:extLst>
      <p:ext uri="{BB962C8B-B14F-4D97-AF65-F5344CB8AC3E}">
        <p14:creationId xmlns:p14="http://schemas.microsoft.com/office/powerpoint/2010/main" val="406222751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B256F-C84D-1307-B7DB-9706C457956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B5D360-696D-7208-B8D3-CB2FB883F7C7}"/>
              </a:ext>
            </a:extLst>
          </p:cNvPr>
          <p:cNvSpPr>
            <a:spLocks noGrp="1"/>
          </p:cNvSpPr>
          <p:nvPr>
            <p:ph idx="1"/>
          </p:nvPr>
        </p:nvSpPr>
        <p:spPr>
          <a:xfrm>
            <a:off x="0" y="0"/>
            <a:ext cx="12192000" cy="6308035"/>
          </a:xfrm>
        </p:spPr>
        <p:txBody>
          <a:bodyPr>
            <a:normAutofit/>
          </a:bodyPr>
          <a:lstStyle/>
          <a:p>
            <a:pPr marL="0" indent="0">
              <a:buNone/>
              <a:defRPr/>
            </a:pPr>
            <a:r>
              <a:rPr lang="en-US" sz="10000" b="1" dirty="0"/>
              <a:t>Finally, plants produce seeds that are rich in the best nutrients.</a:t>
            </a:r>
          </a:p>
        </p:txBody>
      </p:sp>
    </p:spTree>
    <p:extLst>
      <p:ext uri="{BB962C8B-B14F-4D97-AF65-F5344CB8AC3E}">
        <p14:creationId xmlns:p14="http://schemas.microsoft.com/office/powerpoint/2010/main" val="244531043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1F599-2381-C82F-4D3F-E78565F8E44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567AAF-2256-49C9-E710-A0E925F2D241}"/>
              </a:ext>
            </a:extLst>
          </p:cNvPr>
          <p:cNvSpPr>
            <a:spLocks noGrp="1"/>
          </p:cNvSpPr>
          <p:nvPr>
            <p:ph idx="1"/>
          </p:nvPr>
        </p:nvSpPr>
        <p:spPr>
          <a:xfrm>
            <a:off x="0" y="0"/>
            <a:ext cx="12192000" cy="6858000"/>
          </a:xfrm>
        </p:spPr>
        <p:txBody>
          <a:bodyPr>
            <a:normAutofit/>
          </a:bodyPr>
          <a:lstStyle/>
          <a:p>
            <a:pPr marL="0" indent="0">
              <a:buNone/>
              <a:defRPr/>
            </a:pPr>
            <a:r>
              <a:rPr lang="en-US" sz="10000" b="1" dirty="0"/>
              <a:t>The seeds can be sown to produce more crops, which are Christians.</a:t>
            </a:r>
          </a:p>
        </p:txBody>
      </p:sp>
    </p:spTree>
    <p:extLst>
      <p:ext uri="{BB962C8B-B14F-4D97-AF65-F5344CB8AC3E}">
        <p14:creationId xmlns:p14="http://schemas.microsoft.com/office/powerpoint/2010/main" val="91040425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4C417-8A0D-74DB-CCD5-5CD942BF3C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236DDE-8FF6-D5A3-174A-BA3468CE9BFD}"/>
              </a:ext>
            </a:extLst>
          </p:cNvPr>
          <p:cNvSpPr>
            <a:spLocks noGrp="1"/>
          </p:cNvSpPr>
          <p:nvPr>
            <p:ph idx="1"/>
          </p:nvPr>
        </p:nvSpPr>
        <p:spPr>
          <a:xfrm>
            <a:off x="0" y="0"/>
            <a:ext cx="12192000" cy="6308035"/>
          </a:xfrm>
        </p:spPr>
        <p:txBody>
          <a:bodyPr>
            <a:normAutofit/>
          </a:bodyPr>
          <a:lstStyle/>
          <a:p>
            <a:pPr marL="0" indent="0">
              <a:buNone/>
              <a:defRPr/>
            </a:pPr>
            <a:r>
              <a:rPr lang="en-US" sz="10000" b="1" dirty="0"/>
              <a:t>Our changed lives are the best testimony to tell others about Jesus.</a:t>
            </a:r>
          </a:p>
        </p:txBody>
      </p:sp>
    </p:spTree>
    <p:extLst>
      <p:ext uri="{BB962C8B-B14F-4D97-AF65-F5344CB8AC3E}">
        <p14:creationId xmlns:p14="http://schemas.microsoft.com/office/powerpoint/2010/main" val="282635950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6608E-0BAA-B556-1359-5835520B910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FEDFFC-5FD2-861D-9E52-B9D0394C523A}"/>
              </a:ext>
            </a:extLst>
          </p:cNvPr>
          <p:cNvSpPr>
            <a:spLocks noGrp="1"/>
          </p:cNvSpPr>
          <p:nvPr>
            <p:ph idx="1"/>
          </p:nvPr>
        </p:nvSpPr>
        <p:spPr>
          <a:xfrm>
            <a:off x="0" y="0"/>
            <a:ext cx="12192000" cy="6919546"/>
          </a:xfrm>
        </p:spPr>
        <p:txBody>
          <a:bodyPr>
            <a:normAutofit/>
          </a:bodyPr>
          <a:lstStyle/>
          <a:p>
            <a:pPr marL="0" indent="0">
              <a:buNone/>
              <a:defRPr/>
            </a:pPr>
            <a:r>
              <a:rPr lang="en-US" altLang="zh-TW" sz="10000" b="1" dirty="0"/>
              <a:t>Disciples’</a:t>
            </a:r>
            <a:r>
              <a:rPr lang="en-US" sz="10000" b="1" dirty="0"/>
              <a:t> changed lives were the best proof of Jesus’s resurrection.</a:t>
            </a:r>
          </a:p>
        </p:txBody>
      </p:sp>
    </p:spTree>
    <p:extLst>
      <p:ext uri="{BB962C8B-B14F-4D97-AF65-F5344CB8AC3E}">
        <p14:creationId xmlns:p14="http://schemas.microsoft.com/office/powerpoint/2010/main" val="160766292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4A307-F783-69CB-9AD0-CD055C6E55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4FAF0C-60F3-75D0-36CE-3274BF3D216D}"/>
              </a:ext>
            </a:extLst>
          </p:cNvPr>
          <p:cNvSpPr>
            <a:spLocks noGrp="1"/>
          </p:cNvSpPr>
          <p:nvPr>
            <p:ph idx="1"/>
          </p:nvPr>
        </p:nvSpPr>
        <p:spPr>
          <a:xfrm>
            <a:off x="0" y="0"/>
            <a:ext cx="12192000" cy="6308035"/>
          </a:xfrm>
        </p:spPr>
        <p:txBody>
          <a:bodyPr>
            <a:noAutofit/>
          </a:bodyPr>
          <a:lstStyle/>
          <a:p>
            <a:pPr marL="0" indent="0">
              <a:buNone/>
              <a:defRPr/>
            </a:pPr>
            <a:r>
              <a:rPr lang="en-US" altLang="zh-TW" sz="10000" b="1" dirty="0"/>
              <a:t>Two stories in the Bible show how we can be good plants.</a:t>
            </a:r>
            <a:endParaRPr lang="en-US" sz="7000" b="1" dirty="0"/>
          </a:p>
        </p:txBody>
      </p:sp>
    </p:spTree>
    <p:extLst>
      <p:ext uri="{BB962C8B-B14F-4D97-AF65-F5344CB8AC3E}">
        <p14:creationId xmlns:p14="http://schemas.microsoft.com/office/powerpoint/2010/main" val="262019234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559825"/>
          </a:xfrm>
        </p:spPr>
        <p:txBody>
          <a:bodyPr>
            <a:noAutofit/>
          </a:bodyPr>
          <a:lstStyle/>
          <a:p>
            <a:pPr marL="0" indent="0">
              <a:buNone/>
              <a:defRPr/>
            </a:pPr>
            <a:r>
              <a:rPr lang="en-US" sz="9500" b="1" dirty="0"/>
              <a:t>Jonathan, son of King Saul, protected and defended David against his evil father’s wishes. (1Sam. 18 – 2Sam. 1)</a:t>
            </a:r>
          </a:p>
        </p:txBody>
      </p:sp>
    </p:spTree>
    <p:extLst>
      <p:ext uri="{BB962C8B-B14F-4D97-AF65-F5344CB8AC3E}">
        <p14:creationId xmlns:p14="http://schemas.microsoft.com/office/powerpoint/2010/main" val="1925015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5844209"/>
          </a:xfrm>
        </p:spPr>
        <p:txBody>
          <a:bodyPr>
            <a:noAutofit/>
          </a:bodyPr>
          <a:lstStyle/>
          <a:p>
            <a:pPr marL="0" indent="0">
              <a:buNone/>
              <a:defRPr/>
            </a:pPr>
            <a:r>
              <a:rPr lang="en-US" sz="8500" b="1" dirty="0"/>
              <a:t>“‘though seeing, they may not see; though hearing, they may not understand.’  This is the meaning of the parable: The seed is the word of God.  </a:t>
            </a:r>
          </a:p>
          <a:p>
            <a:pPr marL="0" indent="0">
              <a:buNone/>
              <a:defRPr/>
            </a:pPr>
            <a:endParaRPr lang="en-US" sz="8500" b="1" dirty="0"/>
          </a:p>
        </p:txBody>
      </p:sp>
    </p:spTree>
    <p:extLst>
      <p:ext uri="{BB962C8B-B14F-4D97-AF65-F5344CB8AC3E}">
        <p14:creationId xmlns:p14="http://schemas.microsoft.com/office/powerpoint/2010/main" val="24687978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559825"/>
          </a:xfrm>
        </p:spPr>
        <p:txBody>
          <a:bodyPr>
            <a:noAutofit/>
          </a:bodyPr>
          <a:lstStyle/>
          <a:p>
            <a:pPr marL="0" indent="0">
              <a:buNone/>
              <a:defRPr/>
            </a:pPr>
            <a:r>
              <a:rPr lang="en-US" sz="10000" b="1" dirty="0"/>
              <a:t>His love for David is seen as far above a normal friendship.  It is sacrificial – like Jesus.</a:t>
            </a:r>
          </a:p>
        </p:txBody>
      </p:sp>
    </p:spTree>
    <p:extLst>
      <p:ext uri="{BB962C8B-B14F-4D97-AF65-F5344CB8AC3E}">
        <p14:creationId xmlns:p14="http://schemas.microsoft.com/office/powerpoint/2010/main" val="4938975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418828" cy="6559825"/>
          </a:xfrm>
        </p:spPr>
        <p:txBody>
          <a:bodyPr>
            <a:noAutofit/>
          </a:bodyPr>
          <a:lstStyle/>
          <a:p>
            <a:pPr marL="0" indent="0">
              <a:buNone/>
              <a:defRPr/>
            </a:pPr>
            <a:r>
              <a:rPr lang="en-US" sz="9600" b="1" dirty="0"/>
              <a:t>He tried to resolve King Saul’s jealousy and anger toward David, and to be a good son and a good friend.</a:t>
            </a:r>
          </a:p>
        </p:txBody>
      </p:sp>
    </p:spTree>
    <p:extLst>
      <p:ext uri="{BB962C8B-B14F-4D97-AF65-F5344CB8AC3E}">
        <p14:creationId xmlns:p14="http://schemas.microsoft.com/office/powerpoint/2010/main" val="285697905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405360" cy="6559825"/>
          </a:xfrm>
        </p:spPr>
        <p:txBody>
          <a:bodyPr>
            <a:noAutofit/>
          </a:bodyPr>
          <a:lstStyle/>
          <a:p>
            <a:pPr marL="0" indent="0">
              <a:buNone/>
              <a:defRPr/>
            </a:pPr>
            <a:r>
              <a:rPr lang="en-US" sz="9500" b="1" dirty="0"/>
              <a:t>When that did not work, he protected David from his own father by warning David of the coming danger.</a:t>
            </a:r>
          </a:p>
        </p:txBody>
      </p:sp>
    </p:spTree>
    <p:extLst>
      <p:ext uri="{BB962C8B-B14F-4D97-AF65-F5344CB8AC3E}">
        <p14:creationId xmlns:p14="http://schemas.microsoft.com/office/powerpoint/2010/main" val="313871887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559825"/>
          </a:xfrm>
        </p:spPr>
        <p:txBody>
          <a:bodyPr>
            <a:noAutofit/>
          </a:bodyPr>
          <a:lstStyle/>
          <a:p>
            <a:pPr marL="0" indent="0">
              <a:buNone/>
              <a:defRPr/>
            </a:pPr>
            <a:r>
              <a:rPr lang="en-US" sz="10000" b="1" dirty="0"/>
              <a:t>He prevented his father from killing David.  </a:t>
            </a:r>
            <a:r>
              <a:rPr lang="en-US" altLang="zh-TW" sz="10000" b="1" dirty="0"/>
              <a:t>As a result, h</a:t>
            </a:r>
            <a:r>
              <a:rPr lang="en-US" sz="10000" b="1" dirty="0"/>
              <a:t>e saved both his father and David.</a:t>
            </a:r>
          </a:p>
        </p:txBody>
      </p:sp>
    </p:spTree>
    <p:extLst>
      <p:ext uri="{BB962C8B-B14F-4D97-AF65-F5344CB8AC3E}">
        <p14:creationId xmlns:p14="http://schemas.microsoft.com/office/powerpoint/2010/main" val="417216791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559825"/>
          </a:xfrm>
        </p:spPr>
        <p:txBody>
          <a:bodyPr>
            <a:noAutofit/>
          </a:bodyPr>
          <a:lstStyle/>
          <a:p>
            <a:pPr marL="0" indent="0">
              <a:buNone/>
              <a:defRPr/>
            </a:pPr>
            <a:r>
              <a:rPr lang="en-US" sz="8500" b="1" dirty="0"/>
              <a:t>It is perhaps the most beautiful story of friendship in the Bible. </a:t>
            </a:r>
            <a:r>
              <a:rPr lang="zh-TW" altLang="en-US" sz="8500" b="1" dirty="0"/>
              <a:t> </a:t>
            </a:r>
            <a:r>
              <a:rPr lang="en-US" sz="8500" b="1" dirty="0"/>
              <a:t>Jonathan fulfilled his responsibilities as both a son and a friend.  </a:t>
            </a:r>
          </a:p>
        </p:txBody>
      </p:sp>
    </p:spTree>
    <p:extLst>
      <p:ext uri="{BB962C8B-B14F-4D97-AF65-F5344CB8AC3E}">
        <p14:creationId xmlns:p14="http://schemas.microsoft.com/office/powerpoint/2010/main" val="102044207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374295"/>
          </a:xfrm>
        </p:spPr>
        <p:txBody>
          <a:bodyPr>
            <a:noAutofit/>
          </a:bodyPr>
          <a:lstStyle/>
          <a:p>
            <a:pPr marL="0" indent="0">
              <a:buNone/>
              <a:defRPr/>
            </a:pPr>
            <a:r>
              <a:rPr lang="en-US" altLang="zh-TW" sz="10000" b="1" dirty="0"/>
              <a:t>In New Testament, there is Barnabas, who was called “the son of encouragement” (</a:t>
            </a:r>
            <a:r>
              <a:rPr lang="en-US" sz="10000" b="1" dirty="0"/>
              <a:t>Acts 4:36</a:t>
            </a:r>
            <a:r>
              <a:rPr lang="en-US" altLang="zh-TW" sz="10000" b="1" dirty="0"/>
              <a:t>).</a:t>
            </a:r>
            <a:endParaRPr lang="en-US" sz="7000" b="1" dirty="0"/>
          </a:p>
        </p:txBody>
      </p:sp>
    </p:spTree>
    <p:extLst>
      <p:ext uri="{BB962C8B-B14F-4D97-AF65-F5344CB8AC3E}">
        <p14:creationId xmlns:p14="http://schemas.microsoft.com/office/powerpoint/2010/main" val="115500980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559825"/>
          </a:xfrm>
        </p:spPr>
        <p:txBody>
          <a:bodyPr>
            <a:noAutofit/>
          </a:bodyPr>
          <a:lstStyle/>
          <a:p>
            <a:pPr marL="0" indent="0">
              <a:buNone/>
              <a:defRPr/>
            </a:pPr>
            <a:r>
              <a:rPr lang="en-US" sz="9500" b="1" dirty="0"/>
              <a:t>Barnabas was a compassionate comforter who saw the potential in people when others did not.</a:t>
            </a:r>
          </a:p>
        </p:txBody>
      </p:sp>
    </p:spTree>
    <p:extLst>
      <p:ext uri="{BB962C8B-B14F-4D97-AF65-F5344CB8AC3E}">
        <p14:creationId xmlns:p14="http://schemas.microsoft.com/office/powerpoint/2010/main" val="63968421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00E54-B1A7-2E6E-ED4E-87464CA7F57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172744-0C63-A36C-DD9D-09D260FCD268}"/>
              </a:ext>
            </a:extLst>
          </p:cNvPr>
          <p:cNvSpPr>
            <a:spLocks noGrp="1"/>
          </p:cNvSpPr>
          <p:nvPr>
            <p:ph idx="1"/>
          </p:nvPr>
        </p:nvSpPr>
        <p:spPr>
          <a:xfrm>
            <a:off x="0" y="0"/>
            <a:ext cx="12192000" cy="6559825"/>
          </a:xfrm>
        </p:spPr>
        <p:txBody>
          <a:bodyPr>
            <a:noAutofit/>
          </a:bodyPr>
          <a:lstStyle/>
          <a:p>
            <a:pPr marL="0" indent="0">
              <a:buNone/>
              <a:defRPr/>
            </a:pPr>
            <a:r>
              <a:rPr lang="en-US" altLang="zh-TW" sz="10000" b="1" dirty="0"/>
              <a:t>He stood up for people and gave them chances to do great things.</a:t>
            </a:r>
            <a:endParaRPr lang="en-US" sz="7000" b="1" dirty="0"/>
          </a:p>
        </p:txBody>
      </p:sp>
    </p:spTree>
    <p:extLst>
      <p:ext uri="{BB962C8B-B14F-4D97-AF65-F5344CB8AC3E}">
        <p14:creationId xmlns:p14="http://schemas.microsoft.com/office/powerpoint/2010/main" val="271825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0"/>
            <a:ext cx="12192000" cy="6268277"/>
          </a:xfrm>
        </p:spPr>
        <p:txBody>
          <a:bodyPr>
            <a:noAutofit/>
          </a:bodyPr>
          <a:lstStyle/>
          <a:p>
            <a:pPr marL="0" indent="0">
              <a:buNone/>
              <a:defRPr/>
            </a:pPr>
            <a:r>
              <a:rPr lang="en-US" sz="10000" b="1" dirty="0"/>
              <a:t>He was also willing to take risks to help people fulfill their calling from God.</a:t>
            </a:r>
          </a:p>
        </p:txBody>
      </p:sp>
    </p:spTree>
    <p:extLst>
      <p:ext uri="{BB962C8B-B14F-4D97-AF65-F5344CB8AC3E}">
        <p14:creationId xmlns:p14="http://schemas.microsoft.com/office/powerpoint/2010/main" val="27413711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180753"/>
            <a:ext cx="12517120" cy="6559825"/>
          </a:xfrm>
        </p:spPr>
        <p:txBody>
          <a:bodyPr>
            <a:noAutofit/>
          </a:bodyPr>
          <a:lstStyle/>
          <a:p>
            <a:pPr marL="0" indent="0">
              <a:buNone/>
              <a:defRPr/>
            </a:pPr>
            <a:r>
              <a:rPr lang="en-US" sz="8500" b="1" dirty="0"/>
              <a:t>Paul was not a major player in the very early church.  It was Barnabas who brought Paul to Antioch where his ministry really began.</a:t>
            </a:r>
          </a:p>
        </p:txBody>
      </p:sp>
    </p:spTree>
    <p:extLst>
      <p:ext uri="{BB962C8B-B14F-4D97-AF65-F5344CB8AC3E}">
        <p14:creationId xmlns:p14="http://schemas.microsoft.com/office/powerpoint/2010/main" val="59948097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Calibri"/>
        <a:ea typeface="Microsoft JhengHei"/>
        <a:cs typeface=""/>
      </a:majorFont>
      <a:minorFont>
        <a:latin typeface="Calibri"/>
        <a:ea typeface="Microsoft JhengHei"/>
        <a:cs typeface=""/>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5813</TotalTime>
  <Words>2735</Words>
  <Application>Microsoft Office PowerPoint</Application>
  <PresentationFormat>Widescreen</PresentationFormat>
  <Paragraphs>202</Paragraphs>
  <Slides>124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124</vt:i4>
      </vt:variant>
    </vt:vector>
  </HeadingPairs>
  <TitlesOfParts>
    <vt:vector size="129" baseType="lpstr">
      <vt:lpstr>Microsoft JhengHei</vt:lpstr>
      <vt:lpstr>Arial</vt:lpstr>
      <vt:lpstr>Calibri</vt:lpstr>
      <vt:lpstr>Wingdings</vt:lpstr>
      <vt:lpstr>Office 2013 - 2022 Theme</vt:lpstr>
      <vt:lpstr>Photosynthesis  Luke 8:4-15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Photosynthesis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末世將到的跡象  Signs of Approaching End Times</dc:title>
  <dc:creator>George Huang</dc:creator>
  <cp:lastModifiedBy>George Huang</cp:lastModifiedBy>
  <cp:revision>9</cp:revision>
  <dcterms:created xsi:type="dcterms:W3CDTF">2019-06-15T19:14:54Z</dcterms:created>
  <dcterms:modified xsi:type="dcterms:W3CDTF">2026-01-20T16:27:21Z</dcterms:modified>
</cp:coreProperties>
</file>