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544" r:id="rId2"/>
    <p:sldId id="773" r:id="rId3"/>
    <p:sldId id="521" r:id="rId4"/>
    <p:sldId id="522" r:id="rId5"/>
    <p:sldId id="523" r:id="rId6"/>
    <p:sldId id="774" r:id="rId7"/>
    <p:sldId id="524" r:id="rId8"/>
    <p:sldId id="525" r:id="rId9"/>
    <p:sldId id="526" r:id="rId10"/>
    <p:sldId id="775" r:id="rId11"/>
    <p:sldId id="527" r:id="rId12"/>
    <p:sldId id="528" r:id="rId13"/>
    <p:sldId id="529" r:id="rId14"/>
    <p:sldId id="530" r:id="rId15"/>
    <p:sldId id="776" r:id="rId16"/>
    <p:sldId id="548" r:id="rId17"/>
    <p:sldId id="339" r:id="rId18"/>
    <p:sldId id="570" r:id="rId19"/>
    <p:sldId id="572" r:id="rId20"/>
    <p:sldId id="573" r:id="rId21"/>
    <p:sldId id="781" r:id="rId22"/>
    <p:sldId id="704" r:id="rId23"/>
    <p:sldId id="576" r:id="rId24"/>
    <p:sldId id="784" r:id="rId25"/>
    <p:sldId id="577" r:id="rId26"/>
    <p:sldId id="579" r:id="rId27"/>
    <p:sldId id="631" r:id="rId28"/>
    <p:sldId id="634" r:id="rId29"/>
    <p:sldId id="708" r:id="rId30"/>
    <p:sldId id="583" r:id="rId31"/>
    <p:sldId id="710" r:id="rId32"/>
    <p:sldId id="712" r:id="rId33"/>
    <p:sldId id="716" r:id="rId34"/>
    <p:sldId id="786" r:id="rId35"/>
    <p:sldId id="549" r:id="rId36"/>
    <p:sldId id="718" r:id="rId37"/>
    <p:sldId id="720" r:id="rId38"/>
    <p:sldId id="789" r:id="rId39"/>
    <p:sldId id="725" r:id="rId40"/>
    <p:sldId id="726" r:id="rId41"/>
    <p:sldId id="405" r:id="rId42"/>
    <p:sldId id="439" r:id="rId43"/>
    <p:sldId id="632" r:id="rId44"/>
    <p:sldId id="633" r:id="rId45"/>
    <p:sldId id="792" r:id="rId46"/>
    <p:sldId id="666" r:id="rId47"/>
    <p:sldId id="668" r:id="rId48"/>
    <p:sldId id="672" r:id="rId49"/>
    <p:sldId id="736" r:id="rId50"/>
    <p:sldId id="738" r:id="rId51"/>
    <p:sldId id="794" r:id="rId52"/>
    <p:sldId id="443" r:id="rId53"/>
    <p:sldId id="442" r:id="rId54"/>
    <p:sldId id="470" r:id="rId55"/>
    <p:sldId id="674" r:id="rId56"/>
    <p:sldId id="676" r:id="rId57"/>
    <p:sldId id="798" r:id="rId58"/>
    <p:sldId id="740" r:id="rId59"/>
    <p:sldId id="682" r:id="rId60"/>
    <p:sldId id="406" r:id="rId61"/>
    <p:sldId id="408" r:id="rId62"/>
    <p:sldId id="803" r:id="rId63"/>
    <p:sldId id="802" r:id="rId64"/>
    <p:sldId id="804" r:id="rId65"/>
    <p:sldId id="609" r:id="rId66"/>
    <p:sldId id="409" r:id="rId67"/>
    <p:sldId id="444" r:id="rId68"/>
    <p:sldId id="476" r:id="rId69"/>
    <p:sldId id="690" r:id="rId70"/>
    <p:sldId id="765" r:id="rId71"/>
    <p:sldId id="767" r:id="rId72"/>
    <p:sldId id="769" r:id="rId73"/>
    <p:sldId id="411" r:id="rId74"/>
    <p:sldId id="412" r:id="rId75"/>
    <p:sldId id="588" r:id="rId76"/>
    <p:sldId id="413" r:id="rId77"/>
    <p:sldId id="592" r:id="rId78"/>
    <p:sldId id="594" r:id="rId79"/>
    <p:sldId id="761" r:id="rId80"/>
    <p:sldId id="763" r:id="rId81"/>
    <p:sldId id="759" r:id="rId82"/>
    <p:sldId id="596" r:id="rId83"/>
    <p:sldId id="598" r:id="rId84"/>
    <p:sldId id="810" r:id="rId85"/>
    <p:sldId id="637" r:id="rId86"/>
    <p:sldId id="639" r:id="rId87"/>
    <p:sldId id="638" r:id="rId88"/>
    <p:sldId id="640" r:id="rId89"/>
    <p:sldId id="601" r:id="rId90"/>
    <p:sldId id="627" r:id="rId91"/>
    <p:sldId id="610" r:id="rId92"/>
    <p:sldId id="741" r:id="rId93"/>
    <p:sldId id="743" r:id="rId94"/>
    <p:sldId id="745" r:id="rId95"/>
    <p:sldId id="749" r:id="rId96"/>
    <p:sldId id="612" r:id="rId97"/>
    <p:sldId id="603" r:id="rId98"/>
    <p:sldId id="615" r:id="rId99"/>
    <p:sldId id="616" r:id="rId100"/>
    <p:sldId id="605" r:id="rId101"/>
    <p:sldId id="619" r:id="rId102"/>
    <p:sldId id="620" r:id="rId103"/>
    <p:sldId id="751" r:id="rId104"/>
    <p:sldId id="621" r:id="rId105"/>
    <p:sldId id="753" r:id="rId106"/>
    <p:sldId id="623" r:id="rId107"/>
    <p:sldId id="624" r:id="rId108"/>
    <p:sldId id="628" r:id="rId109"/>
    <p:sldId id="629" r:id="rId110"/>
    <p:sldId id="414" r:id="rId111"/>
    <p:sldId id="415" r:id="rId112"/>
    <p:sldId id="416" r:id="rId113"/>
    <p:sldId id="417" r:id="rId114"/>
    <p:sldId id="826" r:id="rId115"/>
    <p:sldId id="755" r:id="rId116"/>
    <p:sldId id="645" r:id="rId117"/>
    <p:sldId id="646" r:id="rId118"/>
    <p:sldId id="648" r:id="rId119"/>
    <p:sldId id="649" r:id="rId120"/>
    <p:sldId id="829" r:id="rId121"/>
    <p:sldId id="650" r:id="rId122"/>
    <p:sldId id="652" r:id="rId123"/>
    <p:sldId id="832" r:id="rId124"/>
    <p:sldId id="654" r:id="rId125"/>
    <p:sldId id="656" r:id="rId126"/>
    <p:sldId id="626" r:id="rId1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0C253-E13B-469D-8D8D-FD50D7416410}" v="1" dt="2026-01-20T16:25:58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59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microsoft.com/office/2016/11/relationships/changesInfo" Target="changesInfos/changesInfo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undo custSel delSld modSld">
      <pc:chgData name="George Huang" userId="7522906efeb502a4" providerId="LiveId" clId="{981455AA-CF25-444D-A9FA-AD2443EE8176}" dt="2026-01-20T16:25:58.441" v="31"/>
      <pc:docMkLst>
        <pc:docMk/>
      </pc:docMkLst>
      <pc:sldChg chg="modSp mod">
        <pc:chgData name="George Huang" userId="7522906efeb502a4" providerId="LiveId" clId="{981455AA-CF25-444D-A9FA-AD2443EE8176}" dt="2026-01-11T16:53:32.870" v="3" actId="20577"/>
        <pc:sldMkLst>
          <pc:docMk/>
          <pc:sldMk cId="3160119663" sldId="544"/>
        </pc:sldMkLst>
        <pc:spChg chg="mod">
          <ac:chgData name="George Huang" userId="7522906efeb502a4" providerId="LiveId" clId="{981455AA-CF25-444D-A9FA-AD2443EE8176}" dt="2026-01-11T16:53:32.870" v="3" actId="20577"/>
          <ac:spMkLst>
            <pc:docMk/>
            <pc:sldMk cId="3160119663" sldId="544"/>
            <ac:spMk id="2" creationId="{C9098756-BBAC-4EC5-A8EF-7D0744CD6DE6}"/>
          </ac:spMkLst>
        </pc:spChg>
      </pc:sldChg>
      <pc:sldChg chg="modSp">
        <pc:chgData name="George Huang" userId="7522906efeb502a4" providerId="LiveId" clId="{981455AA-CF25-444D-A9FA-AD2443EE8176}" dt="2026-01-20T16:25:58.441" v="31"/>
        <pc:sldMkLst>
          <pc:docMk/>
          <pc:sldMk cId="452708807" sldId="633"/>
        </pc:sldMkLst>
        <pc:spChg chg="mod">
          <ac:chgData name="George Huang" userId="7522906efeb502a4" providerId="LiveId" clId="{981455AA-CF25-444D-A9FA-AD2443EE8176}" dt="2026-01-20T16:25:58.441" v="31"/>
          <ac:spMkLst>
            <pc:docMk/>
            <pc:sldMk cId="452708807" sldId="633"/>
            <ac:spMk id="3" creationId="{31FB2873-E391-4A4D-B6D3-F9018A3CE68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8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1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5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2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2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9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1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5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0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5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ED492-566D-461B-B60C-1C0C7ADBD75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9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ED492-566D-461B-B60C-1C0C7ADBD754}" type="datetimeFigureOut">
              <a:rPr lang="en-US" smtClean="0"/>
              <a:pPr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FBE42-2457-45E6-980D-88CC0A8C30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3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8756-BBAC-4EC5-A8EF-7D0744CD6D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470400"/>
            <a:ext cx="12192000" cy="2387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10000" b="1" dirty="0">
                <a:latin typeface="Microsoft JhengHei" panose="020B0604030504040204" pitchFamily="34" charset="-120"/>
              </a:rPr>
              <a:t>光合作用</a:t>
            </a:r>
            <a:br>
              <a:rPr lang="en-US" altLang="zh-TW" sz="8400" b="1" dirty="0"/>
            </a:br>
            <a:br>
              <a:rPr lang="en-US" sz="7200" b="1" dirty="0"/>
            </a:br>
            <a:r>
              <a:rPr lang="ja-JP" altLang="en-US" sz="10000" b="1" dirty="0">
                <a:latin typeface="Microsoft JhengHei"/>
              </a:rPr>
              <a:t>路加福音</a:t>
            </a:r>
            <a:r>
              <a:rPr lang="en-US" altLang="ja-JP" sz="10000" b="1" dirty="0"/>
              <a:t>8:4-15</a:t>
            </a:r>
            <a:br>
              <a:rPr lang="en-US" sz="7200" b="1" dirty="0"/>
            </a:b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16011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4E856-0927-2DAD-CCC3-77355135C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1533F-A931-A610-CBA3-187FE0E49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這比喻乃是這樣：種子就是神的道。</a:t>
            </a:r>
            <a:endParaRPr lang="en-US" sz="7000" b="1" dirty="0"/>
          </a:p>
          <a:p>
            <a:pPr marL="0" indent="0">
              <a:buNone/>
              <a:defRPr/>
            </a:pPr>
            <a:endParaRPr lang="zh-TW" alt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84952939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保羅不是最早期教會的主要參與者之一。 是巴拿巴將保羅帶到安提阿，在那裡保羅的事工才真正開始。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35211215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他與保羅一起進行第一次的宣教旅行，並幫助及照顧他</a:t>
            </a:r>
            <a:r>
              <a:rPr lang="zh-TW" altLang="en-US" sz="10000" b="1" dirty="0"/>
              <a:t>。</a:t>
            </a:r>
            <a:endParaRPr lang="en-US" altLang="zh-TW" sz="6600" b="1" dirty="0"/>
          </a:p>
        </p:txBody>
      </p:sp>
    </p:spTree>
    <p:extLst>
      <p:ext uri="{BB962C8B-B14F-4D97-AF65-F5344CB8AC3E}">
        <p14:creationId xmlns:p14="http://schemas.microsoft.com/office/powerpoint/2010/main" val="305589324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他們的年輕同伴約翰馬可在傳教途中離開了他們。 後來保羅不想再用他。</a:t>
            </a: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2000" b="1" dirty="0"/>
          </a:p>
          <a:p>
            <a:pPr marL="0" indent="0">
              <a:buNone/>
              <a:defRPr/>
            </a:pPr>
            <a:endParaRPr lang="zh-TW" alt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21407354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他為馬克辯護，給了馬克第二次服事的機會。</a:t>
            </a:r>
            <a:endParaRPr lang="zh-TW" alt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90798019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9488" y="0"/>
            <a:ext cx="12351488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後來，保羅了解他對馬克的看法是錯誤的。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63618809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在他生命即將結束時</a:t>
            </a:r>
            <a:r>
              <a:rPr lang="en-US" altLang="zh-TW" sz="10000" b="1" dirty="0">
                <a:latin typeface="Microsoft JhengHei"/>
              </a:rPr>
              <a:t>,</a:t>
            </a:r>
            <a:r>
              <a:rPr lang="zh-TW" altLang="en-US" sz="10000" b="1" dirty="0">
                <a:latin typeface="Microsoft JhengHei"/>
              </a:rPr>
              <a:t>保羅會要求人們派約翰馬克來幫助他。 （提摩太後書 </a:t>
            </a:r>
            <a:r>
              <a:rPr lang="en-US" altLang="zh-TW" sz="10000" b="1" dirty="0"/>
              <a:t>4:11</a:t>
            </a:r>
            <a:r>
              <a:rPr lang="zh-TW" altLang="en-US" sz="10000" b="1" dirty="0"/>
              <a:t>）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4658033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馬克最終會寫下馬可福音。</a:t>
            </a:r>
            <a:endParaRPr lang="en-US" sz="10000" b="1" i="1" dirty="0"/>
          </a:p>
        </p:txBody>
      </p:sp>
    </p:spTree>
    <p:extLst>
      <p:ext uri="{BB962C8B-B14F-4D97-AF65-F5344CB8AC3E}">
        <p14:creationId xmlns:p14="http://schemas.microsoft.com/office/powerpoint/2010/main" val="154621184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70121" y="0"/>
            <a:ext cx="12362121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巴拿巴的善心、勇敢、及行動幫了保羅、馬克和其他的人去為神做了大事。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184219649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約拿單：</a:t>
            </a:r>
            <a:endParaRPr lang="en-US" altLang="zh-TW" sz="10000" b="1" dirty="0">
              <a:latin typeface="Microsoft JhengHei"/>
            </a:endParaRPr>
          </a:p>
          <a:p>
            <a:pPr>
              <a:defRPr/>
            </a:pPr>
            <a:r>
              <a:rPr lang="zh-TW" altLang="en-US" sz="10000" b="1" dirty="0">
                <a:latin typeface="Microsoft JhengHei"/>
              </a:rPr>
              <a:t> 選擇公義</a:t>
            </a:r>
            <a:endParaRPr lang="en-US" altLang="zh-TW" sz="10000" b="1" dirty="0"/>
          </a:p>
          <a:p>
            <a:pPr>
              <a:defRPr/>
            </a:pPr>
            <a:r>
              <a:rPr lang="zh-TW" altLang="en-US" sz="10000" b="1" dirty="0">
                <a:latin typeface="Microsoft JhengHei"/>
              </a:rPr>
              <a:t> 為他人犧牲自己的權利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07737074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9500" b="1" dirty="0">
                <a:latin typeface="Microsoft JhengHei"/>
              </a:rPr>
              <a:t>巴拿巴：</a:t>
            </a:r>
          </a:p>
          <a:p>
            <a:pPr>
              <a:defRPr/>
            </a:pPr>
            <a:r>
              <a:rPr lang="zh-TW" altLang="en-US" sz="9500" b="1" dirty="0">
                <a:latin typeface="Microsoft JhengHei"/>
              </a:rPr>
              <a:t> 看出他人的潛力</a:t>
            </a:r>
          </a:p>
          <a:p>
            <a:pPr>
              <a:defRPr/>
            </a:pPr>
            <a:r>
              <a:rPr lang="zh-TW" altLang="en-US" sz="9500" b="1" dirty="0">
                <a:latin typeface="Microsoft JhengHei"/>
              </a:rPr>
              <a:t> 給他人機會</a:t>
            </a:r>
          </a:p>
          <a:p>
            <a:pPr>
              <a:defRPr/>
            </a:pPr>
            <a:r>
              <a:rPr lang="zh-TW" altLang="en-US" sz="9500" b="1" dirty="0">
                <a:latin typeface="Microsoft JhengHei"/>
              </a:rPr>
              <a:t> 當別人落魄時支持他們</a:t>
            </a:r>
            <a:endParaRPr lang="en-US" sz="9500" b="1" dirty="0"/>
          </a:p>
        </p:txBody>
      </p:sp>
    </p:spTree>
    <p:extLst>
      <p:ext uri="{BB962C8B-B14F-4D97-AF65-F5344CB8AC3E}">
        <p14:creationId xmlns:p14="http://schemas.microsoft.com/office/powerpoint/2010/main" val="2309658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那些在路旁的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就是人聽了道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隨後魔鬼來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從他們心裡把道奪去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恐怕他們信了得救</a:t>
            </a:r>
            <a:r>
              <a:rPr lang="en-US" altLang="zh-TW" sz="10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067692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65080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基督徒的生命循環：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zh-TW" altLang="en-US" sz="10000" b="1" dirty="0">
              <a:latin typeface="Microsoft JhengHei"/>
            </a:endParaRPr>
          </a:p>
          <a:p>
            <a:pPr marL="0" indent="0">
              <a:buNone/>
              <a:defRPr/>
            </a:pPr>
            <a:r>
              <a:rPr lang="en-US" altLang="zh-TW" sz="10000" b="1" dirty="0"/>
              <a:t>1. </a:t>
            </a:r>
            <a:r>
              <a:rPr lang="zh-TW" altLang="en-US" sz="10000" b="1" dirty="0">
                <a:latin typeface="Microsoft JhengHei"/>
              </a:rPr>
              <a:t>種子落在好土壤上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5193486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2. </a:t>
            </a:r>
            <a:r>
              <a:rPr lang="zh-TW" altLang="en-US" sz="10000" b="1" dirty="0">
                <a:latin typeface="Microsoft JhengHei"/>
              </a:rPr>
              <a:t>植物在陽光，水和養分的幫助下生長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8590687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93216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3. </a:t>
            </a:r>
            <a:r>
              <a:rPr lang="zh-TW" altLang="en-US" sz="10000" b="1" dirty="0">
                <a:latin typeface="Microsoft JhengHei"/>
              </a:rPr>
              <a:t>隨著其生長，它產生碳水化合物和氧氣以幫助自己及其他的生物。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098940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4. </a:t>
            </a:r>
            <a:r>
              <a:rPr lang="zh-TW" altLang="en-US" sz="10000" b="1" dirty="0">
                <a:latin typeface="Microsoft JhengHei"/>
              </a:rPr>
              <a:t>生產出含有最佳養分的種子。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77467475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C08D5-72D4-6C5A-6B38-25F2DA2DF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6FFB8-C7DA-B01E-5438-CA7D4527E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471991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5.</a:t>
            </a:r>
            <a:r>
              <a:rPr lang="zh-TW" altLang="en-US" sz="10000" b="1" dirty="0"/>
              <a:t> </a:t>
            </a:r>
            <a:r>
              <a:rPr lang="zh-TW" altLang="en-US" sz="10000" b="1" dirty="0">
                <a:latin typeface="Microsoft JhengHei"/>
              </a:rPr>
              <a:t>種子被撒種 </a:t>
            </a:r>
            <a:r>
              <a:rPr lang="en-US" altLang="zh-TW" sz="10000" b="1" dirty="0">
                <a:sym typeface="Wingdings" panose="05000000000000000000" pitchFamily="2" charset="2"/>
              </a:rPr>
              <a:t></a:t>
            </a:r>
            <a:r>
              <a:rPr lang="zh-TW" altLang="en-US" sz="10000" b="1" dirty="0">
                <a:sym typeface="Wingdings" panose="05000000000000000000" pitchFamily="2" charset="2"/>
              </a:rPr>
              <a:t> </a:t>
            </a:r>
            <a:r>
              <a:rPr lang="zh-TW" altLang="en-US" sz="10000" b="1" dirty="0">
                <a:latin typeface="Microsoft JhengHei"/>
                <a:sym typeface="Wingdings" panose="05000000000000000000" pitchFamily="2" charset="2"/>
              </a:rPr>
              <a:t>回到第一</a:t>
            </a:r>
            <a:r>
              <a:rPr lang="zh-TW" altLang="en-US" sz="10000" b="1" dirty="0">
                <a:latin typeface="Microsoft JhengHei"/>
              </a:rPr>
              <a:t>步驟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97492906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這個循環是基督徒如何成長、人們如何得救、以及神的國度如何在地球上擴張的方式。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49015386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讓我們總結一下今天的課程。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47228996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首先，</a:t>
            </a:r>
            <a:r>
              <a:rPr lang="zh-TW" altLang="en-US" sz="10000" b="1" i="1" dirty="0">
                <a:latin typeface="Microsoft JhengHei"/>
              </a:rPr>
              <a:t>光合作用 </a:t>
            </a:r>
            <a:r>
              <a:rPr lang="zh-TW" altLang="en-US" sz="10000" b="1" dirty="0">
                <a:latin typeface="Microsoft JhengHei"/>
              </a:rPr>
              <a:t>表明神的話語、靈、和能力可以幫助我們將生活中的痛苦經歷轉變為真實的基督徒生命。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421286703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然後通過</a:t>
            </a:r>
            <a:r>
              <a:rPr lang="zh-TW" altLang="en-US" sz="10000" b="1" i="1" dirty="0">
                <a:latin typeface="Microsoft JhengHei"/>
              </a:rPr>
              <a:t>細胞呼吸</a:t>
            </a:r>
            <a:r>
              <a:rPr lang="zh-TW" altLang="en-US" sz="10000" b="1" dirty="0">
                <a:latin typeface="Microsoft JhengHei"/>
              </a:rPr>
              <a:t>，我們獲得可以幫助我們自己和他人的生命能力。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646132779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10000" b="1" dirty="0"/>
              <a:t>Then, through cellular respiration, we obtain the energy we need to live, which helps us and others.</a:t>
            </a:r>
          </a:p>
        </p:txBody>
      </p:sp>
    </p:spTree>
    <p:extLst>
      <p:ext uri="{BB962C8B-B14F-4D97-AF65-F5344CB8AC3E}">
        <p14:creationId xmlns:p14="http://schemas.microsoft.com/office/powerpoint/2010/main" val="440786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那些在磐石</a:t>
            </a:r>
            <a:r>
              <a:rPr lang="zh-TW" altLang="en-US" sz="10000" b="1">
                <a:latin typeface="Microsoft JhengHei"/>
              </a:rPr>
              <a:t>上的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就是人</a:t>
            </a:r>
            <a:r>
              <a:rPr lang="zh-TW" altLang="en-US" sz="10000" b="1">
                <a:latin typeface="Microsoft JhengHei"/>
              </a:rPr>
              <a:t>聽道</a:t>
            </a:r>
            <a:r>
              <a:rPr lang="en-US" altLang="zh-TW" sz="10000" b="1"/>
              <a:t>, </a:t>
            </a:r>
            <a:r>
              <a:rPr lang="zh-TW" altLang="en-US" sz="10000" b="1">
                <a:latin typeface="Microsoft JhengHei"/>
              </a:rPr>
              <a:t>歡喜領受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但心中</a:t>
            </a:r>
            <a:r>
              <a:rPr lang="zh-TW" altLang="en-US" sz="10000" b="1">
                <a:latin typeface="Microsoft JhengHei"/>
              </a:rPr>
              <a:t>沒有根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不過</a:t>
            </a:r>
            <a:r>
              <a:rPr lang="zh-TW" altLang="en-US" sz="10000" b="1">
                <a:latin typeface="Microsoft JhengHei"/>
              </a:rPr>
              <a:t>暫時相信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及至遇見試煉就退後了。</a:t>
            </a:r>
          </a:p>
        </p:txBody>
      </p:sp>
    </p:spTree>
    <p:extLst>
      <p:ext uri="{BB962C8B-B14F-4D97-AF65-F5344CB8AC3E}">
        <p14:creationId xmlns:p14="http://schemas.microsoft.com/office/powerpoint/2010/main" val="92489600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664B7-DBBE-9903-7737-C859B8B29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61147-ED3A-6D53-40E8-59AD5DF04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4880" y="1582488"/>
            <a:ext cx="4141178" cy="3833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7000" b="1" dirty="0"/>
              <a:t>CO</a:t>
            </a:r>
            <a:r>
              <a:rPr lang="pt-BR" sz="7000" b="1" baseline="-25000" dirty="0"/>
              <a:t>2 </a:t>
            </a:r>
            <a:r>
              <a:rPr lang="pt-BR" sz="7000" b="1" dirty="0"/>
              <a:t>+ H</a:t>
            </a:r>
            <a:r>
              <a:rPr lang="pt-BR" sz="7000" b="1" baseline="-25000" dirty="0"/>
              <a:t>2</a:t>
            </a:r>
            <a:r>
              <a:rPr lang="pt-BR" sz="7000" b="1" dirty="0"/>
              <a:t>O</a:t>
            </a:r>
          </a:p>
          <a:p>
            <a:pPr marL="0" indent="0">
              <a:buNone/>
            </a:pPr>
            <a:endParaRPr lang="pt-BR" sz="10000" b="1" dirty="0"/>
          </a:p>
          <a:p>
            <a:pPr marL="0" indent="0">
              <a:buNone/>
            </a:pPr>
            <a:r>
              <a:rPr lang="pt-BR" sz="7000" b="1" dirty="0"/>
              <a:t>CH</a:t>
            </a:r>
            <a:r>
              <a:rPr lang="pt-BR" sz="7000" b="1" baseline="-25000" dirty="0"/>
              <a:t>2</a:t>
            </a:r>
            <a:r>
              <a:rPr lang="pt-BR" sz="7000" b="1" dirty="0"/>
              <a:t>O + O</a:t>
            </a:r>
            <a:r>
              <a:rPr lang="pt-BR" sz="7000" b="1" baseline="-25000" dirty="0"/>
              <a:t>2</a:t>
            </a:r>
          </a:p>
          <a:p>
            <a:pPr marL="0" indent="0">
              <a:buNone/>
            </a:pPr>
            <a:endParaRPr lang="pt-BR" sz="7000" b="1" dirty="0"/>
          </a:p>
          <a:p>
            <a:pPr marL="0" indent="0">
              <a:buNone/>
            </a:pPr>
            <a:endParaRPr lang="en-US" altLang="zh-TW" sz="7000" b="1" dirty="0"/>
          </a:p>
        </p:txBody>
      </p:sp>
      <p:sp>
        <p:nvSpPr>
          <p:cNvPr id="2" name="Arrow: Curved Left 1">
            <a:extLst>
              <a:ext uri="{FF2B5EF4-FFF2-40B4-BE49-F238E27FC236}">
                <a16:creationId xmlns:a16="http://schemas.microsoft.com/office/drawing/2014/main" id="{AAEA2A20-318D-0E2F-1425-BCB83B97BA3B}"/>
              </a:ext>
            </a:extLst>
          </p:cNvPr>
          <p:cNvSpPr/>
          <p:nvPr/>
        </p:nvSpPr>
        <p:spPr>
          <a:xfrm>
            <a:off x="8316058" y="1876999"/>
            <a:ext cx="1608992" cy="32445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Arrow: Curved Left 4">
            <a:extLst>
              <a:ext uri="{FF2B5EF4-FFF2-40B4-BE49-F238E27FC236}">
                <a16:creationId xmlns:a16="http://schemas.microsoft.com/office/drawing/2014/main" id="{81A10A8B-E152-E49F-C6BF-C9815DDD9EB2}"/>
              </a:ext>
            </a:extLst>
          </p:cNvPr>
          <p:cNvSpPr/>
          <p:nvPr/>
        </p:nvSpPr>
        <p:spPr>
          <a:xfrm rot="10800000">
            <a:off x="2155581" y="1704083"/>
            <a:ext cx="1608992" cy="32445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7B10EEB-6142-A24A-B6D1-6565A47D9B19}"/>
              </a:ext>
            </a:extLst>
          </p:cNvPr>
          <p:cNvSpPr txBox="1">
            <a:spLocks/>
          </p:cNvSpPr>
          <p:nvPr/>
        </p:nvSpPr>
        <p:spPr>
          <a:xfrm>
            <a:off x="1405304" y="284537"/>
            <a:ext cx="9064870" cy="10395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7000" b="1" dirty="0"/>
              <a:t>神的能源</a:t>
            </a:r>
            <a:endParaRPr lang="en-US" sz="7000" b="1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40EE6BA0-E392-2E14-FEB3-654EDDDF8527}"/>
              </a:ext>
            </a:extLst>
          </p:cNvPr>
          <p:cNvSpPr/>
          <p:nvPr/>
        </p:nvSpPr>
        <p:spPr>
          <a:xfrm>
            <a:off x="5857143" y="1103339"/>
            <a:ext cx="316523" cy="613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7A776294-4A26-06EE-1C32-5B1EF3D0D7EA}"/>
              </a:ext>
            </a:extLst>
          </p:cNvPr>
          <p:cNvSpPr/>
          <p:nvPr/>
        </p:nvSpPr>
        <p:spPr>
          <a:xfrm>
            <a:off x="5779478" y="5140827"/>
            <a:ext cx="316523" cy="613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574757C-9B96-8960-D6B7-E52CC64A3648}"/>
              </a:ext>
            </a:extLst>
          </p:cNvPr>
          <p:cNvSpPr txBox="1">
            <a:spLocks/>
          </p:cNvSpPr>
          <p:nvPr/>
        </p:nvSpPr>
        <p:spPr>
          <a:xfrm>
            <a:off x="3764573" y="5968977"/>
            <a:ext cx="9064870" cy="10395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7000" b="1" dirty="0"/>
              <a:t>生命的能源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5442380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但是如果我們忠心，我們就能產生比我們自己所需要的更多的基督徒生命。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884907201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額外的基督徒生命可以用來幫助他人，也可以在我們需要時幫助我們自己。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61296147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B0C66-D10A-CD76-272E-28C8ADD61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5E22E6-FA66-DF5F-327B-AE673C97CD44}"/>
              </a:ext>
            </a:extLst>
          </p:cNvPr>
          <p:cNvSpPr/>
          <p:nvPr/>
        </p:nvSpPr>
        <p:spPr>
          <a:xfrm>
            <a:off x="2258158" y="624256"/>
            <a:ext cx="7675685" cy="12836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我們改自由神來的能源</a:t>
            </a:r>
            <a:endParaRPr lang="en-US" sz="4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020A93-C2C8-6575-EE16-4C89A0CB4B37}"/>
              </a:ext>
            </a:extLst>
          </p:cNvPr>
          <p:cNvSpPr/>
          <p:nvPr/>
        </p:nvSpPr>
        <p:spPr>
          <a:xfrm>
            <a:off x="2258158" y="2787162"/>
            <a:ext cx="2378320" cy="128367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4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我們的需要</a:t>
            </a:r>
            <a:endParaRPr lang="en-US" sz="2800" b="1" dirty="0">
              <a:solidFill>
                <a:srgbClr val="FFFF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77C1F3-4203-D218-D4EA-6C1CEDBE7EBE}"/>
              </a:ext>
            </a:extLst>
          </p:cNvPr>
          <p:cNvSpPr/>
          <p:nvPr/>
        </p:nvSpPr>
        <p:spPr>
          <a:xfrm>
            <a:off x="4636479" y="4950069"/>
            <a:ext cx="5358909" cy="12836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基督徒可給他人的生命</a:t>
            </a:r>
            <a:endParaRPr lang="en-US" altLang="zh-TW" sz="4000" b="1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B61DE2-1254-774A-067A-D780D994A211}"/>
              </a:ext>
            </a:extLst>
          </p:cNvPr>
          <p:cNvSpPr txBox="1"/>
          <p:nvPr/>
        </p:nvSpPr>
        <p:spPr>
          <a:xfrm>
            <a:off x="3132993" y="147710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8AE228-8F65-F6C5-503A-72A759BAF09E}"/>
              </a:ext>
            </a:extLst>
          </p:cNvPr>
          <p:cNvSpPr txBox="1"/>
          <p:nvPr/>
        </p:nvSpPr>
        <p:spPr>
          <a:xfrm>
            <a:off x="3071447" y="473673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02468822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i="1" dirty="0">
                <a:latin typeface="Microsoft JhengHei"/>
              </a:rPr>
              <a:t>光合作用 </a:t>
            </a:r>
            <a:r>
              <a:rPr lang="zh-TW" altLang="en-US" sz="10000" b="1" dirty="0">
                <a:latin typeface="Microsoft JhengHei"/>
              </a:rPr>
              <a:t>和</a:t>
            </a:r>
            <a:r>
              <a:rPr lang="zh-TW" altLang="en-US" sz="10000" b="1" i="1" dirty="0">
                <a:latin typeface="Microsoft JhengHei"/>
              </a:rPr>
              <a:t>呼吸作用 </a:t>
            </a:r>
            <a:r>
              <a:rPr lang="zh-TW" altLang="en-US" sz="10000" b="1" dirty="0">
                <a:latin typeface="Microsoft JhengHei"/>
              </a:rPr>
              <a:t>的循環，加上額外的基督徒生命的產生，是神的國度在地上成長的方式。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229624044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所以讓</a:t>
            </a:r>
            <a:r>
              <a:rPr lang="zh-TW" altLang="en-US" sz="10000" b="1" i="1" dirty="0">
                <a:latin typeface="Microsoft JhengHei"/>
              </a:rPr>
              <a:t>光合作用 </a:t>
            </a:r>
            <a:r>
              <a:rPr lang="zh-TW" altLang="en-US" sz="10000" b="1" dirty="0">
                <a:latin typeface="Microsoft JhengHei"/>
              </a:rPr>
              <a:t>在你的生命中開始，讓神幫助你在地球上過一個有意義的人生並幫助其他人成長。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023985004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願我們的生命充滿著成果，並幫助他人成長和為神及世界成大事。願神保佑你們。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173408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3698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那落在荊棘裡的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就是人聽了道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走開以後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被今生的思慮、錢財、宴樂擠住了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便結不出成熟的子粒來。</a:t>
            </a:r>
          </a:p>
        </p:txBody>
      </p:sp>
    </p:spTree>
    <p:extLst>
      <p:ext uri="{BB962C8B-B14F-4D97-AF65-F5344CB8AC3E}">
        <p14:creationId xmlns:p14="http://schemas.microsoft.com/office/powerpoint/2010/main" val="1760345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那落在好土</a:t>
            </a:r>
            <a:r>
              <a:rPr lang="zh-TW" altLang="en-US" sz="10000" b="1">
                <a:latin typeface="Microsoft JhengHei"/>
              </a:rPr>
              <a:t>裡的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就是人聽</a:t>
            </a:r>
            <a:r>
              <a:rPr lang="zh-TW" altLang="en-US" sz="10000" b="1">
                <a:latin typeface="Microsoft JhengHei"/>
              </a:rPr>
              <a:t>了道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持守在誠實善良</a:t>
            </a:r>
            <a:r>
              <a:rPr lang="zh-TW" altLang="en-US" sz="10000" b="1">
                <a:latin typeface="Microsoft JhengHei"/>
              </a:rPr>
              <a:t>的心裡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並且忍耐著結實。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704618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5EE55-FBC1-DA75-070A-F24CEEB00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B7C36-8A47-ADB5-724E-08E98C0E7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40840"/>
            <a:ext cx="12192000" cy="2387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10000" b="1" dirty="0">
                <a:latin typeface="Microsoft JhengHei" panose="020B0604030504040204" pitchFamily="34" charset="-120"/>
              </a:rPr>
              <a:t>光合作用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4109170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之前我們談到四種土壤是四種人或人的心。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1104658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9500" b="1" dirty="0">
                <a:latin typeface="Microsoft JhengHei"/>
              </a:rPr>
              <a:t>普通土壤中有：</a:t>
            </a:r>
            <a:endParaRPr lang="en-US" altLang="zh-TW" sz="9500" b="1" dirty="0"/>
          </a:p>
          <a:p>
            <a:pPr>
              <a:defRPr/>
            </a:pPr>
            <a:r>
              <a:rPr lang="zh-TW" altLang="en-US" sz="9500" b="1" dirty="0">
                <a:latin typeface="Microsoft JhengHei"/>
              </a:rPr>
              <a:t>腐殖質</a:t>
            </a:r>
            <a:r>
              <a:rPr lang="en-US" altLang="zh-TW" sz="9500" b="1" dirty="0"/>
              <a:t>(humus) – </a:t>
            </a:r>
            <a:r>
              <a:rPr lang="zh-TW" altLang="en-US" sz="9500" b="1" dirty="0">
                <a:latin typeface="Microsoft JhengHei"/>
              </a:rPr>
              <a:t>腐爛的死植物</a:t>
            </a:r>
            <a:endParaRPr lang="en-US" altLang="zh-TW" sz="9500" b="1" dirty="0"/>
          </a:p>
          <a:p>
            <a:pPr>
              <a:defRPr/>
            </a:pPr>
            <a:r>
              <a:rPr lang="zh-TW" altLang="en-US" sz="9500" b="1" dirty="0">
                <a:latin typeface="Microsoft JhengHei"/>
              </a:rPr>
              <a:t>小礦物質，例如沙子，淤泥和粘土</a:t>
            </a:r>
            <a:endParaRPr lang="en-US" sz="9500" b="1" dirty="0"/>
          </a:p>
        </p:txBody>
      </p:sp>
    </p:spTree>
    <p:extLst>
      <p:ext uri="{BB962C8B-B14F-4D97-AF65-F5344CB8AC3E}">
        <p14:creationId xmlns:p14="http://schemas.microsoft.com/office/powerpoint/2010/main" val="3192998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1.</a:t>
            </a:r>
            <a:r>
              <a:rPr lang="zh-TW" altLang="en-US" sz="10000" b="1" dirty="0">
                <a:latin typeface="Microsoft JhengHei"/>
              </a:rPr>
              <a:t> 路徑</a:t>
            </a:r>
            <a:r>
              <a:rPr lang="en-US" altLang="zh-TW" sz="10000" b="1" dirty="0"/>
              <a:t> </a:t>
            </a:r>
            <a:r>
              <a:rPr lang="zh-TW" altLang="en-US" sz="10000" b="1" dirty="0"/>
              <a:t> </a:t>
            </a:r>
            <a:r>
              <a:rPr lang="en-US" altLang="zh-TW" sz="10000" b="1" dirty="0"/>
              <a:t>–  </a:t>
            </a:r>
            <a:r>
              <a:rPr lang="zh-TW" altLang="en-US" sz="10000" b="1" dirty="0">
                <a:latin typeface="Microsoft JhengHei"/>
              </a:rPr>
              <a:t>僵硬的土壤讓曝露的種子被吃掉了。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585774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你的心是否僵硬，以至於不能讓基督徒的生命成長嗎？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86071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51A7-0102-D71A-657B-BB9916AF1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E45B-ED7E-9481-F647-6C59FBDEB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271520"/>
            <a:ext cx="12192000" cy="2387600"/>
          </a:xfrm>
        </p:spPr>
        <p:txBody>
          <a:bodyPr>
            <a:noAutofit/>
          </a:bodyPr>
          <a:lstStyle/>
          <a:p>
            <a:br>
              <a:rPr lang="en-US" sz="9600" b="1" dirty="0"/>
            </a:br>
            <a:br>
              <a:rPr lang="en-US" sz="9600" b="1" dirty="0"/>
            </a:br>
            <a:br>
              <a:rPr lang="en-US" sz="9600" b="1" dirty="0"/>
            </a:br>
            <a:r>
              <a:rPr lang="zh-TW" altLang="en-US" sz="10000" b="1" dirty="0">
                <a:latin typeface="Microsoft JhengHei"/>
              </a:rPr>
              <a:t>經文</a:t>
            </a:r>
            <a:br>
              <a:rPr lang="en-US" sz="9600" b="1" dirty="0"/>
            </a:br>
            <a:br>
              <a:rPr lang="en-US" altLang="zh-TW" sz="3600" b="1" dirty="0">
                <a:latin typeface="Microsoft JhengHei" panose="020B0604030504040204" pitchFamily="34" charset="-120"/>
              </a:rPr>
            </a:br>
            <a:r>
              <a:rPr lang="zh-TW" altLang="en-US" sz="10000" b="1" dirty="0">
                <a:latin typeface="Microsoft JhengHei"/>
              </a:rPr>
              <a:t>路加福音</a:t>
            </a:r>
            <a:r>
              <a:rPr lang="en-US" altLang="zh-TW" sz="10000" b="1" dirty="0"/>
              <a:t>8:4-15</a:t>
            </a:r>
            <a:br>
              <a:rPr lang="en-US" altLang="zh-TW" sz="9600" b="1" dirty="0"/>
            </a:b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240549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2.</a:t>
            </a:r>
            <a:r>
              <a:rPr lang="zh-TW" altLang="en-US" sz="10000" b="1" dirty="0">
                <a:latin typeface="Microsoft JhengHei"/>
              </a:rPr>
              <a:t>很多石頭的土壤 </a:t>
            </a:r>
            <a:r>
              <a:rPr lang="en-US" altLang="zh-TW" sz="10000" b="1" dirty="0"/>
              <a:t>–</a:t>
            </a:r>
            <a:r>
              <a:rPr lang="zh-TW" altLang="en-US" sz="10000" b="1" dirty="0"/>
              <a:t> </a:t>
            </a:r>
            <a:endParaRPr lang="en-US" altLang="zh-TW" sz="7000" b="1" dirty="0"/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很快</a:t>
            </a:r>
            <a:r>
              <a:rPr lang="zh-TW" altLang="en-US" sz="10000" b="1">
                <a:latin typeface="Microsoft JhengHei"/>
              </a:rPr>
              <a:t>就發芽，但</a:t>
            </a:r>
            <a:r>
              <a:rPr lang="zh-TW" altLang="en-US" sz="10000" b="1" dirty="0">
                <a:latin typeface="Microsoft JhengHei"/>
              </a:rPr>
              <a:t>沒有真正可生根</a:t>
            </a:r>
            <a:r>
              <a:rPr lang="zh-TW" altLang="en-US" sz="10000" b="1">
                <a:latin typeface="Microsoft JhengHei"/>
              </a:rPr>
              <a:t>的土壤，因此</a:t>
            </a:r>
            <a:r>
              <a:rPr lang="zh-TW" altLang="en-US" sz="10000" b="1" dirty="0">
                <a:latin typeface="Microsoft JhengHei"/>
              </a:rPr>
              <a:t>會很快就死了。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902952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CA3CD-2137-4A99-030C-6611EC3A8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F2FDE-549E-A6FD-F32A-5348DDB94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你有一些土壤可以讓種子紮根嗎？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1163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當我們還是年輕的基督徒時，我們沒有足夠的好的土壤。我們需要幫助。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03028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基督徒啊，你能幫別人得到一些土壤嗎？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1390749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BE7DE-65BE-0990-6999-AA027AE20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ACD4-C879-E0CA-EEA2-A61FBFEB3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73873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你會通過付出一點時間和愛來幫助別人嗎</a:t>
            </a:r>
            <a:r>
              <a:rPr lang="en-US" altLang="zh-TW" sz="10000" b="1" dirty="0">
                <a:latin typeface="Microsoft JhengHei"/>
              </a:rPr>
              <a:t>?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152577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3.</a:t>
            </a:r>
            <a:r>
              <a:rPr lang="zh-TW" altLang="en-US" sz="10000" b="1" dirty="0">
                <a:latin typeface="Microsoft JhengHei"/>
              </a:rPr>
              <a:t>荊棘多的地方</a:t>
            </a:r>
            <a:r>
              <a:rPr lang="zh-TW" altLang="en-US" sz="10000" b="1" dirty="0"/>
              <a:t> </a:t>
            </a:r>
            <a:r>
              <a:rPr lang="en-US" altLang="zh-TW" sz="10000" b="1" dirty="0"/>
              <a:t>– </a:t>
            </a:r>
            <a:r>
              <a:rPr lang="zh-TW" altLang="en-US" sz="10000" b="1" dirty="0">
                <a:latin typeface="Microsoft JhengHei"/>
              </a:rPr>
              <a:t>被世上的誘惑包圍，種子沒辦法接觸到土壤而發芽。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556131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神需要毀掉荊棘才能使種子生長。死掉的荊棘將成為植物的養分。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951358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8274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你的心是否被世上的事物所統治，所以你的基督徒生命無法成長？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13221730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1648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當神燃燒在你的生命中的荊棘時，你就有機會成為好土壤。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21062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那些荊棘必須被燒掉才能完死去。 如果你只是把它們埋起來，它們會重新長出來的。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86287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當許多人聚集、又有人從各城裡出來見耶穌的時候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耶穌就用比喻說：</a:t>
            </a:r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有一個撒種的出去撒種。撒的時候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有落在路旁的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被人踐踏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天上的飛鳥又來吃盡了。</a:t>
            </a: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6000" b="1" dirty="0"/>
          </a:p>
          <a:p>
            <a:pPr marL="0" indent="0">
              <a:buNone/>
              <a:defRPr/>
            </a:pPr>
            <a:endParaRPr lang="zh-TW" altLang="en-US" sz="6000" b="1" dirty="0"/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有落在磐石上的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一出來就枯乾了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因為得不著滋潤。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有落在荊棘裡的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荊棘一同生長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把他擠住了。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又有落在好土裡的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生長起來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結實百倍。耶穌說了這些話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就大聲說：有耳可聽的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就應當聽！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門徒問耶穌說：這比喻是甚麽意思呢？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他說：神國的奧秘只叫你們知道；至於別人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就用比喻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叫他們看也看不見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聽也聽不明。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這比喻乃是這樣：種子就是神的道。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那些在路旁的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就是人聽了道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隨後魔鬼來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從他們心裡把道奪去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恐怕他們信了得救</a:t>
            </a:r>
            <a:r>
              <a:rPr lang="en-US" altLang="zh-TW" sz="10000" b="1" dirty="0"/>
              <a:t>.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那些在磐石上的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歡喜領受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但心中沒有根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不過暫時相信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及至遇見試煉就退後了。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那落在荊棘裡的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就是人聽了道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走開以後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被今生的思慮、錢財、宴樂擠住了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便結不出成熟的子粒來。</a:t>
            </a: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那落在好土裡的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就是人聽了道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持守在誠實善良的心裡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並且忍耐著結實。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851050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4.</a:t>
            </a:r>
            <a:r>
              <a:rPr lang="zh-TW" altLang="en-US" sz="10000" b="1" dirty="0"/>
              <a:t> </a:t>
            </a:r>
            <a:r>
              <a:rPr lang="zh-TW" altLang="en-US" sz="10000" b="1" dirty="0">
                <a:latin typeface="Microsoft JhengHei"/>
              </a:rPr>
              <a:t>良好的土壤 </a:t>
            </a:r>
            <a:r>
              <a:rPr lang="en-US" altLang="zh-TW" sz="10000" b="1" dirty="0"/>
              <a:t>– </a:t>
            </a:r>
            <a:r>
              <a:rPr lang="zh-TW" altLang="en-US" sz="10000" b="1" dirty="0">
                <a:latin typeface="Microsoft JhengHei"/>
              </a:rPr>
              <a:t>種子得到保護，可以生根並吸取養分，然後植物成長並結出果實。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502200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2080" y="0"/>
            <a:ext cx="1232408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神可以使你成為好土壤，但祂需要粉碎一些石頭，燒一些荊棘，並轉化你生命中的一些廢物。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6502118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這可能是一個醜陋而痛苦的過程，但卻是完全有必要的，為的就是要讓你成為更好的土壤。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8105440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9800" b="1" dirty="0">
                <a:latin typeface="Microsoft JhengHei"/>
              </a:rPr>
              <a:t>你的生命可能很艱難。</a:t>
            </a:r>
            <a:r>
              <a:rPr lang="en-US" altLang="zh-TW" sz="9800" b="1" dirty="0"/>
              <a:t> </a:t>
            </a:r>
            <a:r>
              <a:rPr lang="zh-TW" altLang="en-US" sz="9800" b="1" dirty="0">
                <a:latin typeface="Microsoft JhengHei"/>
              </a:rPr>
              <a:t> 那是可能是神在工作。 祂正在改變你，讓你為今生及來世做好準備。</a:t>
            </a:r>
            <a:endParaRPr lang="en-US" altLang="zh-TW" sz="9800" b="1" dirty="0"/>
          </a:p>
        </p:txBody>
      </p:sp>
    </p:spTree>
    <p:extLst>
      <p:ext uri="{BB962C8B-B14F-4D97-AF65-F5344CB8AC3E}">
        <p14:creationId xmlns:p14="http://schemas.microsoft.com/office/powerpoint/2010/main" val="28204336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5016E-991E-5B1E-5FAD-A3F6B0E49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11627-C8FB-0809-37A2-2010B050A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1600" y="0"/>
            <a:ext cx="122936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你也需要一個誠實善良並且忍耐謹守的心。</a:t>
            </a:r>
            <a:endParaRPr lang="en-US" sz="7000" b="1" dirty="0"/>
          </a:p>
          <a:p>
            <a:pPr marL="0" indent="0">
              <a:buNone/>
              <a:defRPr/>
            </a:pP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564897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71735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若我們從生物學的角度來看這個比喻時，我們會得到更多啟示。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632268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神創造了行星圍繞一個恆星旋轉的太陽系。 恆星為行星上的生物提供大部分的能源。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4065441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生物為了能生長，它們需要將陽光轉化為自身可用的能源。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7527314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9444C-2F04-7014-7B45-8A6F836E0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C388D-BCFB-23F5-63D5-F13420021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這個過程稱為「光合作用」。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27415500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4300" y="0"/>
            <a:ext cx="12306300" cy="673873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若沒有光合作用，地球上會幾乎沒有生命。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64880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有一個撒種的出去撒種。撒的時候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有落在路旁的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被人踐踏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天上的飛鳥又來吃盡了。</a:t>
            </a:r>
            <a:endParaRPr lang="en-US" altLang="zh-TW" sz="7000" b="1" dirty="0"/>
          </a:p>
          <a:p>
            <a:pPr marL="0" indent="0">
              <a:buNone/>
              <a:defRPr/>
            </a:pPr>
            <a:endParaRPr lang="en-US" altLang="zh-TW" sz="6000" b="1" dirty="0"/>
          </a:p>
        </p:txBody>
      </p:sp>
    </p:spTree>
    <p:extLst>
      <p:ext uri="{BB962C8B-B14F-4D97-AF65-F5344CB8AC3E}">
        <p14:creationId xmlns:p14="http://schemas.microsoft.com/office/powerpoint/2010/main" val="24247559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簡而言之，幾乎所有生物都直接或間接地依賴太陽所賜的能源生存。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2063413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1371600" indent="-1371600">
              <a:buAutoNum type="arabicPeriod"/>
              <a:defRPr/>
            </a:pPr>
            <a:r>
              <a:rPr lang="zh-TW" altLang="en-US" sz="10000" b="1" dirty="0">
                <a:latin typeface="Microsoft JhengHei"/>
              </a:rPr>
              <a:t>光合作用：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r>
              <a:rPr lang="pt-BR" sz="10000" b="1" dirty="0"/>
              <a:t>CO</a:t>
            </a:r>
            <a:r>
              <a:rPr lang="pt-BR" sz="10000" b="1" baseline="-25000" dirty="0"/>
              <a:t>2 </a:t>
            </a:r>
            <a:r>
              <a:rPr lang="pt-BR" sz="10000" b="1" dirty="0"/>
              <a:t>+ H</a:t>
            </a:r>
            <a:r>
              <a:rPr lang="pt-BR" sz="10000" b="1" baseline="-25000" dirty="0"/>
              <a:t>2</a:t>
            </a:r>
            <a:r>
              <a:rPr lang="pt-BR" sz="10000" b="1" dirty="0"/>
              <a:t>O +</a:t>
            </a:r>
            <a:r>
              <a:rPr lang="zh-TW" altLang="en-US" sz="10000" b="1" dirty="0">
                <a:latin typeface="Microsoft JhengHei"/>
              </a:rPr>
              <a:t>太陽光 </a:t>
            </a:r>
            <a:r>
              <a:rPr lang="pt-BR" sz="10000" b="1" dirty="0">
                <a:sym typeface="Wingdings" panose="05000000000000000000" pitchFamily="2" charset="2"/>
              </a:rPr>
              <a:t></a:t>
            </a:r>
            <a:r>
              <a:rPr lang="pt-BR" sz="10000" b="1" dirty="0"/>
              <a:t> </a:t>
            </a:r>
          </a:p>
          <a:p>
            <a:pPr marL="0" indent="0" algn="r">
              <a:buNone/>
              <a:defRPr/>
            </a:pPr>
            <a:r>
              <a:rPr lang="pt-BR" sz="10000" b="1" dirty="0"/>
              <a:t>CH</a:t>
            </a:r>
            <a:r>
              <a:rPr lang="pt-BR" sz="10000" b="1" baseline="-25000" dirty="0"/>
              <a:t>2</a:t>
            </a:r>
            <a:r>
              <a:rPr lang="pt-BR" sz="10000" b="1" dirty="0"/>
              <a:t>O + O</a:t>
            </a:r>
            <a:r>
              <a:rPr lang="pt-BR" sz="10000" b="1" baseline="-25000" dirty="0"/>
              <a:t>2</a:t>
            </a:r>
            <a:endParaRPr lang="pt-BR" sz="70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6978576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74982"/>
            <a:ext cx="12192000" cy="630803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CO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 =</a:t>
            </a:r>
            <a:r>
              <a:rPr lang="zh-TW" altLang="en-US" sz="10000" b="1" dirty="0">
                <a:latin typeface="Microsoft JhengHei"/>
              </a:rPr>
              <a:t>二氧化碳</a:t>
            </a:r>
            <a:endParaRPr lang="en-US" altLang="zh-TW" sz="2500" b="1" dirty="0"/>
          </a:p>
          <a:p>
            <a:pPr marL="0" indent="0">
              <a:buNone/>
              <a:defRPr/>
            </a:pPr>
            <a:r>
              <a:rPr lang="en-US" altLang="zh-TW" sz="10000" b="1" dirty="0"/>
              <a:t>H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O  =</a:t>
            </a:r>
            <a:r>
              <a:rPr lang="zh-TW" altLang="en-US" sz="10000" b="1" dirty="0">
                <a:latin typeface="Microsoft JhengHei"/>
              </a:rPr>
              <a:t>水</a:t>
            </a:r>
            <a:endParaRPr lang="en-US" altLang="zh-TW" sz="3500" b="1" dirty="0"/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太陽光</a:t>
            </a:r>
            <a:r>
              <a:rPr lang="en-US" altLang="zh-TW" sz="10000" b="1" dirty="0"/>
              <a:t> = </a:t>
            </a:r>
            <a:r>
              <a:rPr lang="zh-TW" altLang="en-US" sz="10000" b="1" dirty="0">
                <a:latin typeface="Microsoft JhengHei"/>
              </a:rPr>
              <a:t>能量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r>
              <a:rPr lang="en-US" altLang="zh-TW" sz="9600" b="1" dirty="0"/>
              <a:t>CH</a:t>
            </a:r>
            <a:r>
              <a:rPr lang="pt-BR" sz="9600" b="1" baseline="-25000" dirty="0"/>
              <a:t>2</a:t>
            </a:r>
            <a:r>
              <a:rPr lang="en-US" altLang="zh-TW" sz="9600" b="1" dirty="0"/>
              <a:t>O = </a:t>
            </a:r>
            <a:r>
              <a:rPr lang="zh-TW" altLang="en-US" sz="9600" b="1" dirty="0">
                <a:latin typeface="Microsoft JhengHei"/>
              </a:rPr>
              <a:t>碳水化合物 </a:t>
            </a:r>
            <a:endParaRPr lang="en-US" altLang="zh-TW" sz="5400" b="1" dirty="0"/>
          </a:p>
          <a:p>
            <a:pPr marL="0" indent="0">
              <a:buNone/>
              <a:defRPr/>
            </a:pPr>
            <a:r>
              <a:rPr lang="en-US" altLang="zh-TW" sz="9600" b="1" dirty="0"/>
              <a:t>O</a:t>
            </a:r>
            <a:r>
              <a:rPr lang="pt-BR" sz="9600" b="1" baseline="-25000" dirty="0"/>
              <a:t>2</a:t>
            </a:r>
            <a:r>
              <a:rPr lang="en-US" altLang="zh-TW" sz="9600" b="1" dirty="0"/>
              <a:t> = </a:t>
            </a:r>
            <a:r>
              <a:rPr lang="zh-TW" altLang="en-US" sz="9600" b="1" dirty="0">
                <a:latin typeface="Microsoft JhengHei"/>
              </a:rPr>
              <a:t>氧氣</a:t>
            </a:r>
            <a:endParaRPr lang="en-US" sz="1000" b="1" dirty="0"/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432162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zh-TW" sz="9000" b="1" dirty="0"/>
              <a:t>CO</a:t>
            </a:r>
            <a:r>
              <a:rPr lang="pt-BR" sz="9000" b="1" baseline="-25000" dirty="0"/>
              <a:t>2</a:t>
            </a:r>
            <a:r>
              <a:rPr lang="en-US" altLang="zh-TW" sz="9000" b="1" dirty="0"/>
              <a:t> </a:t>
            </a:r>
            <a:r>
              <a:rPr lang="zh-TW" altLang="en-US" sz="9000" b="1" dirty="0">
                <a:latin typeface="Microsoft JhengHei"/>
              </a:rPr>
              <a:t>二氧化碳 </a:t>
            </a:r>
            <a:r>
              <a:rPr lang="en-US" altLang="zh-TW" sz="9000" b="1" dirty="0"/>
              <a:t>=</a:t>
            </a:r>
            <a:r>
              <a:rPr lang="zh-TW" altLang="en-US" sz="9000" b="1" dirty="0">
                <a:latin typeface="Microsoft JhengHei"/>
              </a:rPr>
              <a:t> 生命的排泄 </a:t>
            </a:r>
            <a:r>
              <a:rPr lang="en-US" altLang="zh-TW" sz="9000" b="1" dirty="0"/>
              <a:t>– </a:t>
            </a:r>
            <a:r>
              <a:rPr lang="zh-TW" altLang="en-US" sz="9000" b="1" dirty="0">
                <a:latin typeface="Microsoft JhengHei"/>
              </a:rPr>
              <a:t>人的經歷及痛苦</a:t>
            </a:r>
            <a:endParaRPr lang="en-US" altLang="zh-TW" sz="9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en-US" altLang="zh-TW" sz="1000" b="1" dirty="0"/>
          </a:p>
          <a:p>
            <a:pPr marL="0" indent="0">
              <a:buNone/>
              <a:defRPr/>
            </a:pPr>
            <a:r>
              <a:rPr lang="en-US" altLang="zh-TW" sz="9000" b="1" dirty="0"/>
              <a:t>H</a:t>
            </a:r>
            <a:r>
              <a:rPr lang="pt-BR" sz="9000" b="1" baseline="-25000" dirty="0"/>
              <a:t>2</a:t>
            </a:r>
            <a:r>
              <a:rPr lang="en-US" altLang="zh-TW" sz="9000" b="1" dirty="0"/>
              <a:t>O </a:t>
            </a:r>
            <a:r>
              <a:rPr lang="zh-TW" altLang="en-US" sz="9000" b="1" dirty="0">
                <a:latin typeface="Microsoft JhengHei"/>
              </a:rPr>
              <a:t>水 </a:t>
            </a:r>
            <a:r>
              <a:rPr lang="en-US" altLang="zh-TW" sz="9000" b="1" dirty="0"/>
              <a:t>=</a:t>
            </a:r>
            <a:r>
              <a:rPr lang="zh-TW" altLang="en-US" sz="9000" b="1" dirty="0">
                <a:latin typeface="Microsoft JhengHei"/>
              </a:rPr>
              <a:t> 來自神的靈及話語</a:t>
            </a:r>
            <a:endParaRPr lang="en-US" altLang="zh-TW" sz="9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zh-TW" altLang="en-US" sz="1000" b="1" dirty="0">
              <a:latin typeface="Microsoft JhengHei"/>
            </a:endParaRPr>
          </a:p>
          <a:p>
            <a:pPr marL="0" indent="0">
              <a:buNone/>
              <a:defRPr/>
            </a:pPr>
            <a:r>
              <a:rPr lang="zh-TW" altLang="en-US" sz="9000" b="1" dirty="0">
                <a:latin typeface="Microsoft JhengHei"/>
              </a:rPr>
              <a:t>太陽光</a:t>
            </a:r>
            <a:r>
              <a:rPr lang="en-US" altLang="zh-TW" sz="9000" b="1" dirty="0"/>
              <a:t>/</a:t>
            </a:r>
            <a:r>
              <a:rPr lang="zh-TW" altLang="en-US" sz="9000" b="1" dirty="0">
                <a:latin typeface="Microsoft JhengHei"/>
              </a:rPr>
              <a:t>能量 </a:t>
            </a:r>
            <a:r>
              <a:rPr lang="en-US" altLang="zh-TW" sz="9000" b="1" dirty="0"/>
              <a:t>= </a:t>
            </a:r>
            <a:r>
              <a:rPr lang="zh-TW" altLang="en-US" sz="9000" b="1" dirty="0">
                <a:latin typeface="Microsoft JhengHei"/>
              </a:rPr>
              <a:t>神的力量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1393190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zh-TW" sz="9000" b="1" dirty="0"/>
              <a:t>CH</a:t>
            </a:r>
            <a:r>
              <a:rPr lang="pt-BR" sz="9000" b="1" baseline="-25000" dirty="0"/>
              <a:t>2</a:t>
            </a:r>
            <a:r>
              <a:rPr lang="en-US" altLang="zh-TW" sz="9000" b="1" dirty="0"/>
              <a:t>O </a:t>
            </a:r>
            <a:r>
              <a:rPr lang="zh-TW" altLang="en-US" sz="9000" b="1" dirty="0">
                <a:latin typeface="Microsoft JhengHei"/>
              </a:rPr>
              <a:t>碳水化合物 </a:t>
            </a:r>
            <a:r>
              <a:rPr lang="en-US" altLang="zh-TW" sz="9000" b="1" dirty="0">
                <a:latin typeface="Microsoft JhengHei"/>
              </a:rPr>
              <a:t>(</a:t>
            </a:r>
            <a:r>
              <a:rPr lang="zh-TW" altLang="en-US" sz="9000" b="1" dirty="0">
                <a:latin typeface="Microsoft JhengHei"/>
              </a:rPr>
              <a:t>葡萄糖</a:t>
            </a:r>
            <a:r>
              <a:rPr lang="en-US" altLang="zh-TW" sz="9000" b="1" dirty="0">
                <a:latin typeface="Microsoft JhengHei"/>
              </a:rPr>
              <a:t>)</a:t>
            </a:r>
            <a:r>
              <a:rPr lang="zh-TW" altLang="en-US" sz="9000" b="1" dirty="0">
                <a:latin typeface="Microsoft JhengHei"/>
              </a:rPr>
              <a:t> </a:t>
            </a:r>
            <a:r>
              <a:rPr lang="en-US" altLang="zh-TW" sz="9000" b="1" dirty="0"/>
              <a:t>=</a:t>
            </a:r>
            <a:r>
              <a:rPr lang="zh-TW" altLang="en-US" sz="9000" b="1" dirty="0">
                <a:latin typeface="Microsoft JhengHei"/>
              </a:rPr>
              <a:t> 我們基督徒的生命</a:t>
            </a:r>
            <a:br>
              <a:rPr lang="zh-TW" altLang="en-US" sz="9000" b="1" dirty="0"/>
            </a:br>
            <a:endParaRPr lang="en-US" altLang="zh-TW" sz="3000" b="1" dirty="0"/>
          </a:p>
          <a:p>
            <a:pPr marL="0" indent="0">
              <a:buNone/>
              <a:defRPr/>
            </a:pPr>
            <a:r>
              <a:rPr lang="en-US" altLang="zh-TW" sz="9000" b="1" dirty="0"/>
              <a:t>O</a:t>
            </a:r>
            <a:r>
              <a:rPr lang="pt-BR" sz="9000" b="1" baseline="-25000" dirty="0"/>
              <a:t>2</a:t>
            </a:r>
            <a:r>
              <a:rPr lang="en-US" altLang="zh-TW" sz="9000" b="1" dirty="0"/>
              <a:t> </a:t>
            </a:r>
            <a:r>
              <a:rPr lang="zh-TW" altLang="en-US" sz="9000" b="1" dirty="0">
                <a:latin typeface="Microsoft JhengHei"/>
              </a:rPr>
              <a:t>氧氣 </a:t>
            </a:r>
            <a:r>
              <a:rPr lang="en-US" altLang="zh-TW" sz="9000" b="1" dirty="0"/>
              <a:t>= </a:t>
            </a:r>
            <a:r>
              <a:rPr lang="zh-TW" altLang="en-US" sz="9000" b="1">
                <a:latin typeface="Microsoft JhengHei"/>
              </a:rPr>
              <a:t>給我們自己和他人的生命能量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527088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0AFB8-10F1-6AD9-D8AD-ACD193962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30632-3D55-61A4-18CE-4494F65CD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光合作用：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r>
              <a:rPr lang="pt-BR" sz="10000" b="1" dirty="0"/>
              <a:t>CO</a:t>
            </a:r>
            <a:r>
              <a:rPr lang="pt-BR" sz="10000" b="1" baseline="-25000" dirty="0"/>
              <a:t>2 </a:t>
            </a:r>
            <a:r>
              <a:rPr lang="pt-BR" sz="10000" b="1" dirty="0"/>
              <a:t>+ H</a:t>
            </a:r>
            <a:r>
              <a:rPr lang="pt-BR" sz="10000" b="1" baseline="-25000" dirty="0"/>
              <a:t>2</a:t>
            </a:r>
            <a:r>
              <a:rPr lang="pt-BR" sz="10000" b="1" dirty="0"/>
              <a:t>O +</a:t>
            </a:r>
            <a:r>
              <a:rPr lang="zh-TW" altLang="en-US" sz="10000" b="1" dirty="0">
                <a:latin typeface="Microsoft JhengHei"/>
              </a:rPr>
              <a:t>太陽光 </a:t>
            </a:r>
            <a:r>
              <a:rPr lang="pt-BR" sz="10000" b="1" dirty="0">
                <a:sym typeface="Wingdings" panose="05000000000000000000" pitchFamily="2" charset="2"/>
              </a:rPr>
              <a:t></a:t>
            </a:r>
            <a:r>
              <a:rPr lang="pt-BR" sz="10000" b="1" dirty="0"/>
              <a:t> </a:t>
            </a:r>
          </a:p>
          <a:p>
            <a:pPr marL="0" indent="0" algn="r">
              <a:buNone/>
              <a:defRPr/>
            </a:pPr>
            <a:r>
              <a:rPr lang="pt-BR" sz="10000" b="1" dirty="0"/>
              <a:t>CH</a:t>
            </a:r>
            <a:r>
              <a:rPr lang="pt-BR" sz="10000" b="1" baseline="-25000" dirty="0"/>
              <a:t>2</a:t>
            </a:r>
            <a:r>
              <a:rPr lang="pt-BR" sz="10000" b="1" dirty="0"/>
              <a:t>O + O</a:t>
            </a:r>
            <a:r>
              <a:rPr lang="pt-BR" sz="10000" b="1" baseline="-25000" dirty="0"/>
              <a:t>2</a:t>
            </a:r>
            <a:endParaRPr lang="pt-BR" sz="70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6579199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我們生命的經歷及痛苦 </a:t>
            </a:r>
            <a:r>
              <a:rPr lang="en-US" altLang="zh-TW" sz="10000" b="1" dirty="0"/>
              <a:t>+ </a:t>
            </a:r>
            <a:r>
              <a:rPr lang="zh-TW" altLang="en-US" sz="10000" b="1" dirty="0">
                <a:latin typeface="Microsoft JhengHei"/>
              </a:rPr>
              <a:t>來自神的靈及話語 </a:t>
            </a:r>
            <a:r>
              <a:rPr lang="en-US" altLang="zh-TW" sz="10000" b="1" dirty="0"/>
              <a:t>+ </a:t>
            </a:r>
            <a:r>
              <a:rPr lang="zh-TW" altLang="en-US" sz="10000" b="1" dirty="0">
                <a:latin typeface="Microsoft JhengHei"/>
              </a:rPr>
              <a:t>神的力量</a:t>
            </a:r>
            <a:r>
              <a:rPr lang="en-US" altLang="zh-TW" sz="10000" b="1" dirty="0">
                <a:sym typeface="Wingdings" panose="05000000000000000000" pitchFamily="2" charset="2"/>
              </a:rPr>
              <a:t> </a:t>
            </a:r>
            <a:r>
              <a:rPr lang="zh-TW" altLang="en-US" sz="10000" b="1" dirty="0">
                <a:latin typeface="Microsoft JhengHei"/>
              </a:rPr>
              <a:t> 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基督徒的生命 </a:t>
            </a:r>
            <a:r>
              <a:rPr lang="en-US" altLang="zh-TW" sz="10000" b="1" dirty="0"/>
              <a:t>+ </a:t>
            </a:r>
            <a:r>
              <a:rPr lang="zh-TW" altLang="en-US" sz="10000" b="1" dirty="0">
                <a:latin typeface="Microsoft JhengHei"/>
              </a:rPr>
              <a:t>給自己和他人的生命能量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3029382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誰說基督徒不需要學一些科學？ 科學也可以教我們關於神的知識。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6588361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一些基督徒反對科學，因為他們認為科學反對神。 那是完全錯誤的。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2890353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7000" y="0"/>
            <a:ext cx="12319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科學的真正目的是找出事物是如何運作的，而不是故意要來對抗或取代神。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263670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有落在磐石上的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一出來就枯乾了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因為得不著滋潤。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9855799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有一些科學家試圖提出理論來聲稱這世上沒有神。 他們錯誤的動機不會引導他們去找到真相。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1455564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D5C2B-FC55-54B4-EF4F-B5B32CFD5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E84B-CE54-72BE-1500-525C50D61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2. </a:t>
            </a:r>
            <a:r>
              <a:rPr lang="zh-TW" altLang="en-US" sz="10000" b="1" dirty="0">
                <a:latin typeface="Microsoft JhengHei"/>
              </a:rPr>
              <a:t>細胞呼吸：</a:t>
            </a: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endParaRPr lang="en-US" altLang="zh-TW" sz="7000" b="1" dirty="0"/>
          </a:p>
          <a:p>
            <a:pPr marL="0" indent="0">
              <a:buNone/>
              <a:defRPr/>
            </a:pPr>
            <a:r>
              <a:rPr lang="pt-BR" sz="10000" b="1" dirty="0"/>
              <a:t>CH</a:t>
            </a:r>
            <a:r>
              <a:rPr lang="pt-BR" sz="10000" b="1" baseline="-25000" dirty="0"/>
              <a:t>2</a:t>
            </a:r>
            <a:r>
              <a:rPr lang="pt-BR" sz="10000" b="1" dirty="0"/>
              <a:t>O + O</a:t>
            </a:r>
            <a:r>
              <a:rPr lang="pt-BR" sz="10000" b="1" baseline="-25000" dirty="0"/>
              <a:t>2</a:t>
            </a:r>
            <a:r>
              <a:rPr lang="pt-BR" sz="10000" b="1" baseline="-25000" dirty="0">
                <a:sym typeface="Wingdings" panose="05000000000000000000" pitchFamily="2" charset="2"/>
              </a:rPr>
              <a:t>  </a:t>
            </a:r>
            <a:r>
              <a:rPr lang="pt-BR" sz="10000" b="1" dirty="0">
                <a:sym typeface="Wingdings" panose="05000000000000000000" pitchFamily="2" charset="2"/>
              </a:rPr>
              <a:t></a:t>
            </a:r>
            <a:r>
              <a:rPr lang="pt-BR" sz="10000" b="1" dirty="0"/>
              <a:t> </a:t>
            </a:r>
          </a:p>
          <a:p>
            <a:pPr marL="0" indent="0" algn="r">
              <a:buNone/>
              <a:defRPr/>
            </a:pPr>
            <a:r>
              <a:rPr lang="zh-TW" altLang="en-US" sz="10000" b="1" dirty="0">
                <a:latin typeface="Microsoft JhengHei"/>
              </a:rPr>
              <a:t>能源 </a:t>
            </a:r>
            <a:r>
              <a:rPr lang="pt-BR" sz="10000" b="1" dirty="0"/>
              <a:t>+ CO</a:t>
            </a:r>
            <a:r>
              <a:rPr lang="pt-BR" sz="10000" b="1" baseline="-25000" dirty="0"/>
              <a:t>2 </a:t>
            </a:r>
            <a:r>
              <a:rPr lang="pt-BR" sz="10000" b="1" dirty="0"/>
              <a:t>+ H</a:t>
            </a:r>
            <a:r>
              <a:rPr lang="pt-BR" sz="10000" b="1" baseline="-25000" dirty="0"/>
              <a:t>2</a:t>
            </a:r>
            <a:r>
              <a:rPr lang="pt-BR" sz="10000" b="1" dirty="0"/>
              <a:t>O</a:t>
            </a:r>
          </a:p>
          <a:p>
            <a:pPr marL="0" indent="0">
              <a:buNone/>
              <a:defRPr/>
            </a:pPr>
            <a:endParaRPr lang="pt-BR" sz="70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0551899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43584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CH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O = </a:t>
            </a:r>
            <a:r>
              <a:rPr lang="zh-TW" altLang="en-US" sz="10000" b="1" dirty="0">
                <a:latin typeface="Microsoft JhengHei"/>
              </a:rPr>
              <a:t>基督徒的生命</a:t>
            </a:r>
            <a:r>
              <a:rPr lang="en-US" altLang="zh-TW" sz="10000" b="1" dirty="0">
                <a:latin typeface="Microsoft JhengHei"/>
              </a:rPr>
              <a:t>,</a:t>
            </a:r>
            <a:r>
              <a:rPr lang="zh-TW" altLang="en-US" sz="10000" b="1" dirty="0">
                <a:latin typeface="Microsoft JhengHei"/>
              </a:rPr>
              <a:t>見證</a:t>
            </a:r>
            <a:r>
              <a:rPr lang="en-US" altLang="zh-TW" sz="10000" b="1" dirty="0">
                <a:latin typeface="Microsoft JhengHei"/>
              </a:rPr>
              <a:t>,</a:t>
            </a:r>
            <a:r>
              <a:rPr lang="zh-TW" altLang="en-US" sz="10000" b="1" dirty="0">
                <a:latin typeface="Microsoft JhengHei"/>
              </a:rPr>
              <a:t> 及為他人的付出及犧牲</a:t>
            </a:r>
            <a:endParaRPr lang="en-US" altLang="zh-TW" sz="7200" b="1" dirty="0"/>
          </a:p>
          <a:p>
            <a:pPr marL="0" indent="0">
              <a:buNone/>
              <a:defRPr/>
            </a:pPr>
            <a:endParaRPr lang="en-US" altLang="zh-TW" sz="2500" b="1" dirty="0"/>
          </a:p>
          <a:p>
            <a:pPr marL="0" indent="0">
              <a:buNone/>
              <a:defRPr/>
            </a:pPr>
            <a:r>
              <a:rPr lang="en-US" altLang="zh-TW" sz="10000" b="1" dirty="0"/>
              <a:t>O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 = </a:t>
            </a:r>
            <a:r>
              <a:rPr lang="zh-TW" altLang="en-US" sz="10000" b="1" dirty="0">
                <a:latin typeface="Microsoft JhengHei"/>
              </a:rPr>
              <a:t>生命的能源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6214167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5222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能源 </a:t>
            </a:r>
            <a:r>
              <a:rPr lang="en-US" altLang="zh-TW" sz="10000" b="1" dirty="0"/>
              <a:t>= </a:t>
            </a:r>
            <a:r>
              <a:rPr lang="zh-TW" altLang="en-US" sz="10000" b="1" dirty="0">
                <a:latin typeface="Microsoft JhengHei"/>
              </a:rPr>
              <a:t>生命的動力</a:t>
            </a:r>
            <a:br>
              <a:rPr lang="zh-TW" altLang="en-US" sz="7200" b="1" dirty="0"/>
            </a:br>
            <a:r>
              <a:rPr lang="en-US" altLang="zh-TW" sz="10000" b="1" dirty="0"/>
              <a:t>CO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 = </a:t>
            </a:r>
            <a:r>
              <a:rPr lang="zh-TW" altLang="en-US" sz="10000" b="1" dirty="0">
                <a:latin typeface="Microsoft JhengHei"/>
              </a:rPr>
              <a:t>生活中的學習及教訓 </a:t>
            </a:r>
            <a:r>
              <a:rPr lang="en-US" altLang="zh-TW" sz="10000" b="1" dirty="0">
                <a:sym typeface="Wingdings" panose="05000000000000000000" pitchFamily="2" charset="2"/>
              </a:rPr>
              <a:t> </a:t>
            </a:r>
            <a:r>
              <a:rPr lang="zh-TW" altLang="en-US" sz="10000" b="1" dirty="0">
                <a:latin typeface="Microsoft JhengHei"/>
                <a:sym typeface="Wingdings" panose="05000000000000000000" pitchFamily="2" charset="2"/>
              </a:rPr>
              <a:t>人生的經歷</a:t>
            </a:r>
            <a:br>
              <a:rPr lang="zh-TW" altLang="en-US" sz="7200" b="1" dirty="0"/>
            </a:br>
            <a:r>
              <a:rPr lang="en-US" altLang="zh-TW" sz="10000" b="1" dirty="0"/>
              <a:t>H</a:t>
            </a:r>
            <a:r>
              <a:rPr lang="pt-BR" sz="10000" b="1" baseline="-25000" dirty="0"/>
              <a:t>2</a:t>
            </a:r>
            <a:r>
              <a:rPr lang="en-US" altLang="zh-TW" sz="10000" b="1" dirty="0"/>
              <a:t>O = </a:t>
            </a:r>
            <a:r>
              <a:rPr lang="zh-TW" altLang="en-US" sz="10000" b="1" dirty="0">
                <a:latin typeface="Microsoft JhengHei"/>
              </a:rPr>
              <a:t>來自神的靈及話語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以幫助自己和他人</a:t>
            </a:r>
            <a:endParaRPr lang="pt-BR" sz="7000" b="1" dirty="0"/>
          </a:p>
        </p:txBody>
      </p:sp>
    </p:spTree>
    <p:extLst>
      <p:ext uri="{BB962C8B-B14F-4D97-AF65-F5344CB8AC3E}">
        <p14:creationId xmlns:p14="http://schemas.microsoft.com/office/powerpoint/2010/main" val="14044303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細胞呼吸：</a:t>
            </a:r>
            <a:endParaRPr lang="en-US" altLang="zh-TW" sz="7000" b="1" dirty="0"/>
          </a:p>
          <a:p>
            <a:pPr marL="0" indent="0">
              <a:buNone/>
              <a:defRPr/>
            </a:pPr>
            <a:endParaRPr lang="pt-BR" sz="10000" b="1" dirty="0"/>
          </a:p>
          <a:p>
            <a:pPr marL="0" indent="0">
              <a:buNone/>
              <a:defRPr/>
            </a:pPr>
            <a:r>
              <a:rPr lang="pt-BR" sz="10000" b="1" dirty="0"/>
              <a:t>CH</a:t>
            </a:r>
            <a:r>
              <a:rPr lang="pt-BR" sz="10000" b="1" baseline="-25000" dirty="0"/>
              <a:t>2</a:t>
            </a:r>
            <a:r>
              <a:rPr lang="pt-BR" sz="10000" b="1" dirty="0"/>
              <a:t>O + O</a:t>
            </a:r>
            <a:r>
              <a:rPr lang="pt-BR" sz="10000" b="1" baseline="-25000" dirty="0"/>
              <a:t>2</a:t>
            </a:r>
            <a:r>
              <a:rPr lang="pt-BR" sz="10000" b="1" baseline="-25000" dirty="0">
                <a:sym typeface="Wingdings" panose="05000000000000000000" pitchFamily="2" charset="2"/>
              </a:rPr>
              <a:t>  </a:t>
            </a:r>
            <a:r>
              <a:rPr lang="pt-BR" sz="10000" b="1" dirty="0">
                <a:sym typeface="Wingdings" panose="05000000000000000000" pitchFamily="2" charset="2"/>
              </a:rPr>
              <a:t></a:t>
            </a:r>
            <a:r>
              <a:rPr lang="pt-BR" sz="10000" b="1" dirty="0"/>
              <a:t> </a:t>
            </a:r>
          </a:p>
          <a:p>
            <a:pPr marL="0" indent="0" algn="r">
              <a:buNone/>
              <a:defRPr/>
            </a:pPr>
            <a:r>
              <a:rPr lang="zh-TW" altLang="en-US" sz="10000" b="1" dirty="0">
                <a:latin typeface="Microsoft JhengHei"/>
              </a:rPr>
              <a:t>能源 </a:t>
            </a:r>
            <a:r>
              <a:rPr lang="pt-BR" sz="10000" b="1" dirty="0"/>
              <a:t>+ CO</a:t>
            </a:r>
            <a:r>
              <a:rPr lang="pt-BR" sz="10000" b="1" baseline="-25000" dirty="0"/>
              <a:t>2 </a:t>
            </a:r>
            <a:r>
              <a:rPr lang="pt-BR" sz="10000" b="1" dirty="0"/>
              <a:t>+ H</a:t>
            </a:r>
            <a:r>
              <a:rPr lang="pt-BR" sz="10000" b="1" baseline="-25000" dirty="0"/>
              <a:t>2</a:t>
            </a:r>
            <a:r>
              <a:rPr lang="pt-BR" sz="10000" b="1" dirty="0"/>
              <a:t>O</a:t>
            </a:r>
          </a:p>
          <a:p>
            <a:pPr marL="0" indent="0">
              <a:buNone/>
              <a:defRPr/>
            </a:pPr>
            <a:endParaRPr lang="pt-BR" sz="70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8023580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3825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基督徒的生命 </a:t>
            </a:r>
            <a:r>
              <a:rPr lang="en-US" altLang="zh-TW" sz="10000" b="1" dirty="0"/>
              <a:t>+ </a:t>
            </a:r>
            <a:r>
              <a:rPr lang="zh-TW" altLang="en-US" sz="10000" b="1" dirty="0">
                <a:latin typeface="Microsoft JhengHei"/>
              </a:rPr>
              <a:t>生命的能源 </a:t>
            </a:r>
            <a:r>
              <a:rPr lang="en-US" altLang="zh-TW" sz="10000" b="1" dirty="0">
                <a:sym typeface="Wingdings" panose="05000000000000000000" pitchFamily="2" charset="2"/>
              </a:rPr>
              <a:t></a:t>
            </a:r>
            <a:r>
              <a:rPr lang="zh-TW" altLang="en-US" sz="10000" b="1" dirty="0">
                <a:sym typeface="Wingdings" panose="05000000000000000000" pitchFamily="2" charset="2"/>
              </a:rPr>
              <a:t> </a:t>
            </a:r>
            <a:r>
              <a:rPr lang="zh-TW" altLang="en-US" sz="10000" b="1" dirty="0">
                <a:latin typeface="Microsoft JhengHei"/>
              </a:rPr>
              <a:t>生命的動力＋生活中的學習及教訓 </a:t>
            </a:r>
            <a:r>
              <a:rPr lang="en-US" altLang="zh-TW" sz="10000" b="1" dirty="0">
                <a:sym typeface="Wingdings" panose="05000000000000000000" pitchFamily="2" charset="2"/>
              </a:rPr>
              <a:t>(</a:t>
            </a:r>
            <a:r>
              <a:rPr lang="zh-TW" altLang="en-US" sz="10000" b="1" dirty="0">
                <a:latin typeface="Microsoft JhengHei"/>
                <a:sym typeface="Wingdings" panose="05000000000000000000" pitchFamily="2" charset="2"/>
              </a:rPr>
              <a:t>人生的經歷</a:t>
            </a:r>
            <a:r>
              <a:rPr lang="en-US" altLang="zh-TW" sz="10000" b="1" dirty="0">
                <a:sym typeface="Wingdings" panose="05000000000000000000" pitchFamily="2" charset="2"/>
              </a:rPr>
              <a:t>)</a:t>
            </a:r>
            <a:r>
              <a:rPr lang="zh-TW" altLang="en-US" sz="10000" b="1" dirty="0">
                <a:sym typeface="Wingdings" panose="05000000000000000000" pitchFamily="2" charset="2"/>
              </a:rPr>
              <a:t> </a:t>
            </a:r>
            <a:r>
              <a:rPr lang="en-US" altLang="zh-TW" sz="10000" b="1" dirty="0">
                <a:sym typeface="Wingdings" panose="05000000000000000000" pitchFamily="2" charset="2"/>
              </a:rPr>
              <a:t>+</a:t>
            </a:r>
            <a:r>
              <a:rPr lang="zh-TW" altLang="en-US" sz="10000" b="1" dirty="0">
                <a:sym typeface="Wingdings" panose="05000000000000000000" pitchFamily="2" charset="2"/>
              </a:rPr>
              <a:t> </a:t>
            </a:r>
            <a:r>
              <a:rPr lang="zh-TW" altLang="en-US" sz="10000" b="1" dirty="0">
                <a:latin typeface="Microsoft JhengHei"/>
              </a:rPr>
              <a:t>來自神的靈及話語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9831780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4587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9500" b="1" dirty="0">
                <a:latin typeface="Microsoft JhengHei"/>
              </a:rPr>
              <a:t>水 </a:t>
            </a:r>
            <a:r>
              <a:rPr lang="en-US" sz="9500" b="1" dirty="0"/>
              <a:t>(H</a:t>
            </a:r>
            <a:r>
              <a:rPr lang="en-US" sz="9500" b="1" baseline="-25000" dirty="0"/>
              <a:t>2</a:t>
            </a:r>
            <a:r>
              <a:rPr lang="en-US" sz="9500" b="1" dirty="0"/>
              <a:t>O) </a:t>
            </a:r>
            <a:r>
              <a:rPr lang="zh-TW" altLang="en-US" sz="9500" b="1" dirty="0">
                <a:latin typeface="Microsoft JhengHei"/>
              </a:rPr>
              <a:t>是來自神的靈和話語。 基督徒們會在生命成長的過程中得到一些。我們可以用它來幫助自己和他人。</a:t>
            </a:r>
            <a:endParaRPr lang="en-US" altLang="zh-TW" sz="9500" b="1" dirty="0"/>
          </a:p>
        </p:txBody>
      </p:sp>
    </p:spTree>
    <p:extLst>
      <p:ext uri="{BB962C8B-B14F-4D97-AF65-F5344CB8AC3E}">
        <p14:creationId xmlns:p14="http://schemas.microsoft.com/office/powerpoint/2010/main" val="28707122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D0D6A-1EB0-4134-3B6F-74D8C3FF6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5B9E8-4D8D-8AFC-65BA-5F181968D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4880" y="1582488"/>
            <a:ext cx="4141178" cy="3833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7000" b="1" dirty="0"/>
              <a:t>CO</a:t>
            </a:r>
            <a:r>
              <a:rPr lang="pt-BR" sz="7000" b="1" baseline="-25000" dirty="0"/>
              <a:t>2 </a:t>
            </a:r>
            <a:r>
              <a:rPr lang="pt-BR" sz="7000" b="1" dirty="0"/>
              <a:t>+ H</a:t>
            </a:r>
            <a:r>
              <a:rPr lang="pt-BR" sz="7000" b="1" baseline="-25000" dirty="0"/>
              <a:t>2</a:t>
            </a:r>
            <a:r>
              <a:rPr lang="pt-BR" sz="7000" b="1" dirty="0"/>
              <a:t>O</a:t>
            </a:r>
          </a:p>
          <a:p>
            <a:pPr marL="0" indent="0">
              <a:buNone/>
            </a:pPr>
            <a:endParaRPr lang="pt-BR" sz="10000" b="1" dirty="0"/>
          </a:p>
          <a:p>
            <a:pPr marL="0" indent="0">
              <a:buNone/>
            </a:pPr>
            <a:r>
              <a:rPr lang="pt-BR" sz="7000" b="1" dirty="0"/>
              <a:t>CH</a:t>
            </a:r>
            <a:r>
              <a:rPr lang="pt-BR" sz="7000" b="1" baseline="-25000" dirty="0"/>
              <a:t>2</a:t>
            </a:r>
            <a:r>
              <a:rPr lang="pt-BR" sz="7000" b="1" dirty="0"/>
              <a:t>O + O</a:t>
            </a:r>
            <a:r>
              <a:rPr lang="pt-BR" sz="7000" b="1" baseline="-25000" dirty="0"/>
              <a:t>2</a:t>
            </a:r>
          </a:p>
          <a:p>
            <a:pPr marL="0" indent="0">
              <a:buNone/>
            </a:pPr>
            <a:endParaRPr lang="pt-BR" sz="7000" b="1" dirty="0"/>
          </a:p>
          <a:p>
            <a:pPr marL="0" indent="0">
              <a:buNone/>
            </a:pPr>
            <a:endParaRPr lang="en-US" altLang="zh-TW" sz="7000" b="1" dirty="0"/>
          </a:p>
        </p:txBody>
      </p:sp>
      <p:sp>
        <p:nvSpPr>
          <p:cNvPr id="2" name="Arrow: Curved Left 1">
            <a:extLst>
              <a:ext uri="{FF2B5EF4-FFF2-40B4-BE49-F238E27FC236}">
                <a16:creationId xmlns:a16="http://schemas.microsoft.com/office/drawing/2014/main" id="{BF685212-1FC8-C75B-0927-CAA82ACBED0A}"/>
              </a:ext>
            </a:extLst>
          </p:cNvPr>
          <p:cNvSpPr/>
          <p:nvPr/>
        </p:nvSpPr>
        <p:spPr>
          <a:xfrm>
            <a:off x="8316058" y="1876999"/>
            <a:ext cx="1608992" cy="32445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Arrow: Curved Left 4">
            <a:extLst>
              <a:ext uri="{FF2B5EF4-FFF2-40B4-BE49-F238E27FC236}">
                <a16:creationId xmlns:a16="http://schemas.microsoft.com/office/drawing/2014/main" id="{C47EDE23-4EF1-EA89-9700-67CD5049504C}"/>
              </a:ext>
            </a:extLst>
          </p:cNvPr>
          <p:cNvSpPr/>
          <p:nvPr/>
        </p:nvSpPr>
        <p:spPr>
          <a:xfrm rot="10800000">
            <a:off x="2155581" y="1704083"/>
            <a:ext cx="1608992" cy="32445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A726773-96DC-63AB-F09B-35EEBED95622}"/>
              </a:ext>
            </a:extLst>
          </p:cNvPr>
          <p:cNvSpPr txBox="1">
            <a:spLocks/>
          </p:cNvSpPr>
          <p:nvPr/>
        </p:nvSpPr>
        <p:spPr>
          <a:xfrm>
            <a:off x="1405304" y="284537"/>
            <a:ext cx="9064870" cy="10395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7000" b="1" dirty="0"/>
              <a:t>神的能源</a:t>
            </a:r>
            <a:endParaRPr lang="en-US" sz="7000" b="1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CE74AD0-9FA8-8094-6C83-C769FFCBC55D}"/>
              </a:ext>
            </a:extLst>
          </p:cNvPr>
          <p:cNvSpPr/>
          <p:nvPr/>
        </p:nvSpPr>
        <p:spPr>
          <a:xfrm>
            <a:off x="5857143" y="1103339"/>
            <a:ext cx="316523" cy="613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90D4FCF6-6EC7-91AD-14D1-EB436F839D14}"/>
              </a:ext>
            </a:extLst>
          </p:cNvPr>
          <p:cNvSpPr/>
          <p:nvPr/>
        </p:nvSpPr>
        <p:spPr>
          <a:xfrm>
            <a:off x="5779478" y="5140827"/>
            <a:ext cx="316523" cy="613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3E4AF3D-6B47-5E75-89A6-D7C8D1779E99}"/>
              </a:ext>
            </a:extLst>
          </p:cNvPr>
          <p:cNvSpPr txBox="1">
            <a:spLocks/>
          </p:cNvSpPr>
          <p:nvPr/>
        </p:nvSpPr>
        <p:spPr>
          <a:xfrm>
            <a:off x="3764573" y="5968977"/>
            <a:ext cx="9064870" cy="10395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Microsoft JhengHei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7000" b="1" dirty="0"/>
              <a:t>生命的能源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730796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所以這是一個循環，神的能源轉化為我們生活所需的能源。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9935656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通過這個循環，我們的靈命會成長並可以幫助他人。 一切都是為了讓我們為我們的來世做好準備。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1819317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CBBDD-8518-3C42-9ED2-F3FC44BF0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4CCFA-758E-A117-16C8-2A525C5BD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有落在荊棘裡的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荊棘一同生長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把他擠住了。</a:t>
            </a:r>
          </a:p>
        </p:txBody>
      </p:sp>
    </p:spTree>
    <p:extLst>
      <p:ext uri="{BB962C8B-B14F-4D97-AF65-F5344CB8AC3E}">
        <p14:creationId xmlns:p14="http://schemas.microsoft.com/office/powerpoint/2010/main" val="11764101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3.</a:t>
            </a:r>
            <a:r>
              <a:rPr lang="zh-TW" altLang="en-US" sz="10000" b="1" dirty="0">
                <a:latin typeface="Microsoft JhengHei"/>
              </a:rPr>
              <a:t> 植物也每時每刻從細胞呼吸的過程中獲取能量。 但是他們生產的能量比他們自己消耗的能量多很多。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540484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因此</a:t>
            </a:r>
            <a:r>
              <a:rPr lang="zh-TW" altLang="en-US" sz="10000" b="1" dirty="0"/>
              <a:t>，</a:t>
            </a:r>
            <a:r>
              <a:rPr lang="zh-TW" altLang="en-US" sz="10000" b="1" dirty="0">
                <a:latin typeface="Microsoft JhengHei"/>
              </a:rPr>
              <a:t>植物被稱為「自養生物」</a:t>
            </a:r>
            <a:r>
              <a:rPr lang="en-US" altLang="zh-TW" sz="10000" b="1" dirty="0"/>
              <a:t> </a:t>
            </a:r>
            <a:r>
              <a:rPr lang="zh-TW" altLang="en-US" sz="10000" b="1" dirty="0">
                <a:latin typeface="Microsoft JhengHei"/>
              </a:rPr>
              <a:t>和 「淨生產者</a:t>
            </a:r>
            <a:r>
              <a:rPr lang="zh-TW" altLang="en-US" sz="10000" b="1" dirty="0"/>
              <a:t>」。</a:t>
            </a:r>
            <a:endParaRPr lang="en-US" altLang="zh-TW" sz="10000" b="1" dirty="0"/>
          </a:p>
        </p:txBody>
      </p:sp>
    </p:spTree>
    <p:extLst>
      <p:ext uri="{BB962C8B-B14F-4D97-AF65-F5344CB8AC3E}">
        <p14:creationId xmlns:p14="http://schemas.microsoft.com/office/powerpoint/2010/main" val="8093751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E3410-D015-9101-538C-5DC671FD3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D48497-9D39-A4BF-5948-3665BA92FCAA}"/>
              </a:ext>
            </a:extLst>
          </p:cNvPr>
          <p:cNvSpPr/>
          <p:nvPr/>
        </p:nvSpPr>
        <p:spPr>
          <a:xfrm>
            <a:off x="2258158" y="624255"/>
            <a:ext cx="7675685" cy="12836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光合作用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C0FD0F-D1E1-9232-EB30-0851320808A4}"/>
              </a:ext>
            </a:extLst>
          </p:cNvPr>
          <p:cNvSpPr/>
          <p:nvPr/>
        </p:nvSpPr>
        <p:spPr>
          <a:xfrm>
            <a:off x="2258158" y="2787162"/>
            <a:ext cx="2378320" cy="128367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3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細胞呼吸</a:t>
            </a:r>
            <a:endParaRPr lang="en-US" altLang="zh-TW" sz="4300" b="1" dirty="0">
              <a:solidFill>
                <a:srgbClr val="FFFF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C0031B-214B-C8C6-06D9-DBE7C1BD702F}"/>
              </a:ext>
            </a:extLst>
          </p:cNvPr>
          <p:cNvSpPr/>
          <p:nvPr/>
        </p:nvSpPr>
        <p:spPr>
          <a:xfrm>
            <a:off x="4636479" y="4950069"/>
            <a:ext cx="5358909" cy="12836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植物的身體</a:t>
            </a:r>
            <a:r>
              <a:rPr lang="en-US" sz="6000" b="1" dirty="0">
                <a:solidFill>
                  <a:srgbClr val="FFFF00"/>
                </a:solidFill>
              </a:rPr>
              <a:t>+O</a:t>
            </a:r>
            <a:r>
              <a:rPr lang="en-US" sz="6000" b="1" baseline="-25000" dirty="0">
                <a:solidFill>
                  <a:srgbClr val="FFFF00"/>
                </a:solidFill>
              </a:rPr>
              <a:t>2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0BACF4-C204-D7A4-C1C0-44985124F541}"/>
              </a:ext>
            </a:extLst>
          </p:cNvPr>
          <p:cNvSpPr txBox="1"/>
          <p:nvPr/>
        </p:nvSpPr>
        <p:spPr>
          <a:xfrm>
            <a:off x="3132993" y="147710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067DCB-1183-69E2-FAF0-423D10F8BF47}"/>
              </a:ext>
            </a:extLst>
          </p:cNvPr>
          <p:cNvSpPr txBox="1"/>
          <p:nvPr/>
        </p:nvSpPr>
        <p:spPr>
          <a:xfrm>
            <a:off x="3071447" y="473673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6908848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821D1-3516-23AA-5BB7-D1A3CB87C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A532E6-E2E6-8226-1094-392EFBF78BA7}"/>
              </a:ext>
            </a:extLst>
          </p:cNvPr>
          <p:cNvSpPr/>
          <p:nvPr/>
        </p:nvSpPr>
        <p:spPr>
          <a:xfrm>
            <a:off x="2258158" y="624255"/>
            <a:ext cx="7675685" cy="12836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000" b="1" dirty="0">
                <a:solidFill>
                  <a:schemeClr val="bg1"/>
                </a:solidFill>
              </a:rPr>
              <a:t>Photosynthesis</a:t>
            </a:r>
            <a:endParaRPr lang="en-US" sz="70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A05CE-E3F1-A427-746D-01C2B40645CC}"/>
              </a:ext>
            </a:extLst>
          </p:cNvPr>
          <p:cNvSpPr/>
          <p:nvPr/>
        </p:nvSpPr>
        <p:spPr>
          <a:xfrm>
            <a:off x="2258158" y="2787162"/>
            <a:ext cx="2378320" cy="128367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Respiration</a:t>
            </a:r>
            <a:endParaRPr lang="en-US" sz="2800" dirty="0">
              <a:solidFill>
                <a:srgbClr val="FFFF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6160EC-748A-19B6-92C1-742F7EC7FE4E}"/>
              </a:ext>
            </a:extLst>
          </p:cNvPr>
          <p:cNvSpPr/>
          <p:nvPr/>
        </p:nvSpPr>
        <p:spPr>
          <a:xfrm>
            <a:off x="4636479" y="4950069"/>
            <a:ext cx="5358909" cy="12836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Body of the Plant + O</a:t>
            </a:r>
            <a:r>
              <a:rPr lang="en-US" sz="4400" b="1" baseline="-25000" dirty="0">
                <a:solidFill>
                  <a:srgbClr val="FFFF00"/>
                </a:solidFill>
              </a:rPr>
              <a:t>2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6D70EF-97A8-F49F-82F0-091E93DE46FD}"/>
              </a:ext>
            </a:extLst>
          </p:cNvPr>
          <p:cNvSpPr txBox="1"/>
          <p:nvPr/>
        </p:nvSpPr>
        <p:spPr>
          <a:xfrm>
            <a:off x="3132993" y="147710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723E99-9651-C44F-55EA-6F20E8102F52}"/>
              </a:ext>
            </a:extLst>
          </p:cNvPr>
          <p:cNvSpPr txBox="1"/>
          <p:nvPr/>
        </p:nvSpPr>
        <p:spPr>
          <a:xfrm>
            <a:off x="3071447" y="473673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2488935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B76CD-A3D4-56C6-1F6F-402A35C68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8165A6-64D0-13F0-B752-4B079E3E359E}"/>
              </a:ext>
            </a:extLst>
          </p:cNvPr>
          <p:cNvSpPr/>
          <p:nvPr/>
        </p:nvSpPr>
        <p:spPr>
          <a:xfrm>
            <a:off x="2258158" y="624256"/>
            <a:ext cx="7675685" cy="12836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我們改自由神來的能源</a:t>
            </a:r>
            <a:endParaRPr lang="en-US" sz="4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A21CD-4256-D6BA-EFFB-64316B5565A2}"/>
              </a:ext>
            </a:extLst>
          </p:cNvPr>
          <p:cNvSpPr/>
          <p:nvPr/>
        </p:nvSpPr>
        <p:spPr>
          <a:xfrm>
            <a:off x="2258158" y="2787162"/>
            <a:ext cx="2378320" cy="128367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4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我們的需要</a:t>
            </a:r>
            <a:endParaRPr lang="en-US" sz="2800" b="1" dirty="0">
              <a:solidFill>
                <a:srgbClr val="FFFF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8709EF-8C02-8C92-FA94-213775F93E69}"/>
              </a:ext>
            </a:extLst>
          </p:cNvPr>
          <p:cNvSpPr/>
          <p:nvPr/>
        </p:nvSpPr>
        <p:spPr>
          <a:xfrm>
            <a:off x="4636479" y="4950069"/>
            <a:ext cx="5358909" cy="12836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基督徒可給他人的生命</a:t>
            </a:r>
            <a:endParaRPr lang="en-US" altLang="zh-TW" sz="4000" b="1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E343C-1A0D-E0C5-B9DF-0F66F774882D}"/>
              </a:ext>
            </a:extLst>
          </p:cNvPr>
          <p:cNvSpPr txBox="1"/>
          <p:nvPr/>
        </p:nvSpPr>
        <p:spPr>
          <a:xfrm>
            <a:off x="3132993" y="147710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6BA544-138B-9C90-5BE0-C5D91F305F94}"/>
              </a:ext>
            </a:extLst>
          </p:cNvPr>
          <p:cNvSpPr txBox="1"/>
          <p:nvPr/>
        </p:nvSpPr>
        <p:spPr>
          <a:xfrm>
            <a:off x="3071447" y="4736738"/>
            <a:ext cx="457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1444573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</a:t>
            </a:r>
            <a:r>
              <a:rPr lang="en-US" altLang="zh-TW" sz="10000" b="1" dirty="0"/>
              <a:t>:</a:t>
            </a:r>
            <a:r>
              <a:rPr lang="zh-TW" altLang="en-US" sz="10000" b="1" dirty="0">
                <a:latin typeface="Microsoft JhengHei"/>
              </a:rPr>
              <a:t> 你生產的能量多於你消耗的能量嗎</a:t>
            </a:r>
            <a:r>
              <a:rPr lang="en-US" altLang="zh-TW" sz="10000" b="1" dirty="0"/>
              <a:t>?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2523327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你是否在生產過量的氧氣 </a:t>
            </a:r>
            <a:r>
              <a:rPr lang="en-US" altLang="zh-TW" sz="10000" b="1" dirty="0"/>
              <a:t>(O</a:t>
            </a:r>
            <a:r>
              <a:rPr lang="en-US" sz="10000" b="1" baseline="-25000" dirty="0"/>
              <a:t>2</a:t>
            </a:r>
            <a:r>
              <a:rPr lang="en-US" altLang="zh-TW" sz="10000" b="1" dirty="0"/>
              <a:t>)</a:t>
            </a:r>
            <a:r>
              <a:rPr lang="en-US" sz="10000" b="1" baseline="-25000" dirty="0"/>
              <a:t> </a:t>
            </a:r>
            <a:r>
              <a:rPr lang="zh-TW" altLang="en-US" sz="10000" b="1" dirty="0">
                <a:latin typeface="Microsoft JhengHei"/>
              </a:rPr>
              <a:t>和碳水化合物 </a:t>
            </a:r>
            <a:r>
              <a:rPr lang="en-US" altLang="zh-TW" sz="10000" b="1" dirty="0"/>
              <a:t>(CH</a:t>
            </a:r>
            <a:r>
              <a:rPr lang="en-US" sz="10000" b="1" baseline="-25000" dirty="0"/>
              <a:t>2</a:t>
            </a:r>
            <a:r>
              <a:rPr lang="en-US" altLang="zh-TW" sz="10000" b="1" dirty="0"/>
              <a:t>O)</a:t>
            </a:r>
            <a:r>
              <a:rPr lang="zh-TW" altLang="en-US" sz="10000" b="1" dirty="0">
                <a:latin typeface="Microsoft JhengHei"/>
              </a:rPr>
              <a:t>，以便幫助其他的生物生存？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806986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TW" sz="10000" b="1" dirty="0"/>
              <a:t>O</a:t>
            </a:r>
            <a:r>
              <a:rPr lang="en-US" sz="10000" b="1" baseline="-25000" dirty="0"/>
              <a:t>2</a:t>
            </a:r>
            <a:r>
              <a:rPr lang="en-US" altLang="zh-TW" sz="10000" b="1" dirty="0"/>
              <a:t> = </a:t>
            </a:r>
            <a:r>
              <a:rPr lang="zh-TW" altLang="en-US" sz="10000" b="1" dirty="0">
                <a:latin typeface="Microsoft JhengHei"/>
              </a:rPr>
              <a:t>生物呼吸的空氣</a:t>
            </a:r>
          </a:p>
          <a:p>
            <a:pPr marL="0" indent="0">
              <a:buNone/>
              <a:defRPr/>
            </a:pPr>
            <a:endParaRPr lang="en-US" altLang="zh-TW" sz="2000" b="1" dirty="0"/>
          </a:p>
          <a:p>
            <a:pPr marL="0" indent="0">
              <a:buNone/>
              <a:defRPr/>
            </a:pPr>
            <a:r>
              <a:rPr lang="en-US" altLang="zh-TW" sz="10000" b="1" dirty="0"/>
              <a:t>CH</a:t>
            </a:r>
            <a:r>
              <a:rPr lang="en-US" sz="10000" b="1" baseline="-25000" dirty="0"/>
              <a:t>2</a:t>
            </a:r>
            <a:r>
              <a:rPr lang="en-US" altLang="zh-TW" sz="10000" b="1" dirty="0"/>
              <a:t>O =</a:t>
            </a:r>
            <a:r>
              <a:rPr lang="zh-TW" altLang="en-US" sz="10000" b="1" dirty="0">
                <a:latin typeface="Microsoft JhengHei"/>
              </a:rPr>
              <a:t>動物和自己的食物，還可以遮蔭並保護動物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8477111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73873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我們與神一起生產的東西，必須超過我們所消耗的東西。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61090325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1280" y="0"/>
            <a:ext cx="1227328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有時我們的產量不夠，所以我們需要依靠我們的儲備和其他基督徒的幫助。</a:t>
            </a:r>
            <a:endParaRPr lang="en-US" altLang="zh-TW" sz="7000" b="1" dirty="0"/>
          </a:p>
        </p:txBody>
      </p:sp>
    </p:spTree>
    <p:extLst>
      <p:ext uri="{BB962C8B-B14F-4D97-AF65-F5344CB8AC3E}">
        <p14:creationId xmlns:p14="http://schemas.microsoft.com/office/powerpoint/2010/main" val="377102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又有落在好土</a:t>
            </a:r>
            <a:r>
              <a:rPr lang="zh-TW" altLang="en-US" sz="10000" b="1">
                <a:latin typeface="Microsoft JhengHei"/>
              </a:rPr>
              <a:t>裡的</a:t>
            </a:r>
            <a:r>
              <a:rPr lang="en-US" altLang="zh-TW" sz="10000" b="1"/>
              <a:t>, </a:t>
            </a:r>
            <a:r>
              <a:rPr lang="zh-TW" altLang="en-US" sz="10000" b="1">
                <a:latin typeface="Microsoft JhengHei"/>
              </a:rPr>
              <a:t>生長起來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結實百倍。耶穌說了</a:t>
            </a:r>
            <a:r>
              <a:rPr lang="zh-TW" altLang="en-US" sz="10000" b="1">
                <a:latin typeface="Microsoft JhengHei"/>
              </a:rPr>
              <a:t>這些話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就大聲說：有耳可</a:t>
            </a:r>
            <a:r>
              <a:rPr lang="zh-TW" altLang="en-US" sz="10000" b="1">
                <a:latin typeface="Microsoft JhengHei"/>
              </a:rPr>
              <a:t>聽的</a:t>
            </a:r>
            <a:r>
              <a:rPr lang="en-US" altLang="zh-TW" sz="10000" b="1"/>
              <a:t>, </a:t>
            </a:r>
            <a:r>
              <a:rPr lang="zh-TW" altLang="en-US" sz="10000" b="1" dirty="0">
                <a:latin typeface="Microsoft JhengHei"/>
              </a:rPr>
              <a:t>就應當聽！</a:t>
            </a:r>
          </a:p>
        </p:txBody>
      </p:sp>
    </p:spTree>
    <p:extLst>
      <p:ext uri="{BB962C8B-B14F-4D97-AF65-F5344CB8AC3E}">
        <p14:creationId xmlns:p14="http://schemas.microsoft.com/office/powerpoint/2010/main" val="26995309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EE5A5-C0EB-748B-8555-662E9B1E6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19B6C-9996-A2B6-1CC6-04F09F9DE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在準備這篇講道稿的過程中，我意識到我以前從未學過植物也會呼吸。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33968999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B6C7A-F5F4-FFF5-A270-049F2A622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77EB-0215-8932-DF1E-9EEFA4635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我很高興地發現，有時候我可以依靠別人，而不必總是要靠自己創造氧氣。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68440800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DD7BE-5B2D-F4AC-E4BC-EB7CB3A43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F1EFE-0F24-629D-A657-54408FEE0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神給我們休息和成長的機會，以便我們在準備好時能夠成為氧氣的淨生產者。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6443854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植物也互相幫助成長</a:t>
            </a:r>
            <a:r>
              <a:rPr lang="en-US" altLang="zh-TW" sz="10000" b="1" dirty="0">
                <a:latin typeface="Microsoft JhengHei"/>
              </a:rPr>
              <a:t>:</a:t>
            </a:r>
            <a:endParaRPr lang="zh-TW" altLang="en-US" sz="10000" b="1" dirty="0">
              <a:latin typeface="Microsoft JhengHei"/>
            </a:endParaRPr>
          </a:p>
          <a:p>
            <a:pPr>
              <a:defRPr/>
            </a:pPr>
            <a:r>
              <a:rPr lang="zh-TW" altLang="en-US" sz="10000" b="1" dirty="0">
                <a:latin typeface="Microsoft JhengHei"/>
              </a:rPr>
              <a:t> 保護土壤不被風化</a:t>
            </a:r>
          </a:p>
          <a:p>
            <a:pPr>
              <a:defRPr/>
            </a:pPr>
            <a:r>
              <a:rPr lang="zh-TW" altLang="en-US" sz="10000" b="1" dirty="0">
                <a:latin typeface="Microsoft JhengHei"/>
              </a:rPr>
              <a:t> 減低風的打擊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29400086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基督徒需要互相支持才能共同成長。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26925441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森林中的樹木相互幫助</a:t>
            </a:r>
            <a:r>
              <a:rPr lang="en-US" altLang="zh-TW" sz="10000" b="1" dirty="0">
                <a:latin typeface="Microsoft JhengHei"/>
              </a:rPr>
              <a:t>, </a:t>
            </a:r>
            <a:r>
              <a:rPr lang="zh-TW" altLang="en-US" sz="10000" b="1" dirty="0">
                <a:latin typeface="Microsoft JhengHei"/>
              </a:rPr>
              <a:t>以減少風的影響</a:t>
            </a:r>
            <a:r>
              <a:rPr lang="en-US" altLang="zh-TW" sz="10000" b="1" dirty="0">
                <a:latin typeface="Microsoft JhengHei"/>
              </a:rPr>
              <a:t>, </a:t>
            </a:r>
            <a:r>
              <a:rPr lang="zh-TW" altLang="en-US" sz="10000" b="1" dirty="0">
                <a:latin typeface="Microsoft JhengHei"/>
              </a:rPr>
              <a:t>甚至發出化學信號來警告其他樹木有危險。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8791177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基督徒啊，你們要成為淨生產者並支持其他基督徒成長。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383805063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1760" y="0"/>
            <a:ext cx="1230376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在冬季，有些植物根本無法執行光合作用。 他們依靠其他植物所生產的氧氣生存。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33845626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1760" y="0"/>
            <a:ext cx="1230376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一些基督徒正在度過他們的「冬天」。 他們需要其他基督徒來幫助他們生存到春天。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83147103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C715C-2F51-6220-FDD9-369BF4DC8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C986E-D351-0781-BAA8-C5BC2250C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即使我們精疲力竭，神也不會拋棄我們。祂會讓其他人幫助我們，直到我們能夠再次有所作為。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259621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門徒問耶穌說：這比喻是甚麽意思呢？</a:t>
            </a:r>
          </a:p>
        </p:txBody>
      </p:sp>
    </p:spTree>
    <p:extLst>
      <p:ext uri="{BB962C8B-B14F-4D97-AF65-F5344CB8AC3E}">
        <p14:creationId xmlns:p14="http://schemas.microsoft.com/office/powerpoint/2010/main" val="131122885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91861-F32B-6C89-1F1C-8F906A2E5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99984-8F1C-9913-E1DF-03F513C93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你現在正處於人生的「冬天」嗎？ 暫時依靠神和他人是可以的</a:t>
            </a:r>
            <a:r>
              <a:rPr lang="en-US" altLang="zh-TW" sz="10000" b="1" dirty="0">
                <a:latin typeface="Microsoft JhengHei"/>
              </a:rPr>
              <a:t>, </a:t>
            </a:r>
            <a:r>
              <a:rPr lang="zh-TW" altLang="en-US" sz="10000" b="1" dirty="0">
                <a:latin typeface="Microsoft JhengHei"/>
              </a:rPr>
              <a:t>但一定要確保自己漸漸地有所成長。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45251988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0FF14-AFE0-DED8-B981-8E5875E72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309DF-ECA3-1DB9-25F3-C272D7BF4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2240" y="0"/>
            <a:ext cx="1233424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你不能永遠活在「冬天」之中。我們生來就是要成為淨生產者</a:t>
            </a:r>
            <a:r>
              <a:rPr lang="en-US" altLang="zh-TW" sz="10000" b="1" dirty="0">
                <a:latin typeface="Microsoft JhengHei"/>
              </a:rPr>
              <a:t>, </a:t>
            </a:r>
            <a:r>
              <a:rPr lang="zh-TW" altLang="en-US" sz="10000" b="1" dirty="0">
                <a:latin typeface="Microsoft JhengHei"/>
              </a:rPr>
              <a:t>幫助自己也幫助別人。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51327088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當你處於「冬天」時</a:t>
            </a:r>
            <a:r>
              <a:rPr lang="en-US" altLang="zh-TW" sz="10000" b="1" dirty="0">
                <a:latin typeface="Microsoft JhengHei"/>
              </a:rPr>
              <a:t>, </a:t>
            </a:r>
            <a:r>
              <a:rPr lang="zh-TW" altLang="en-US" sz="10000" b="1" dirty="0">
                <a:latin typeface="Microsoft JhengHei"/>
              </a:rPr>
              <a:t>你可以看到誰是你的真正的朋友。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59610584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傳 </a:t>
            </a:r>
            <a:r>
              <a:rPr lang="en-US" altLang="zh-TW" sz="10000" b="1" dirty="0"/>
              <a:t>4:9-10 - </a:t>
            </a:r>
            <a:r>
              <a:rPr lang="zh-TW" altLang="en-US" sz="10000" b="1" dirty="0">
                <a:latin typeface="Microsoft JhengHei"/>
              </a:rPr>
              <a:t>兩個人總比一個人好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因為二人勞碌同得美好的果效</a:t>
            </a:r>
            <a:r>
              <a:rPr lang="en-US" altLang="zh-TW" sz="10000" b="1" dirty="0"/>
              <a:t>. </a:t>
            </a:r>
            <a:r>
              <a:rPr lang="zh-TW" altLang="en-US" sz="10000" b="1" dirty="0">
                <a:latin typeface="Microsoft JhengHei"/>
              </a:rPr>
              <a:t>若是跌倒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這人可以扶起他的同伴</a:t>
            </a:r>
            <a:r>
              <a:rPr lang="en-US" altLang="zh-TW" sz="10000" b="1" dirty="0"/>
              <a:t>; </a:t>
            </a:r>
          </a:p>
          <a:p>
            <a:pPr marL="0" indent="0">
              <a:buNone/>
              <a:defRPr/>
            </a:pPr>
            <a:endParaRPr lang="en-US" altLang="zh-TW" sz="10000" b="1" dirty="0">
              <a:latin typeface="Microsoft JhengHei"/>
            </a:endParaRPr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若是孤身跌倒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沒有別人扶起他來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這人就有禍了！ </a:t>
            </a:r>
            <a:endParaRPr lang="en-US" sz="6800" b="1" dirty="0"/>
          </a:p>
        </p:txBody>
      </p:sp>
    </p:spTree>
    <p:extLst>
      <p:ext uri="{BB962C8B-B14F-4D97-AF65-F5344CB8AC3E}">
        <p14:creationId xmlns:p14="http://schemas.microsoft.com/office/powerpoint/2010/main" val="12871064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74B2F-44C1-1416-C074-54CD34682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40ED8-9056-5AAB-6708-35504901D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若是孤身跌倒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沒有別人扶起他來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這人就有禍了！ </a:t>
            </a:r>
            <a:endParaRPr lang="en-US" sz="6800" b="1" dirty="0"/>
          </a:p>
        </p:txBody>
      </p:sp>
    </p:spTree>
    <p:extLst>
      <p:ext uri="{BB962C8B-B14F-4D97-AF65-F5344CB8AC3E}">
        <p14:creationId xmlns:p14="http://schemas.microsoft.com/office/powerpoint/2010/main" val="320418845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最後，植物生產出附含最佳養分的種子。</a:t>
            </a:r>
            <a:endParaRPr lang="en-US" sz="1200" dirty="0"/>
          </a:p>
          <a:p>
            <a:pPr marL="0" indent="0">
              <a:buNone/>
              <a:defRPr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9111861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1600" y="-213360"/>
            <a:ext cx="12293600" cy="6858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1200" dirty="0"/>
          </a:p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種子可以被播種，以便長出更多的植物。這些植物就是基督徒。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252623894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1600" y="0"/>
            <a:ext cx="12293600" cy="630803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我們生命的改變是向人傳福音最好的見證。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201354979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1600" y="0"/>
            <a:ext cx="12293600" cy="691954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門徒們生命的改變是耶穌復活最好的證據。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17213343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聖經中的兩個人物顯明了我們如何成為好的植物。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2072740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247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他說：神國的奧秘只叫你們知道；至於別人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就用比喻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叫他們看也看不見</a:t>
            </a:r>
            <a:r>
              <a:rPr lang="en-US" altLang="zh-TW" sz="10000" b="1" dirty="0"/>
              <a:t>, </a:t>
            </a:r>
            <a:r>
              <a:rPr lang="zh-TW" altLang="en-US" sz="10000" b="1" dirty="0">
                <a:latin typeface="Microsoft JhengHei"/>
              </a:rPr>
              <a:t>聽也聽不明。</a:t>
            </a:r>
            <a:endParaRPr lang="zh-TW" alt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9658169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掃羅王的兒子約拿單保護大衛免受他父親的迫害。</a:t>
            </a:r>
            <a:r>
              <a:rPr lang="en-US" altLang="zh-TW" sz="10000" b="1" dirty="0"/>
              <a:t>(</a:t>
            </a:r>
            <a:r>
              <a:rPr lang="zh-TW" altLang="en-US" sz="10000" b="1" dirty="0">
                <a:latin typeface="Microsoft JhengHei"/>
              </a:rPr>
              <a:t>撒母耳記上 </a:t>
            </a:r>
            <a:r>
              <a:rPr lang="en-US" altLang="zh-TW" sz="10000" b="1" dirty="0"/>
              <a:t>18 - </a:t>
            </a:r>
            <a:r>
              <a:rPr lang="zh-TW" altLang="en-US" sz="10000" b="1" dirty="0">
                <a:latin typeface="Microsoft JhengHei"/>
              </a:rPr>
              <a:t>撒母耳記下 </a:t>
            </a:r>
            <a:r>
              <a:rPr lang="en-US" altLang="zh-TW" sz="10000" b="1" dirty="0"/>
              <a:t>1)</a:t>
            </a:r>
            <a:endParaRPr lang="zh-TW" altLang="en-US" sz="7200" b="1" dirty="0"/>
          </a:p>
          <a:p>
            <a:pPr marL="0" indent="0">
              <a:buNone/>
              <a:defRPr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56147335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2240" y="0"/>
            <a:ext cx="1233424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他對大衛的愛及付出遠遠超出了一般的朋友。 他像耶穌一樣是自己為朋友犧牲的人。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14270729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他試圖化解掃羅王對大衛的嫉妒和憤怒。他努力地去做一個好兒子和好朋友。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950829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當這不起作用時，他警告大衛即將到來的危險來保護他免受自己父親的傷害。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82235212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他阻止他的父親殺死大衛。 藉此他拯救了他的父親和大衛。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03827346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這也許是聖經中最美的友誼故事。約拿單履行了作為兒子和朋友的責任。。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75951734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在新約中有巴拿巴。他被稱為 「勸慰子」</a:t>
            </a:r>
            <a:r>
              <a:rPr lang="en-US" altLang="zh-TW" sz="10000" b="1" dirty="0"/>
              <a:t> </a:t>
            </a:r>
          </a:p>
          <a:p>
            <a:pPr marL="0" indent="0">
              <a:buNone/>
              <a:defRPr/>
            </a:pPr>
            <a:r>
              <a:rPr lang="en-US" altLang="zh-TW" sz="10000" b="1" dirty="0"/>
              <a:t>(</a:t>
            </a:r>
            <a:r>
              <a:rPr lang="zh-TW" altLang="en-US" sz="10000" b="1" dirty="0">
                <a:latin typeface="Microsoft JhengHei"/>
              </a:rPr>
              <a:t>使徒行傳 </a:t>
            </a:r>
            <a:r>
              <a:rPr lang="en-US" altLang="zh-TW" sz="10000" b="1" dirty="0"/>
              <a:t>4:36)</a:t>
            </a:r>
            <a:r>
              <a:rPr lang="zh-TW" altLang="en-US" sz="10000" b="1" dirty="0"/>
              <a:t>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73049902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2240" y="0"/>
            <a:ext cx="1233424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巴拿巴是富有同情心的安慰者，他看到別人沒有看出來的潛力。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139708118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62560" y="0"/>
            <a:ext cx="12354560" cy="65598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巴拿巴為他人站起來，使他們有機會做大事。</a:t>
            </a:r>
            <a:endParaRPr lang="en-US" altLang="zh-TW" sz="7200" b="1" dirty="0"/>
          </a:p>
        </p:txBody>
      </p:sp>
    </p:spTree>
    <p:extLst>
      <p:ext uri="{BB962C8B-B14F-4D97-AF65-F5344CB8AC3E}">
        <p14:creationId xmlns:p14="http://schemas.microsoft.com/office/powerpoint/2010/main" val="82776114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30803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10000" b="1" dirty="0">
                <a:latin typeface="Microsoft JhengHei"/>
              </a:rPr>
              <a:t>他也願意冒險，以幫助他人實現他人來自神來的呼召。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237858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Microsoft JhengHei"/>
        <a:cs typeface=""/>
      </a:majorFont>
      <a:minorFont>
        <a:latin typeface="Calibri"/>
        <a:ea typeface="Microsoft JhengHei"/>
        <a:cs typeface="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5810</TotalTime>
  <Words>2783</Words>
  <Application>Microsoft Office PowerPoint</Application>
  <PresentationFormat>Widescreen</PresentationFormat>
  <Paragraphs>209</Paragraphs>
  <Slides>126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126</vt:i4>
      </vt:variant>
    </vt:vector>
  </HeadingPairs>
  <TitlesOfParts>
    <vt:vector size="131" baseType="lpstr">
      <vt:lpstr>Microsoft JhengHei</vt:lpstr>
      <vt:lpstr>Arial</vt:lpstr>
      <vt:lpstr>Calibri</vt:lpstr>
      <vt:lpstr>Wingdings</vt:lpstr>
      <vt:lpstr>Office 2013 - 2022 Theme</vt:lpstr>
      <vt:lpstr>光合作用  路加福音8:4-15 </vt:lpstr>
      <vt:lpstr>   經文  路加福音8:4-15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光合作用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末世將到的跡象  Signs of Approaching End Times</dc:title>
  <dc:creator>George Huang</dc:creator>
  <cp:lastModifiedBy>George Huang</cp:lastModifiedBy>
  <cp:revision>9</cp:revision>
  <dcterms:created xsi:type="dcterms:W3CDTF">2019-06-15T19:14:54Z</dcterms:created>
  <dcterms:modified xsi:type="dcterms:W3CDTF">2026-01-20T16:26:09Z</dcterms:modified>
</cp:coreProperties>
</file>