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02"/>
  </p:notesMasterIdLst>
  <p:handoutMasterIdLst>
    <p:handoutMasterId r:id="rId103"/>
  </p:handoutMasterIdLst>
  <p:sldIdLst>
    <p:sldId id="2183" r:id="rId2"/>
    <p:sldId id="1199" r:id="rId3"/>
    <p:sldId id="1200" r:id="rId4"/>
    <p:sldId id="2176" r:id="rId5"/>
    <p:sldId id="2177" r:id="rId6"/>
    <p:sldId id="2188" r:id="rId7"/>
    <p:sldId id="1859" r:id="rId8"/>
    <p:sldId id="1861" r:id="rId9"/>
    <p:sldId id="2190" r:id="rId10"/>
    <p:sldId id="1863" r:id="rId11"/>
    <p:sldId id="1865" r:id="rId12"/>
    <p:sldId id="1867" r:id="rId13"/>
    <p:sldId id="1869" r:id="rId14"/>
    <p:sldId id="1873" r:id="rId15"/>
    <p:sldId id="1875" r:id="rId16"/>
    <p:sldId id="1877" r:id="rId17"/>
    <p:sldId id="1879" r:id="rId18"/>
    <p:sldId id="1881" r:id="rId19"/>
    <p:sldId id="2178" r:id="rId20"/>
    <p:sldId id="1883" r:id="rId21"/>
    <p:sldId id="1885" r:id="rId22"/>
    <p:sldId id="1887" r:id="rId23"/>
    <p:sldId id="1889" r:id="rId24"/>
    <p:sldId id="1892" r:id="rId25"/>
    <p:sldId id="2185" r:id="rId26"/>
    <p:sldId id="1894" r:id="rId27"/>
    <p:sldId id="1896" r:id="rId28"/>
    <p:sldId id="1898" r:id="rId29"/>
    <p:sldId id="1900" r:id="rId30"/>
    <p:sldId id="1902" r:id="rId31"/>
    <p:sldId id="1904" r:id="rId32"/>
    <p:sldId id="1907" r:id="rId33"/>
    <p:sldId id="1909" r:id="rId34"/>
    <p:sldId id="1911" r:id="rId35"/>
    <p:sldId id="1913" r:id="rId36"/>
    <p:sldId id="1920" r:id="rId37"/>
    <p:sldId id="1922" r:id="rId38"/>
    <p:sldId id="1924" r:id="rId39"/>
    <p:sldId id="1926" r:id="rId40"/>
    <p:sldId id="1928" r:id="rId41"/>
    <p:sldId id="1930" r:id="rId42"/>
    <p:sldId id="1932" r:id="rId43"/>
    <p:sldId id="1934" r:id="rId44"/>
    <p:sldId id="1937" r:id="rId45"/>
    <p:sldId id="1939" r:id="rId46"/>
    <p:sldId id="1941" r:id="rId47"/>
    <p:sldId id="1943" r:id="rId48"/>
    <p:sldId id="1945" r:id="rId49"/>
    <p:sldId id="1947" r:id="rId50"/>
    <p:sldId id="1949" r:id="rId51"/>
    <p:sldId id="1952" r:id="rId52"/>
    <p:sldId id="1954" r:id="rId53"/>
    <p:sldId id="1962" r:id="rId54"/>
    <p:sldId id="1964" r:id="rId55"/>
    <p:sldId id="1967" r:id="rId56"/>
    <p:sldId id="1969" r:id="rId57"/>
    <p:sldId id="1971" r:id="rId58"/>
    <p:sldId id="1973" r:id="rId59"/>
    <p:sldId id="1975" r:id="rId60"/>
    <p:sldId id="1977" r:id="rId61"/>
    <p:sldId id="1979" r:id="rId62"/>
    <p:sldId id="1982" r:id="rId63"/>
    <p:sldId id="1984" r:id="rId64"/>
    <p:sldId id="1986" r:id="rId65"/>
    <p:sldId id="1988" r:id="rId66"/>
    <p:sldId id="1990" r:id="rId67"/>
    <p:sldId id="1992" r:id="rId68"/>
    <p:sldId id="1994" r:id="rId69"/>
    <p:sldId id="1997" r:id="rId70"/>
    <p:sldId id="1999" r:id="rId71"/>
    <p:sldId id="2001" r:id="rId72"/>
    <p:sldId id="2003" r:id="rId73"/>
    <p:sldId id="2005" r:id="rId74"/>
    <p:sldId id="2007" r:id="rId75"/>
    <p:sldId id="2009" r:id="rId76"/>
    <p:sldId id="2012" r:id="rId77"/>
    <p:sldId id="2014" r:id="rId78"/>
    <p:sldId id="2016" r:id="rId79"/>
    <p:sldId id="2018" r:id="rId80"/>
    <p:sldId id="2020" r:id="rId81"/>
    <p:sldId id="2022" r:id="rId82"/>
    <p:sldId id="2024" r:id="rId83"/>
    <p:sldId id="2027" r:id="rId84"/>
    <p:sldId id="2029" r:id="rId85"/>
    <p:sldId id="2031" r:id="rId86"/>
    <p:sldId id="2033" r:id="rId87"/>
    <p:sldId id="2035" r:id="rId88"/>
    <p:sldId id="2037" r:id="rId89"/>
    <p:sldId id="2039" r:id="rId90"/>
    <p:sldId id="2042" r:id="rId91"/>
    <p:sldId id="2044" r:id="rId92"/>
    <p:sldId id="2046" r:id="rId93"/>
    <p:sldId id="2048" r:id="rId94"/>
    <p:sldId id="2050" r:id="rId95"/>
    <p:sldId id="2052" r:id="rId96"/>
    <p:sldId id="2054" r:id="rId97"/>
    <p:sldId id="2072" r:id="rId98"/>
    <p:sldId id="2074" r:id="rId99"/>
    <p:sldId id="2076" r:id="rId100"/>
    <p:sldId id="2078" r:id="rId101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2183"/>
            <p14:sldId id="1199"/>
            <p14:sldId id="1200"/>
            <p14:sldId id="2176"/>
            <p14:sldId id="2177"/>
          </p14:sldIdLst>
        </p14:section>
        <p14:section name="Sermon" id="{9DD274D4-3373-40D3-8882-DED17E52A457}">
          <p14:sldIdLst>
            <p14:sldId id="2188"/>
            <p14:sldId id="1859"/>
            <p14:sldId id="1861"/>
            <p14:sldId id="2190"/>
            <p14:sldId id="1863"/>
            <p14:sldId id="1865"/>
            <p14:sldId id="1867"/>
            <p14:sldId id="1869"/>
            <p14:sldId id="1873"/>
            <p14:sldId id="1875"/>
            <p14:sldId id="1877"/>
            <p14:sldId id="1879"/>
            <p14:sldId id="1881"/>
            <p14:sldId id="2178"/>
            <p14:sldId id="1883"/>
            <p14:sldId id="1885"/>
            <p14:sldId id="1887"/>
            <p14:sldId id="1889"/>
            <p14:sldId id="1892"/>
            <p14:sldId id="2185"/>
            <p14:sldId id="1894"/>
            <p14:sldId id="1896"/>
            <p14:sldId id="1898"/>
            <p14:sldId id="1900"/>
            <p14:sldId id="1902"/>
            <p14:sldId id="1904"/>
            <p14:sldId id="1907"/>
            <p14:sldId id="1909"/>
            <p14:sldId id="1911"/>
            <p14:sldId id="1913"/>
            <p14:sldId id="1920"/>
            <p14:sldId id="1922"/>
            <p14:sldId id="1924"/>
            <p14:sldId id="1926"/>
            <p14:sldId id="1928"/>
            <p14:sldId id="1930"/>
            <p14:sldId id="1932"/>
            <p14:sldId id="1934"/>
            <p14:sldId id="1937"/>
            <p14:sldId id="1939"/>
            <p14:sldId id="1941"/>
            <p14:sldId id="1943"/>
            <p14:sldId id="1945"/>
            <p14:sldId id="1947"/>
            <p14:sldId id="1949"/>
            <p14:sldId id="1952"/>
            <p14:sldId id="1954"/>
            <p14:sldId id="1962"/>
            <p14:sldId id="1964"/>
            <p14:sldId id="1967"/>
            <p14:sldId id="1969"/>
            <p14:sldId id="1971"/>
            <p14:sldId id="1973"/>
            <p14:sldId id="1975"/>
            <p14:sldId id="1977"/>
            <p14:sldId id="1979"/>
            <p14:sldId id="1982"/>
            <p14:sldId id="1984"/>
            <p14:sldId id="1986"/>
            <p14:sldId id="1988"/>
            <p14:sldId id="1990"/>
            <p14:sldId id="1992"/>
            <p14:sldId id="1994"/>
            <p14:sldId id="1997"/>
            <p14:sldId id="1999"/>
            <p14:sldId id="2001"/>
            <p14:sldId id="2003"/>
            <p14:sldId id="2005"/>
            <p14:sldId id="2007"/>
            <p14:sldId id="2009"/>
            <p14:sldId id="2012"/>
            <p14:sldId id="2014"/>
            <p14:sldId id="2016"/>
            <p14:sldId id="2018"/>
            <p14:sldId id="2020"/>
            <p14:sldId id="2022"/>
            <p14:sldId id="2024"/>
            <p14:sldId id="2027"/>
            <p14:sldId id="2029"/>
            <p14:sldId id="2031"/>
            <p14:sldId id="2033"/>
            <p14:sldId id="2035"/>
            <p14:sldId id="2037"/>
            <p14:sldId id="2039"/>
            <p14:sldId id="2042"/>
            <p14:sldId id="2044"/>
            <p14:sldId id="2046"/>
            <p14:sldId id="2048"/>
            <p14:sldId id="2050"/>
            <p14:sldId id="2052"/>
            <p14:sldId id="2054"/>
            <p14:sldId id="2072"/>
            <p14:sldId id="2074"/>
            <p14:sldId id="2076"/>
            <p14:sldId id="20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383C48-0E1B-4AFF-8572-071DD463619B}" v="21" dt="2025-11-23T17:36:49.6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913" autoAdjust="0"/>
    <p:restoredTop sz="94249" autoAdjust="0"/>
  </p:normalViewPr>
  <p:slideViewPr>
    <p:cSldViewPr>
      <p:cViewPr varScale="1">
        <p:scale>
          <a:sx n="99" d="100"/>
          <a:sy n="99" d="100"/>
        </p:scale>
        <p:origin x="212" y="6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107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ableStyles" Target="tableStyle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handoutMaster" Target="handoutMasters/handoutMaster1.xml"/><Relationship Id="rId108" Type="http://schemas.microsoft.com/office/2016/11/relationships/changesInfo" Target="changesInfos/changesInfo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microsoft.com/office/2015/10/relationships/revisionInfo" Target="revisionInfo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modSection">
      <pc:chgData name="George Huang" userId="7522906efeb502a4" providerId="LiveId" clId="{981455AA-CF25-444D-A9FA-AD2443EE8176}" dt="2025-11-23T17:45:16.800" v="16" actId="47"/>
      <pc:docMkLst>
        <pc:docMk/>
      </pc:docMkLst>
      <pc:sldChg chg="del">
        <pc:chgData name="George Huang" userId="7522906efeb502a4" providerId="LiveId" clId="{981455AA-CF25-444D-A9FA-AD2443EE8176}" dt="2025-11-23T17:42:59.767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5-11-23T17:43:05.526" v="3" actId="47"/>
        <pc:sldMkLst>
          <pc:docMk/>
          <pc:sldMk cId="967871135" sldId="1237"/>
        </pc:sldMkLst>
      </pc:sldChg>
      <pc:sldChg chg="del">
        <pc:chgData name="George Huang" userId="7522906efeb502a4" providerId="LiveId" clId="{981455AA-CF25-444D-A9FA-AD2443EE8176}" dt="2025-11-23T17:43:05.342" v="2" actId="47"/>
        <pc:sldMkLst>
          <pc:docMk/>
          <pc:sldMk cId="4284231443" sldId="1858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1617020217" sldId="1860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4160031384" sldId="1862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709961463" sldId="1864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3973532568" sldId="1866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3220769910" sldId="1868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1290989073" sldId="1872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2205833019" sldId="1874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3645077493" sldId="1876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3036921433" sldId="1878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3407897805" sldId="1880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4158333416" sldId="1882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3511754420" sldId="1884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1635860768" sldId="1886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1565267330" sldId="1888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2921155874" sldId="1891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2079494949" sldId="1893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2259056710" sldId="1895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3604993468" sldId="1897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2043068408" sldId="1899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1345767297" sldId="1901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1171106924" sldId="1903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2404196812" sldId="1906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1068672960" sldId="1908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160639780" sldId="1910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2044732605" sldId="1912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99411807" sldId="1914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3677843356" sldId="1921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1427639290" sldId="1923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3405848561" sldId="1925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950378220" sldId="1927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1166993199" sldId="1929"/>
        </pc:sldMkLst>
      </pc:sldChg>
      <pc:sldChg chg="del">
        <pc:chgData name="George Huang" userId="7522906efeb502a4" providerId="LiveId" clId="{981455AA-CF25-444D-A9FA-AD2443EE8176}" dt="2025-11-23T17:44:03.427" v="11" actId="47"/>
        <pc:sldMkLst>
          <pc:docMk/>
          <pc:sldMk cId="3941715986" sldId="1931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962769657" sldId="1933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3676641321" sldId="1936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2951966459" sldId="1938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1845794164" sldId="1940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1416476229" sldId="1942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4062106442" sldId="1944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4028507725" sldId="1946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3105997565" sldId="1948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924742090" sldId="1951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3098441339" sldId="1953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962933939" sldId="1955"/>
        </pc:sldMkLst>
      </pc:sldChg>
      <pc:sldChg chg="del">
        <pc:chgData name="George Huang" userId="7522906efeb502a4" providerId="LiveId" clId="{981455AA-CF25-444D-A9FA-AD2443EE8176}" dt="2025-11-23T17:44:18.526" v="12" actId="47"/>
        <pc:sldMkLst>
          <pc:docMk/>
          <pc:sldMk cId="298187096" sldId="1963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3775969323" sldId="1966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1966219995" sldId="1968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3424941382" sldId="1970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800329270" sldId="1972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1958128637" sldId="1974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4130267427" sldId="1976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1189321259" sldId="1978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1980043629" sldId="1981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2699858327" sldId="1983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106383277" sldId="1985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3286444502" sldId="1987"/>
        </pc:sldMkLst>
      </pc:sldChg>
      <pc:sldChg chg="del">
        <pc:chgData name="George Huang" userId="7522906efeb502a4" providerId="LiveId" clId="{981455AA-CF25-444D-A9FA-AD2443EE8176}" dt="2025-11-23T17:44:35.062" v="13" actId="47"/>
        <pc:sldMkLst>
          <pc:docMk/>
          <pc:sldMk cId="2209029592" sldId="1989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3502924056" sldId="1991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2020288785" sldId="1993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560637162" sldId="1996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874765007" sldId="1998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2785319154" sldId="2000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4019928890" sldId="2002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272505578" sldId="2004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1798811653" sldId="2006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1900533282" sldId="2008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548670420" sldId="2011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1403786721" sldId="2013"/>
        </pc:sldMkLst>
      </pc:sldChg>
      <pc:sldChg chg="del">
        <pc:chgData name="George Huang" userId="7522906efeb502a4" providerId="LiveId" clId="{981455AA-CF25-444D-A9FA-AD2443EE8176}" dt="2025-11-23T17:44:49.533" v="14" actId="47"/>
        <pc:sldMkLst>
          <pc:docMk/>
          <pc:sldMk cId="3229588370" sldId="2015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4113238874" sldId="2017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2341680853" sldId="2019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208686994" sldId="2021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831561239" sldId="2023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4156583374" sldId="2026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2395198991" sldId="2028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2223946857" sldId="2030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1891994499" sldId="2032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3550197683" sldId="2034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3053875030" sldId="2036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3769340504" sldId="2038"/>
        </pc:sldMkLst>
      </pc:sldChg>
      <pc:sldChg chg="del">
        <pc:chgData name="George Huang" userId="7522906efeb502a4" providerId="LiveId" clId="{981455AA-CF25-444D-A9FA-AD2443EE8176}" dt="2025-11-23T17:45:03.145" v="15" actId="47"/>
        <pc:sldMkLst>
          <pc:docMk/>
          <pc:sldMk cId="2262853654" sldId="2041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4053314400" sldId="2043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752852646" sldId="2045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735337587" sldId="2047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954558582" sldId="2049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1565920244" sldId="2051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2345818051" sldId="2053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1437103239" sldId="2056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4139329701" sldId="2073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4053369903" sldId="2075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600856265" sldId="2077"/>
        </pc:sldMkLst>
      </pc:sldChg>
      <pc:sldChg chg="del">
        <pc:chgData name="George Huang" userId="7522906efeb502a4" providerId="LiveId" clId="{981455AA-CF25-444D-A9FA-AD2443EE8176}" dt="2025-11-23T17:45:16.800" v="16" actId="47"/>
        <pc:sldMkLst>
          <pc:docMk/>
          <pc:sldMk cId="1754995498" sldId="2079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1817612782" sldId="2179"/>
        </pc:sldMkLst>
      </pc:sldChg>
      <pc:sldChg chg="del">
        <pc:chgData name="George Huang" userId="7522906efeb502a4" providerId="LiveId" clId="{981455AA-CF25-444D-A9FA-AD2443EE8176}" dt="2025-11-23T17:43:05.691" v="4" actId="47"/>
        <pc:sldMkLst>
          <pc:docMk/>
          <pc:sldMk cId="76232128" sldId="2180"/>
        </pc:sldMkLst>
      </pc:sldChg>
      <pc:sldChg chg="del">
        <pc:chgData name="George Huang" userId="7522906efeb502a4" providerId="LiveId" clId="{981455AA-CF25-444D-A9FA-AD2443EE8176}" dt="2025-11-23T17:43:07.118" v="5" actId="47"/>
        <pc:sldMkLst>
          <pc:docMk/>
          <pc:sldMk cId="693648568" sldId="2181"/>
        </pc:sldMkLst>
      </pc:sldChg>
      <pc:sldChg chg="del">
        <pc:chgData name="George Huang" userId="7522906efeb502a4" providerId="LiveId" clId="{981455AA-CF25-444D-A9FA-AD2443EE8176}" dt="2025-11-23T17:43:07.759" v="6" actId="47"/>
        <pc:sldMkLst>
          <pc:docMk/>
          <pc:sldMk cId="3471840280" sldId="2182"/>
        </pc:sldMkLst>
      </pc:sldChg>
      <pc:sldChg chg="del">
        <pc:chgData name="George Huang" userId="7522906efeb502a4" providerId="LiveId" clId="{981455AA-CF25-444D-A9FA-AD2443EE8176}" dt="2025-11-23T17:43:01.393" v="1" actId="47"/>
        <pc:sldMkLst>
          <pc:docMk/>
          <pc:sldMk cId="2768546878" sldId="2184"/>
        </pc:sldMkLst>
      </pc:sldChg>
      <pc:sldChg chg="del">
        <pc:chgData name="George Huang" userId="7522906efeb502a4" providerId="LiveId" clId="{981455AA-CF25-444D-A9FA-AD2443EE8176}" dt="2025-11-23T17:43:48.563" v="10" actId="47"/>
        <pc:sldMkLst>
          <pc:docMk/>
          <pc:sldMk cId="2697171893" sldId="2186"/>
        </pc:sldMkLst>
      </pc:sldChg>
      <pc:sldChg chg="del">
        <pc:chgData name="George Huang" userId="7522906efeb502a4" providerId="LiveId" clId="{981455AA-CF25-444D-A9FA-AD2443EE8176}" dt="2025-11-23T17:43:09.013" v="7" actId="47"/>
        <pc:sldMkLst>
          <pc:docMk/>
          <pc:sldMk cId="2128485910" sldId="2187"/>
        </pc:sldMkLst>
      </pc:sldChg>
      <pc:sldChg chg="del">
        <pc:chgData name="George Huang" userId="7522906efeb502a4" providerId="LiveId" clId="{981455AA-CF25-444D-A9FA-AD2443EE8176}" dt="2025-11-23T17:43:10.959" v="8" actId="47"/>
        <pc:sldMkLst>
          <pc:docMk/>
          <pc:sldMk cId="1777759650" sldId="2189"/>
        </pc:sldMkLst>
      </pc:sldChg>
      <pc:sldChg chg="del">
        <pc:chgData name="George Huang" userId="7522906efeb502a4" providerId="LiveId" clId="{981455AA-CF25-444D-A9FA-AD2443EE8176}" dt="2025-11-23T17:43:29.395" v="9" actId="47"/>
        <pc:sldMkLst>
          <pc:docMk/>
          <pc:sldMk cId="1352750972" sldId="219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11/23/2025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62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858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9472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8031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6947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902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000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8035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408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000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73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5370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6761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918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A4F74-05E7-C532-37DD-399C1408E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E13FCA-71C9-D548-4881-964B330A3D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D6193A-FD2F-2CDA-1D1D-702F9B13B2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89D1C3-F33A-943C-94D2-C35315E6C9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656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0367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3802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450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488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518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598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1953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82215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3981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87042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690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5091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42674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33117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7872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55461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185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07033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90093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85629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79905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10627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40264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81051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7755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0306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58945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417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66314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3750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528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06046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92485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9348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52632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53875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371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2839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00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63244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37851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5869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30287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48033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62988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55963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05954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1795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95072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02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84D4A-D6D0-46FD-C8D1-609B8172C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C3A8E2-9E53-6D23-2BF1-84EEF45F65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A77CC5-A44B-346D-0A2E-1FD71B8D51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69033-A2B7-64F6-EF02-06A813FACC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4342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92977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56535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74045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019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69228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84028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93979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58444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176968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380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69056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35895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128430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8549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01305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903128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77947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748085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864258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05592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5942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80002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53178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76225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80943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893200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9644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0490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61963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115468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6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38177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7763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1196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9013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5062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7428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002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58362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6439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19404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05077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6523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18074-0F34-6C8D-72A6-51BAB5534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F32943-B955-8BFD-8F04-21DBCC2BD8A7}"/>
              </a:ext>
            </a:extLst>
          </p:cNvPr>
          <p:cNvSpPr/>
          <p:nvPr/>
        </p:nvSpPr>
        <p:spPr>
          <a:xfrm>
            <a:off x="0" y="9867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zh-TW" altLang="en-US" sz="10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不結果的</a:t>
            </a:r>
            <a:endParaRPr lang="en-US" altLang="zh-TW" sz="10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 algn="ctr"/>
            <a:r>
              <a:rPr lang="zh-TW" altLang="en-US" sz="10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無花果樹</a:t>
            </a:r>
            <a:endParaRPr lang="en-US" altLang="zh-TW" sz="10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5042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為什麼葡萄園主人多年來沒有採取行動？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2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12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為什麼管園的之前不做點什麼？</a:t>
            </a:r>
          </a:p>
        </p:txBody>
      </p:sp>
    </p:spTree>
    <p:extLst>
      <p:ext uri="{BB962C8B-B14F-4D97-AF65-F5344CB8AC3E}">
        <p14:creationId xmlns:p14="http://schemas.microsoft.com/office/powerpoint/2010/main" val="23047376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神會大大的祝福你們所有人。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那現在就去祝福其他人吧。</a:t>
            </a:r>
          </a:p>
        </p:txBody>
      </p:sp>
    </p:spTree>
    <p:extLst>
      <p:ext uri="{BB962C8B-B14F-4D97-AF65-F5344CB8AC3E}">
        <p14:creationId xmlns:p14="http://schemas.microsoft.com/office/powerpoint/2010/main" val="3064107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比喻中最深的含義常常隱藏在奇怪的細節中。</a:t>
            </a:r>
          </a:p>
        </p:txBody>
      </p:sp>
    </p:spTree>
    <p:extLst>
      <p:ext uri="{BB962C8B-B14F-4D97-AF65-F5344CB8AC3E}">
        <p14:creationId xmlns:p14="http://schemas.microsoft.com/office/powerpoint/2010/main" val="782142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讓我們看看這個比喻中的東西可能代表什麼。</a:t>
            </a:r>
          </a:p>
        </p:txBody>
      </p:sp>
    </p:spTree>
    <p:extLst>
      <p:ext uri="{BB962C8B-B14F-4D97-AF65-F5344CB8AC3E}">
        <p14:creationId xmlns:p14="http://schemas.microsoft.com/office/powerpoint/2010/main" val="827573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24809" y="-95250"/>
            <a:ext cx="91440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葡萄園的主人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這當然是神。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2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那些葡萄藤應該代表基督徒。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442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在約翰福音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15:1-11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，耶穌稱自己為真葡萄樹，基督徒被稱為枝子。我相信這裡的葡萄藤都是基督徒。</a:t>
            </a:r>
          </a:p>
        </p:txBody>
      </p:sp>
    </p:spTree>
    <p:extLst>
      <p:ext uri="{BB962C8B-B14F-4D97-AF65-F5344CB8AC3E}">
        <p14:creationId xmlns:p14="http://schemas.microsoft.com/office/powerpoint/2010/main" val="654728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因此，葡萄園是一個更大的基督徒社區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普世的基督教會。</a:t>
            </a:r>
          </a:p>
        </p:txBody>
      </p:sp>
    </p:spTree>
    <p:extLst>
      <p:ext uri="{BB962C8B-B14F-4D97-AF65-F5344CB8AC3E}">
        <p14:creationId xmlns:p14="http://schemas.microsoft.com/office/powerpoint/2010/main" val="2490055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無花果樹也是聖經中的重要像徵。 在聖經中，它像徵著以色列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神的選民 </a:t>
            </a:r>
            <a:r>
              <a:rPr lang="en-US" sz="7000" b="1" dirty="0"/>
              <a:t>(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耶利米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24:1-7</a:t>
            </a:r>
            <a:r>
              <a:rPr lang="en-US" sz="7000" b="1" dirty="0"/>
              <a:t>)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652305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他們也可以代表基督徒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，因為基督徒也是神所揀選的一群。</a:t>
            </a:r>
          </a:p>
        </p:txBody>
      </p:sp>
    </p:spTree>
    <p:extLst>
      <p:ext uri="{BB962C8B-B14F-4D97-AF65-F5344CB8AC3E}">
        <p14:creationId xmlns:p14="http://schemas.microsoft.com/office/powerpoint/2010/main" val="3301367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更具體地說，在這個比喻中，這些人可能是負責照顧基督徒的教會領袖和牧師。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0961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但我們所有人都被要求去領導和服務他人，所以這些可能指的是比較成熟的基督徒。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2219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1448365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路加福音</a:t>
            </a:r>
            <a:r>
              <a:rPr lang="zh-TW" altLang="en-US" sz="7000" b="1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dirty="0">
                <a:ea typeface="Microsoft JhengHei" panose="020B0604030504040204" pitchFamily="34" charset="-120"/>
              </a:rPr>
              <a:t>13:6-9</a:t>
            </a:r>
          </a:p>
        </p:txBody>
      </p:sp>
    </p:spTree>
    <p:extLst>
      <p:ext uri="{BB962C8B-B14F-4D97-AF65-F5344CB8AC3E}">
        <p14:creationId xmlns:p14="http://schemas.microsoft.com/office/powerpoint/2010/main" val="235493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也許作為年輕的基督徒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我們就是葡萄藤。然後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當我們變得更加成熟時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我們就以無花果樹為代表。</a:t>
            </a:r>
          </a:p>
        </p:txBody>
      </p:sp>
    </p:spTree>
    <p:extLst>
      <p:ext uri="{BB962C8B-B14F-4D97-AF65-F5344CB8AC3E}">
        <p14:creationId xmlns:p14="http://schemas.microsoft.com/office/powerpoint/2010/main" val="419727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那管園的是誰？ 這是耶穌。線索是主人已經等待了三年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耶穌在地球上傳教的時間是三年半。</a:t>
            </a:r>
          </a:p>
        </p:txBody>
      </p:sp>
    </p:spTree>
    <p:extLst>
      <p:ext uri="{BB962C8B-B14F-4D97-AF65-F5344CB8AC3E}">
        <p14:creationId xmlns:p14="http://schemas.microsoft.com/office/powerpoint/2010/main" val="31639899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耶穌本來是來拯救猶太人的，但他們不接受祂為他們的救主。</a:t>
            </a:r>
          </a:p>
        </p:txBody>
      </p:sp>
    </p:spTree>
    <p:extLst>
      <p:ext uri="{BB962C8B-B14F-4D97-AF65-F5344CB8AC3E}">
        <p14:creationId xmlns:p14="http://schemas.microsoft.com/office/powerpoint/2010/main" val="1999355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管園的要求再多一年。在第這四年中，耶穌受難和復活了，教會也成立了。</a:t>
            </a:r>
          </a:p>
        </p:txBody>
      </p:sp>
    </p:spTree>
    <p:extLst>
      <p:ext uri="{BB962C8B-B14F-4D97-AF65-F5344CB8AC3E}">
        <p14:creationId xmlns:p14="http://schemas.microsoft.com/office/powerpoint/2010/main" val="23838689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在一些基督徒的眼中，耶穌被視為比天父更加仁慈和寬容。祂常為我們向天父代求。</a:t>
            </a:r>
          </a:p>
        </p:txBody>
      </p:sp>
    </p:spTree>
    <p:extLst>
      <p:ext uri="{BB962C8B-B14F-4D97-AF65-F5344CB8AC3E}">
        <p14:creationId xmlns:p14="http://schemas.microsoft.com/office/powerpoint/2010/main" val="1706814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D16AD-FDC0-F8A5-02C6-08C85C872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8CB962-45A2-817B-A703-CF33827704A8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事實上，天父和耶穌擁有同樣的慈愛的心。這個比喻讓我們看到耶穌的代求展現了天父的公義和忍耐。</a:t>
            </a:r>
          </a:p>
        </p:txBody>
      </p:sp>
    </p:spTree>
    <p:extLst>
      <p:ext uri="{BB962C8B-B14F-4D97-AF65-F5344CB8AC3E}">
        <p14:creationId xmlns:p14="http://schemas.microsoft.com/office/powerpoint/2010/main" val="39849310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於是，管園的向主人請求再等一年的時間，看看這棵無花果樹是否能結果子。</a:t>
            </a:r>
          </a:p>
        </p:txBody>
      </p:sp>
    </p:spTree>
    <p:extLst>
      <p:ext uri="{BB962C8B-B14F-4D97-AF65-F5344CB8AC3E}">
        <p14:creationId xmlns:p14="http://schemas.microsoft.com/office/powerpoint/2010/main" val="11310997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這裡的無花果樹可能代表以色列人。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3.5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年後，一小群猶太人根據耶穌的指示創立了教會。</a:t>
            </a:r>
          </a:p>
        </p:txBody>
      </p:sp>
    </p:spTree>
    <p:extLst>
      <p:ext uri="{BB962C8B-B14F-4D97-AF65-F5344CB8AC3E}">
        <p14:creationId xmlns:p14="http://schemas.microsoft.com/office/powerpoint/2010/main" val="42481371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管園的也能代表聖靈嗎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？ 耶穌差遣聖靈成為我們的老師、倡導者和安慰者。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3789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525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</a:t>
            </a:r>
            <a:r>
              <a:rPr lang="en-US" altLang="zh-TW" sz="6400" b="1" kern="1000" spc="-38" dirty="0">
                <a:ea typeface="Microsoft JhengHei" panose="020B0604030504040204" pitchFamily="34" charset="-120"/>
              </a:rPr>
              <a:t>14:26</a:t>
            </a:r>
            <a:r>
              <a:rPr lang="en-US" altLang="zh-TW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- </a:t>
            </a:r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但保惠師，就是父因我的名所要差來的聖靈，他要將一切的事指教你們，並且要叫你們想起我對你們所說的一切話。</a:t>
            </a:r>
          </a:p>
        </p:txBody>
      </p:sp>
    </p:spTree>
    <p:extLst>
      <p:ext uri="{BB962C8B-B14F-4D97-AF65-F5344CB8AC3E}">
        <p14:creationId xmlns:p14="http://schemas.microsoft.com/office/powerpoint/2010/main" val="410523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1474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於是耶穌用比喻說：「一個人有一棵無花果樹栽在葡萄園裡。他來到樹前找果子，卻找不著，就對管園的說：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看哪，我這三年來到這無花果樹前找果子，竟找不著。把它砍了吧，何必白占地土呢？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管園的說：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主啊，今年且留著，等我周圍掘開土，加上糞， 以後若結果子便罷，不然，再把它砍了。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那麼葡萄園的主人應該是天父，祂被一些基督徒視為比耶穌和聖靈更嚴格。</a:t>
            </a:r>
          </a:p>
        </p:txBody>
      </p:sp>
    </p:spTree>
    <p:extLst>
      <p:ext uri="{BB962C8B-B14F-4D97-AF65-F5344CB8AC3E}">
        <p14:creationId xmlns:p14="http://schemas.microsoft.com/office/powerpoint/2010/main" val="40455695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這個比喻的一個常見解釋是關於猶太人拒絕接受耶穌。</a:t>
            </a:r>
          </a:p>
        </p:txBody>
      </p:sp>
    </p:spTree>
    <p:extLst>
      <p:ext uri="{BB962C8B-B14F-4D97-AF65-F5344CB8AC3E}">
        <p14:creationId xmlns:p14="http://schemas.microsoft.com/office/powerpoint/2010/main" val="40825710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這種解釋並沒有錯，但也許另一種解釋對今日的我們更有意義。</a:t>
            </a:r>
          </a:p>
        </p:txBody>
      </p:sp>
    </p:spTree>
    <p:extLst>
      <p:ext uri="{BB962C8B-B14F-4D97-AF65-F5344CB8AC3E}">
        <p14:creationId xmlns:p14="http://schemas.microsoft.com/office/powerpoint/2010/main" val="915079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為了找到另一種解釋，我們需要非常仔細地研究這無花果樹。</a:t>
            </a:r>
          </a:p>
        </p:txBody>
      </p:sp>
    </p:spTree>
    <p:extLst>
      <p:ext uri="{BB962C8B-B14F-4D97-AF65-F5344CB8AC3E}">
        <p14:creationId xmlns:p14="http://schemas.microsoft.com/office/powerpoint/2010/main" val="18236863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為什麼要在葡萄園裡種植無花果樹？ 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2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無花果樹在葡萄園裡有什麼作用？</a:t>
            </a:r>
          </a:p>
        </p:txBody>
      </p:sp>
    </p:spTree>
    <p:extLst>
      <p:ext uri="{BB962C8B-B14F-4D97-AF65-F5344CB8AC3E}">
        <p14:creationId xmlns:p14="http://schemas.microsoft.com/office/powerpoint/2010/main" val="15930876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第一個作用是保護葡萄免受鳥類侵害。鳥類會吃葡萄，也會損壞葡萄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	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42486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今天我們有用網和袋子來保護葡萄，但在古代他們沒有這麼簡單的工具。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37851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那時代，他們在葡萄園裡種植無花果樹，讓鳥兒來吃無花果。</a:t>
            </a:r>
          </a:p>
        </p:txBody>
      </p:sp>
    </p:spTree>
    <p:extLst>
      <p:ext uri="{BB962C8B-B14F-4D97-AF65-F5344CB8AC3E}">
        <p14:creationId xmlns:p14="http://schemas.microsoft.com/office/powerpoint/2010/main" val="40836023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36684"/>
            <a:ext cx="91440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無花果更大、更高、色彩更豐富，對鳥類更有吸引力。所以從這個意義上說，無花果是被犧牲的果子。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91217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所以主人種無花果樹並不是為了要吃無花果。他種植它是為了要幫助保護葡萄。</a:t>
            </a:r>
          </a:p>
        </p:txBody>
      </p:sp>
    </p:spTree>
    <p:extLst>
      <p:ext uri="{BB962C8B-B14F-4D97-AF65-F5344CB8AC3E}">
        <p14:creationId xmlns:p14="http://schemas.microsoft.com/office/powerpoint/2010/main" val="2108716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0802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看哪，我這三年來到這無花果樹前找果子，竟找不著。把它砍了吧，何必白占地土呢？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 </a:t>
            </a: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管園的說：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主啊，今年且留著，等我周圍掘開土，加上糞， 以後若結果子便罷，不然，再把它砍了。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56138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耶穌的犧牲之愛是我們的榜樣。我們也要為我們對他人的愛做出犧牲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39814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12:24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我實實在在地告訴你們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一粒麥子不落在地裡死了，仍舊是一粒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若是死了，就結出許多子粒來。 </a:t>
            </a:r>
          </a:p>
        </p:txBody>
      </p:sp>
    </p:spTree>
    <p:extLst>
      <p:ext uri="{BB962C8B-B14F-4D97-AF65-F5344CB8AC3E}">
        <p14:creationId xmlns:p14="http://schemas.microsoft.com/office/powerpoint/2010/main" val="13113532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其次，無花果樹為工人們提供食物和遮蔭。</a:t>
            </a:r>
          </a:p>
        </p:txBody>
      </p:sp>
    </p:spTree>
    <p:extLst>
      <p:ext uri="{BB962C8B-B14F-4D97-AF65-F5344CB8AC3E}">
        <p14:creationId xmlns:p14="http://schemas.microsoft.com/office/powerpoint/2010/main" val="6710028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葡萄園裡的工人代表其他為比較年輕的基督徒服務的成熟基督徒。</a:t>
            </a:r>
          </a:p>
        </p:txBody>
      </p:sp>
    </p:spTree>
    <p:extLst>
      <p:ext uri="{BB962C8B-B14F-4D97-AF65-F5344CB8AC3E}">
        <p14:creationId xmlns:p14="http://schemas.microsoft.com/office/powerpoint/2010/main" val="9603938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我們可以用我們的時間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、才能和財富來幫助和支持他們的工作。</a:t>
            </a:r>
          </a:p>
        </p:txBody>
      </p:sp>
    </p:spTree>
    <p:extLst>
      <p:ext uri="{BB962C8B-B14F-4D97-AF65-F5344CB8AC3E}">
        <p14:creationId xmlns:p14="http://schemas.microsoft.com/office/powerpoint/2010/main" val="3945552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我們的幫助可以讓他們舒服一點，就像大陽下的遮陽傘一樣。</a:t>
            </a:r>
          </a:p>
        </p:txBody>
      </p:sp>
    </p:spTree>
    <p:extLst>
      <p:ext uri="{BB962C8B-B14F-4D97-AF65-F5344CB8AC3E}">
        <p14:creationId xmlns:p14="http://schemas.microsoft.com/office/powerpoint/2010/main" val="35647009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除了資源之外，員工也還需要鼓勵和安慰。所以讓我們也鼓勵他們。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64805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做神的工並不容易。當人們做出犧牲時，會很快就耗盡精力。讓我們更加珍惜他們。</a:t>
            </a:r>
          </a:p>
        </p:txBody>
      </p:sp>
    </p:spTree>
    <p:extLst>
      <p:ext uri="{BB962C8B-B14F-4D97-AF65-F5344CB8AC3E}">
        <p14:creationId xmlns:p14="http://schemas.microsoft.com/office/powerpoint/2010/main" val="2014106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第三，無花果樹還提供一些遮蔭，有助於為葡萄藤降溫。</a:t>
            </a:r>
          </a:p>
        </p:txBody>
      </p:sp>
    </p:spTree>
    <p:extLst>
      <p:ext uri="{BB962C8B-B14F-4D97-AF65-F5344CB8AC3E}">
        <p14:creationId xmlns:p14="http://schemas.microsoft.com/office/powerpoint/2010/main" val="13052984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我們通過祈禱、關懷和支持為年輕基督徒提供一些鼓勵和安慰。</a:t>
            </a:r>
          </a:p>
        </p:txBody>
      </p:sp>
    </p:spTree>
    <p:extLst>
      <p:ext uri="{BB962C8B-B14F-4D97-AF65-F5344CB8AC3E}">
        <p14:creationId xmlns:p14="http://schemas.microsoft.com/office/powerpoint/2010/main" val="1943777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088" y="-152073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管園的說：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主啊，今年且留著，等我周圍掘開土，加上糞， 以後若結果子便罷，不然，再把它砍了。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46317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這樣做是我們對神有用的另一種方式。</a:t>
            </a:r>
          </a:p>
        </p:txBody>
      </p:sp>
    </p:spTree>
    <p:extLst>
      <p:ext uri="{BB962C8B-B14F-4D97-AF65-F5344CB8AC3E}">
        <p14:creationId xmlns:p14="http://schemas.microsoft.com/office/powerpoint/2010/main" val="94402596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最後，無花果樹有助於保護土壤並幫助土壤通氣，以便葡萄藤可以更好地生長。</a:t>
            </a:r>
          </a:p>
        </p:txBody>
      </p:sp>
    </p:spTree>
    <p:extLst>
      <p:ext uri="{BB962C8B-B14F-4D97-AF65-F5344CB8AC3E}">
        <p14:creationId xmlns:p14="http://schemas.microsoft.com/office/powerpoint/2010/main" val="218630668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在四種土壤的比喻中，我們知道土壤代表人心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72616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我們將神的靈帶入人心並軟化他們，以便他們能夠在基督裡更好地成長。</a:t>
            </a:r>
          </a:p>
        </p:txBody>
      </p:sp>
    </p:spTree>
    <p:extLst>
      <p:ext uri="{BB962C8B-B14F-4D97-AF65-F5344CB8AC3E}">
        <p14:creationId xmlns:p14="http://schemas.microsoft.com/office/powerpoint/2010/main" val="381516308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我們幫助保護它們免受風蝕。風代表世俗的影響力，試圖讓我們的心遠離神。</a:t>
            </a:r>
          </a:p>
        </p:txBody>
      </p:sp>
    </p:spTree>
    <p:extLst>
      <p:ext uri="{BB962C8B-B14F-4D97-AF65-F5344CB8AC3E}">
        <p14:creationId xmlns:p14="http://schemas.microsoft.com/office/powerpoint/2010/main" val="184793490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在四種土壤的比喻中，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我們了解到代表聖靈的水如何能夠打碎岩石並將其變成好土壤。</a:t>
            </a:r>
          </a:p>
        </p:txBody>
      </p:sp>
    </p:spTree>
    <p:extLst>
      <p:ext uri="{BB962C8B-B14F-4D97-AF65-F5344CB8AC3E}">
        <p14:creationId xmlns:p14="http://schemas.microsoft.com/office/powerpoint/2010/main" val="188633210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我們可以帶空氣進入土壤來使土壤變得更加肥沃，並保護土壤免受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風蝕。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93813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763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我們需要與聖靈合作，軟化人們的心，幫助他們在靈性上成長，就像無花果樹幫助管園的照料葡萄藤一樣。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81664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19479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因此，在葡萄園裡種植無花果樹的主要目的是生出無花果來供鳥類食用。不結果的無花果樹幾乎毫無用處。</a:t>
            </a:r>
          </a:p>
        </p:txBody>
      </p:sp>
    </p:spTree>
    <p:extLst>
      <p:ext uri="{BB962C8B-B14F-4D97-AF65-F5344CB8AC3E}">
        <p14:creationId xmlns:p14="http://schemas.microsoft.com/office/powerpoint/2010/main" val="336378828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為什麼有些無花果樹不會結果子呢？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12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一個可能的原因是沒有獲得足夠的正確營養。</a:t>
            </a:r>
          </a:p>
        </p:txBody>
      </p:sp>
    </p:spTree>
    <p:extLst>
      <p:ext uri="{BB962C8B-B14F-4D97-AF65-F5344CB8AC3E}">
        <p14:creationId xmlns:p14="http://schemas.microsoft.com/office/powerpoint/2010/main" val="3651463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E1F3B-F69F-3C38-8591-BC83694B9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24347B-AB32-96E0-F286-F5E78F013C12}"/>
              </a:ext>
            </a:extLst>
          </p:cNvPr>
          <p:cNvSpPr/>
          <p:nvPr/>
        </p:nvSpPr>
        <p:spPr>
          <a:xfrm>
            <a:off x="0" y="9867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zh-TW" altLang="en-US" sz="10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不結果的</a:t>
            </a:r>
            <a:endParaRPr lang="en-US" altLang="zh-TW" sz="10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 algn="ctr"/>
            <a:r>
              <a:rPr lang="zh-TW" altLang="en-US" sz="10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無花果樹</a:t>
            </a:r>
            <a:endParaRPr lang="en-US" altLang="zh-TW" sz="10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781115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水果的生長需要大量的營養。如果營養不夠，植物就比較不會把養分花在果實上。</a:t>
            </a:r>
          </a:p>
        </p:txBody>
      </p:sp>
    </p:spTree>
    <p:extLst>
      <p:ext uri="{BB962C8B-B14F-4D97-AF65-F5344CB8AC3E}">
        <p14:creationId xmlns:p14="http://schemas.microsoft.com/office/powerpoint/2010/main" val="16948869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這裡的情況似乎就是這樣，所以管園的說他會給樹施肥。</a:t>
            </a:r>
          </a:p>
        </p:txBody>
      </p:sp>
    </p:spTree>
    <p:extLst>
      <p:ext uri="{BB962C8B-B14F-4D97-AF65-F5344CB8AC3E}">
        <p14:creationId xmlns:p14="http://schemas.microsoft.com/office/powerpoint/2010/main" val="131951304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另一個可能的原因是攝入過多的營養。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例如，過多的氮會導致樹木長出大量葉子而不是果實。</a:t>
            </a:r>
          </a:p>
        </p:txBody>
      </p:sp>
    </p:spTree>
    <p:extLst>
      <p:ext uri="{BB962C8B-B14F-4D97-AF65-F5344CB8AC3E}">
        <p14:creationId xmlns:p14="http://schemas.microsoft.com/office/powerpoint/2010/main" val="6773789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有些基督徒過於專注於學神學，以至於沒有時間為神工作和服務他人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28578841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有句話說：「有些基督徒只專注於天上之事，但他們在地上卻是一無是處」。</a:t>
            </a:r>
          </a:p>
        </p:txBody>
      </p:sp>
    </p:spTree>
    <p:extLst>
      <p:ext uri="{BB962C8B-B14F-4D97-AF65-F5344CB8AC3E}">
        <p14:creationId xmlns:p14="http://schemas.microsoft.com/office/powerpoint/2010/main" val="37982046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另一個可能的原因是凍傷。外在的傷害可能會導致一些基督徒不結果子。</a:t>
            </a:r>
          </a:p>
        </p:txBody>
      </p:sp>
    </p:spTree>
    <p:extLst>
      <p:ext uri="{BB962C8B-B14F-4D97-AF65-F5344CB8AC3E}">
        <p14:creationId xmlns:p14="http://schemas.microsoft.com/office/powerpoint/2010/main" val="171343886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管園的需要在保護葡萄藤的同時也要保護無花果樹。</a:t>
            </a:r>
          </a:p>
        </p:txBody>
      </p:sp>
    </p:spTree>
    <p:extLst>
      <p:ext uri="{BB962C8B-B14F-4D97-AF65-F5344CB8AC3E}">
        <p14:creationId xmlns:p14="http://schemas.microsoft.com/office/powerpoint/2010/main" val="380337111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當我們服務新的基督徒時，不要忘記成熟的基督徒也需要照顧。</a:t>
            </a:r>
          </a:p>
        </p:txBody>
      </p:sp>
    </p:spTree>
    <p:extLst>
      <p:ext uri="{BB962C8B-B14F-4D97-AF65-F5344CB8AC3E}">
        <p14:creationId xmlns:p14="http://schemas.microsoft.com/office/powerpoint/2010/main" val="181048841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最後，一些無花果樹可能太老了。</a:t>
            </a:r>
          </a:p>
          <a:p>
            <a:endParaRPr lang="en-US" altLang="zh-TW" sz="12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有些基督徒太老了，無法很好地為他人服務。</a:t>
            </a:r>
          </a:p>
        </p:txBody>
      </p:sp>
    </p:spTree>
    <p:extLst>
      <p:ext uri="{BB962C8B-B14F-4D97-AF65-F5344CB8AC3E}">
        <p14:creationId xmlns:p14="http://schemas.microsoft.com/office/powerpoint/2010/main" val="364467771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就無花果樹而言，它們的壽命可達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200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年或更久。所以年齡可能不是這裡的原因。</a:t>
            </a:r>
          </a:p>
        </p:txBody>
      </p:sp>
    </p:spTree>
    <p:extLst>
      <p:ext uri="{BB962C8B-B14F-4D97-AF65-F5344CB8AC3E}">
        <p14:creationId xmlns:p14="http://schemas.microsoft.com/office/powerpoint/2010/main" val="1651552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這似乎是一個非常簡單但令人震驚的寓言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:  </a:t>
            </a: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「要么結果子，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  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要么被砍倒。」</a:t>
            </a:r>
          </a:p>
        </p:txBody>
      </p:sp>
    </p:spTree>
    <p:extLst>
      <p:ext uri="{BB962C8B-B14F-4D97-AF65-F5344CB8AC3E}">
        <p14:creationId xmlns:p14="http://schemas.microsoft.com/office/powerpoint/2010/main" val="244051213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即使它們太老了，它們仍然可以提供遮蔭並使土壤通氣。</a:t>
            </a:r>
          </a:p>
        </p:txBody>
      </p:sp>
    </p:spTree>
    <p:extLst>
      <p:ext uri="{BB962C8B-B14F-4D97-AF65-F5344CB8AC3E}">
        <p14:creationId xmlns:p14="http://schemas.microsoft.com/office/powerpoint/2010/main" val="330495155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當我看到我們的長輩們教主日學課程並關心他人時，我感到非常鼓舞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880619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神知道他們的心，並會在適當的時候獎賞他們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47193181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對神來說，他們不亞於在一座巨大的教堂裡向千人傳道的年輕牧師。神審判的是我們的心。</a:t>
            </a:r>
          </a:p>
        </p:txBody>
      </p:sp>
    </p:spTree>
    <p:extLst>
      <p:ext uri="{BB962C8B-B14F-4D97-AF65-F5344CB8AC3E}">
        <p14:creationId xmlns:p14="http://schemas.microsoft.com/office/powerpoint/2010/main" val="402784544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6290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在捕魚的比喻 </a:t>
            </a:r>
            <a:r>
              <a:rPr lang="en-US" sz="7200" b="1" dirty="0"/>
              <a:t>(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馬太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pPr>
              <a:lnSpc>
                <a:spcPct val="95000"/>
              </a:lnSpc>
            </a:pPr>
            <a:r>
              <a:rPr lang="en-US" altLang="zh-TW" sz="7000" b="1" kern="1000" spc="-38" dirty="0">
                <a:ea typeface="Microsoft JhengHei" panose="020B0604030504040204" pitchFamily="34" charset="-120"/>
              </a:rPr>
              <a:t>13:47-50</a:t>
            </a:r>
            <a:r>
              <a:rPr lang="en-US" sz="7200" b="1" dirty="0"/>
              <a:t>)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中，漁夫扔掉了「壞」魚，因為它們賣不出去，對漁夫來說毫無用處。</a:t>
            </a:r>
          </a:p>
          <a:p>
            <a:pPr>
              <a:lnSpc>
                <a:spcPct val="95000"/>
              </a:lnSpc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663555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一棵不結果子的無花果樹對葡萄園的主人來說毫無用處。果實是那裡種植無花果樹的最重要目的。</a:t>
            </a:r>
          </a:p>
        </p:txBody>
      </p:sp>
    </p:spTree>
    <p:extLst>
      <p:ext uri="{BB962C8B-B14F-4D97-AF65-F5344CB8AC3E}">
        <p14:creationId xmlns:p14="http://schemas.microsoft.com/office/powerpoint/2010/main" val="18386842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主人知道這棵樹應該能夠結果子，但事實並非如此。這棵樹沒那麼老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9119270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19479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一個不結果子的基督徒意味著一個在思想上沒有犧牲精神的基督徒，因此他不會造福他人並服務於神的目的。</a:t>
            </a:r>
          </a:p>
        </p:txBody>
      </p:sp>
    </p:spTree>
    <p:extLst>
      <p:ext uri="{BB962C8B-B14F-4D97-AF65-F5344CB8AC3E}">
        <p14:creationId xmlns:p14="http://schemas.microsoft.com/office/powerpoint/2010/main" val="69117429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現在我們知道了無花果樹的用途，讓我們關註一下主人和管園的反應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57275518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耶穌在講這個比喻之前正在討論悔改。這個比喻可能暗示悔改和神審判的時間。</a:t>
            </a:r>
          </a:p>
        </p:txBody>
      </p:sp>
    </p:spTree>
    <p:extLst>
      <p:ext uri="{BB962C8B-B14F-4D97-AF65-F5344CB8AC3E}">
        <p14:creationId xmlns:p14="http://schemas.microsoft.com/office/powerpoint/2010/main" val="4171654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但這個比喻中有很多奇怪的地方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677412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神會給這棵不結果子的無花果樹多一點機會，多一點養分。但最終會有一個審判的時刻。</a:t>
            </a:r>
          </a:p>
        </p:txBody>
      </p:sp>
    </p:spTree>
    <p:extLst>
      <p:ext uri="{BB962C8B-B14F-4D97-AF65-F5344CB8AC3E}">
        <p14:creationId xmlns:p14="http://schemas.microsoft.com/office/powerpoint/2010/main" val="191026109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886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有時我們看到無用甚至壞的基督徒仍然得到神的祝福和照顧。但他們可能正處於「最後的一年」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一個憐憫的時期。</a:t>
            </a:r>
          </a:p>
        </p:txBody>
      </p:sp>
    </p:spTree>
    <p:extLst>
      <p:ext uri="{BB962C8B-B14F-4D97-AF65-F5344CB8AC3E}">
        <p14:creationId xmlns:p14="http://schemas.microsoft.com/office/powerpoint/2010/main" val="92889502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我們不知道審判時間什麼時候到，因此需要盡快開始結出果實。管園還會給它施肥，這樣就可以結出更多的果實。</a:t>
            </a:r>
          </a:p>
        </p:txBody>
      </p:sp>
    </p:spTree>
    <p:extLst>
      <p:ext uri="{BB962C8B-B14F-4D97-AF65-F5344CB8AC3E}">
        <p14:creationId xmlns:p14="http://schemas.microsoft.com/office/powerpoint/2010/main" val="64081536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這無花果樹明年能結果子嗎？ 這比喻沒有說。這是因為那無花果樹代表了我們許多人。</a:t>
            </a:r>
          </a:p>
        </p:txBody>
      </p:sp>
    </p:spTree>
    <p:extLst>
      <p:ext uri="{BB962C8B-B14F-4D97-AF65-F5344CB8AC3E}">
        <p14:creationId xmlns:p14="http://schemas.microsoft.com/office/powerpoint/2010/main" val="13534969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你如何事奉主和他人？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2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你有愛和關心他人的意願嗎？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788615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你是否將你的時間、才華、和財富用於神的目的並服務他人？</a:t>
            </a:r>
          </a:p>
        </p:txBody>
      </p:sp>
    </p:spTree>
    <p:extLst>
      <p:ext uri="{BB962C8B-B14F-4D97-AF65-F5344CB8AC3E}">
        <p14:creationId xmlns:p14="http://schemas.microsoft.com/office/powerpoint/2010/main" val="124694711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0"/>
            <a:ext cx="92202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9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你有花時間關照別人嗎</a:t>
            </a:r>
            <a:r>
              <a:rPr lang="en-US" altLang="zh-TW" sz="69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zh-TW" altLang="en-US" sz="69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有沒有去傾聽他們的需求？ 你有可以幫助他們的技能嗎？ </a:t>
            </a:r>
          </a:p>
        </p:txBody>
      </p:sp>
    </p:spTree>
    <p:extLst>
      <p:ext uri="{BB962C8B-B14F-4D97-AF65-F5344CB8AC3E}">
        <p14:creationId xmlns:p14="http://schemas.microsoft.com/office/powerpoint/2010/main" val="279174468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你會利用你的資源來幫助別人嗎？ 不只是錢，還有你的其他財產、時間及才華。</a:t>
            </a:r>
          </a:p>
        </p:txBody>
      </p:sp>
    </p:spTree>
    <p:extLst>
      <p:ext uri="{BB962C8B-B14F-4D97-AF65-F5344CB8AC3E}">
        <p14:creationId xmlns:p14="http://schemas.microsoft.com/office/powerpoint/2010/main" val="392035378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0"/>
            <a:ext cx="9296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我們的典型行為不是關心陌生人。我們愛的主要是朋友和家人 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只有那些與我們有密切關係或與我們有血緣關係的人。</a:t>
            </a:r>
          </a:p>
        </p:txBody>
      </p:sp>
    </p:spTree>
    <p:extLst>
      <p:ext uri="{BB962C8B-B14F-4D97-AF65-F5344CB8AC3E}">
        <p14:creationId xmlns:p14="http://schemas.microsoft.com/office/powerpoint/2010/main" val="175621072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我們與其他人打交道主要是在交易的基上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我們為他們的服務付費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，等等。</a:t>
            </a:r>
          </a:p>
        </p:txBody>
      </p:sp>
    </p:spTree>
    <p:extLst>
      <p:ext uri="{BB962C8B-B14F-4D97-AF65-F5344CB8AC3E}">
        <p14:creationId xmlns:p14="http://schemas.microsoft.com/office/powerpoint/2010/main" val="3374506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7780F-748C-FDA6-964B-6B4E5AEFE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C621CF-9D20-160B-2689-F9E51E0A9191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為什麼種無花果樹在葡萄園裡，而不是在無花果園裡呢？</a:t>
            </a:r>
          </a:p>
        </p:txBody>
      </p:sp>
    </p:spTree>
    <p:extLst>
      <p:ext uri="{BB962C8B-B14F-4D97-AF65-F5344CB8AC3E}">
        <p14:creationId xmlns:p14="http://schemas.microsoft.com/office/powerpoint/2010/main" val="255140165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神希望我們關心他人，即使是很小的事情。我們的意圖對神來說最重要。</a:t>
            </a:r>
          </a:p>
        </p:txBody>
      </p:sp>
    </p:spTree>
    <p:extLst>
      <p:ext uri="{BB962C8B-B14F-4D97-AF65-F5344CB8AC3E}">
        <p14:creationId xmlns:p14="http://schemas.microsoft.com/office/powerpoint/2010/main" val="217306684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即使是很小的善舉也可以為他人帶來很大的安慰。</a:t>
            </a:r>
          </a:p>
        </p:txBody>
      </p:sp>
    </p:spTree>
    <p:extLst>
      <p:ext uri="{BB962C8B-B14F-4D97-AF65-F5344CB8AC3E}">
        <p14:creationId xmlns:p14="http://schemas.microsoft.com/office/powerpoint/2010/main" val="273417303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世上沒有小的善舉。它們都會對人們產生巨大的影響。</a:t>
            </a:r>
          </a:p>
        </p:txBody>
      </p:sp>
    </p:spTree>
    <p:extLst>
      <p:ext uri="{BB962C8B-B14F-4D97-AF65-F5344CB8AC3E}">
        <p14:creationId xmlns:p14="http://schemas.microsoft.com/office/powerpoint/2010/main" val="1073456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讓我們從關心我們附近的人開始，然後逐步擴展。</a:t>
            </a:r>
          </a:p>
        </p:txBody>
      </p:sp>
    </p:spTree>
    <p:extLst>
      <p:ext uri="{BB962C8B-B14F-4D97-AF65-F5344CB8AC3E}">
        <p14:creationId xmlns:p14="http://schemas.microsoft.com/office/powerpoint/2010/main" val="100712563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這對傳福音很有影響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傳福音是我們的大使命。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561069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有時我們過於專注於講道而不是服務人。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我們想知道為什麼人們不聽我們所傳的道。</a:t>
            </a:r>
          </a:p>
        </p:txBody>
      </p:sp>
    </p:spTree>
    <p:extLst>
      <p:ext uri="{BB962C8B-B14F-4D97-AF65-F5344CB8AC3E}">
        <p14:creationId xmlns:p14="http://schemas.microsoft.com/office/powerpoint/2010/main" val="192752307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如果人們看不到我們的關心，他們就不會聽到我們的聲音。讓你的行動向他們表明神對他們的愛。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03744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「要隨時傳播福音，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如有必要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使用言語。」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r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聖方濟各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r"/>
            <a:r>
              <a:rPr lang="en-US" altLang="zh-TW" sz="7000" b="1" kern="1000" spc="-38" dirty="0">
                <a:ea typeface="Microsoft JhengHei" panose="020B0604030504040204" pitchFamily="34" charset="-120"/>
              </a:rPr>
              <a:t>(St. Francis of Assisi)</a:t>
            </a:r>
          </a:p>
        </p:txBody>
      </p:sp>
    </p:spTree>
    <p:extLst>
      <p:ext uri="{BB962C8B-B14F-4D97-AF65-F5344CB8AC3E}">
        <p14:creationId xmlns:p14="http://schemas.microsoft.com/office/powerpoint/2010/main" val="61024714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088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你可能是一棵小無花果樹。只要盡你所能。神關心的是你的意圖，而不是你結出的果子的數量。</a:t>
            </a:r>
          </a:p>
        </p:txBody>
      </p:sp>
    </p:spTree>
    <p:extLst>
      <p:ext uri="{BB962C8B-B14F-4D97-AF65-F5344CB8AC3E}">
        <p14:creationId xmlns:p14="http://schemas.microsoft.com/office/powerpoint/2010/main" val="36678007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8860" y="-95250"/>
            <a:ext cx="91440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有一天，神會問你：「你如何愛過別人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endParaRPr lang="en-US" altLang="zh-TW" sz="12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我希望天堂裡有陌生人可以見證你對他們的愛及犧牲。</a:t>
            </a:r>
          </a:p>
        </p:txBody>
      </p:sp>
    </p:spTree>
    <p:extLst>
      <p:ext uri="{BB962C8B-B14F-4D97-AF65-F5344CB8AC3E}">
        <p14:creationId xmlns:p14="http://schemas.microsoft.com/office/powerpoint/2010/main" val="354918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18436</TotalTime>
  <Words>2422</Words>
  <Application>Microsoft Office PowerPoint</Application>
  <PresentationFormat>On-screen Show (16:9)</PresentationFormat>
  <Paragraphs>251</Paragraphs>
  <Slides>100</Slides>
  <Notes>98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6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1138</cp:revision>
  <cp:lastPrinted>2017-09-16T17:38:24Z</cp:lastPrinted>
  <dcterms:created xsi:type="dcterms:W3CDTF">2005-06-09T01:58:34Z</dcterms:created>
  <dcterms:modified xsi:type="dcterms:W3CDTF">2025-11-23T17:45:17Z</dcterms:modified>
</cp:coreProperties>
</file>