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3"/>
  </p:notesMasterIdLst>
  <p:handoutMasterIdLst>
    <p:handoutMasterId r:id="rId114"/>
  </p:handoutMasterIdLst>
  <p:sldIdLst>
    <p:sldId id="2372" r:id="rId2"/>
    <p:sldId id="1259" r:id="rId3"/>
    <p:sldId id="880" r:id="rId4"/>
    <p:sldId id="879" r:id="rId5"/>
    <p:sldId id="2466" r:id="rId6"/>
    <p:sldId id="2163" r:id="rId7"/>
    <p:sldId id="881" r:id="rId8"/>
    <p:sldId id="2279" r:id="rId9"/>
    <p:sldId id="2173" r:id="rId10"/>
    <p:sldId id="2299" r:id="rId11"/>
    <p:sldId id="2301" r:id="rId12"/>
    <p:sldId id="2302" r:id="rId13"/>
    <p:sldId id="2171" r:id="rId14"/>
    <p:sldId id="2283" r:id="rId15"/>
    <p:sldId id="2292" r:id="rId16"/>
    <p:sldId id="2291" r:id="rId17"/>
    <p:sldId id="2287" r:id="rId18"/>
    <p:sldId id="2304" r:id="rId19"/>
    <p:sldId id="2307" r:id="rId20"/>
    <p:sldId id="2177" r:id="rId21"/>
    <p:sldId id="2310" r:id="rId22"/>
    <p:sldId id="1927" r:id="rId23"/>
    <p:sldId id="2312" r:id="rId24"/>
    <p:sldId id="2329" r:id="rId25"/>
    <p:sldId id="2331" r:id="rId26"/>
    <p:sldId id="2314" r:id="rId27"/>
    <p:sldId id="2316" r:id="rId28"/>
    <p:sldId id="2339" r:id="rId29"/>
    <p:sldId id="2452" r:id="rId30"/>
    <p:sldId id="2343" r:id="rId31"/>
    <p:sldId id="2345" r:id="rId32"/>
    <p:sldId id="2294" r:id="rId33"/>
    <p:sldId id="2319" r:id="rId34"/>
    <p:sldId id="2321" r:id="rId35"/>
    <p:sldId id="2323" r:id="rId36"/>
    <p:sldId id="2333" r:id="rId37"/>
    <p:sldId id="2335" r:id="rId38"/>
    <p:sldId id="2337" r:id="rId39"/>
    <p:sldId id="2448" r:id="rId40"/>
    <p:sldId id="2449" r:id="rId41"/>
    <p:sldId id="2325" r:id="rId42"/>
    <p:sldId id="2296" r:id="rId43"/>
    <p:sldId id="2298" r:id="rId44"/>
    <p:sldId id="2308" r:id="rId45"/>
    <p:sldId id="2467" r:id="rId46"/>
    <p:sldId id="2350" r:id="rId47"/>
    <p:sldId id="2309" r:id="rId48"/>
    <p:sldId id="2354" r:id="rId49"/>
    <p:sldId id="2356" r:id="rId50"/>
    <p:sldId id="2358" r:id="rId51"/>
    <p:sldId id="2360" r:id="rId52"/>
    <p:sldId id="887" r:id="rId53"/>
    <p:sldId id="2362" r:id="rId54"/>
    <p:sldId id="2187" r:id="rId55"/>
    <p:sldId id="2191" r:id="rId56"/>
    <p:sldId id="2370" r:id="rId57"/>
    <p:sldId id="2435" r:id="rId58"/>
    <p:sldId id="2437" r:id="rId59"/>
    <p:sldId id="2438" r:id="rId60"/>
    <p:sldId id="2193" r:id="rId61"/>
    <p:sldId id="2441" r:id="rId62"/>
    <p:sldId id="2365" r:id="rId63"/>
    <p:sldId id="2443" r:id="rId64"/>
    <p:sldId id="2367" r:id="rId65"/>
    <p:sldId id="2195" r:id="rId66"/>
    <p:sldId id="2368" r:id="rId67"/>
    <p:sldId id="2369" r:id="rId68"/>
    <p:sldId id="2197" r:id="rId69"/>
    <p:sldId id="2384" r:id="rId70"/>
    <p:sldId id="2386" r:id="rId71"/>
    <p:sldId id="2388" r:id="rId72"/>
    <p:sldId id="2390" r:id="rId73"/>
    <p:sldId id="2376" r:id="rId74"/>
    <p:sldId id="1545" r:id="rId75"/>
    <p:sldId id="2374" r:id="rId76"/>
    <p:sldId id="2199" r:id="rId77"/>
    <p:sldId id="1256" r:id="rId78"/>
    <p:sldId id="2205" r:id="rId79"/>
    <p:sldId id="2207" r:id="rId80"/>
    <p:sldId id="2398" r:id="rId81"/>
    <p:sldId id="2392" r:id="rId82"/>
    <p:sldId id="2394" r:id="rId83"/>
    <p:sldId id="2211" r:id="rId84"/>
    <p:sldId id="902" r:id="rId85"/>
    <p:sldId id="2213" r:id="rId86"/>
    <p:sldId id="2215" r:id="rId87"/>
    <p:sldId id="2217" r:id="rId88"/>
    <p:sldId id="2427" r:id="rId89"/>
    <p:sldId id="2404" r:id="rId90"/>
    <p:sldId id="2406" r:id="rId91"/>
    <p:sldId id="2400" r:id="rId92"/>
    <p:sldId id="2408" r:id="rId93"/>
    <p:sldId id="2462" r:id="rId94"/>
    <p:sldId id="2463" r:id="rId95"/>
    <p:sldId id="2464" r:id="rId96"/>
    <p:sldId id="2219" r:id="rId97"/>
    <p:sldId id="2221" r:id="rId98"/>
    <p:sldId id="2223" r:id="rId99"/>
    <p:sldId id="2410" r:id="rId100"/>
    <p:sldId id="2412" r:id="rId101"/>
    <p:sldId id="2431" r:id="rId102"/>
    <p:sldId id="2402" r:id="rId103"/>
    <p:sldId id="2417" r:id="rId104"/>
    <p:sldId id="2432" r:id="rId105"/>
    <p:sldId id="2419" r:id="rId106"/>
    <p:sldId id="2421" r:id="rId107"/>
    <p:sldId id="2423" r:id="rId108"/>
    <p:sldId id="2425" r:id="rId109"/>
    <p:sldId id="2429" r:id="rId110"/>
    <p:sldId id="2225" r:id="rId111"/>
    <p:sldId id="2227" r:id="rId1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BA232-8EC1-43E1-8E3D-9F8E5ABD2CD2}" v="1" dt="2025-08-10T15:00:5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140" autoAdjust="0"/>
  </p:normalViewPr>
  <p:slideViewPr>
    <p:cSldViewPr>
      <p:cViewPr>
        <p:scale>
          <a:sx n="40" d="100"/>
          <a:sy n="40" d="100"/>
        </p:scale>
        <p:origin x="2172" y="76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19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058BA232-8EC1-43E1-8E3D-9F8E5ABD2CD2}"/>
    <pc:docChg chg="modSld">
      <pc:chgData name="George Huang" userId="7522906efeb502a4" providerId="LiveId" clId="{058BA232-8EC1-43E1-8E3D-9F8E5ABD2CD2}" dt="2025-08-10T15:00:56.705" v="0"/>
      <pc:docMkLst>
        <pc:docMk/>
      </pc:docMkLst>
      <pc:sldChg chg="modSp">
        <pc:chgData name="George Huang" userId="7522906efeb502a4" providerId="LiveId" clId="{058BA232-8EC1-43E1-8E3D-9F8E5ABD2CD2}" dt="2025-08-10T15:00:56.705" v="0"/>
        <pc:sldMkLst>
          <pc:docMk/>
          <pc:sldMk cId="2290459599" sldId="2467"/>
        </pc:sldMkLst>
        <pc:spChg chg="mod">
          <ac:chgData name="George Huang" userId="7522906efeb502a4" providerId="LiveId" clId="{058BA232-8EC1-43E1-8E3D-9F8E5ABD2CD2}" dt="2025-08-10T15:00:56.705" v="0"/>
          <ac:spMkLst>
            <pc:docMk/>
            <pc:sldMk cId="2290459599" sldId="2467"/>
            <ac:spMk id="3" creationId="{00000000-0000-0000-0000-000000000000}"/>
          </ac:spMkLst>
        </pc:spChg>
      </pc:sldChg>
    </pc:docChg>
  </pc:docChgLst>
  <pc:docChgLst>
    <pc:chgData name="George Huang" userId="7522906efeb502a4" providerId="LiveId" clId="{F31BFE03-7C0F-4B15-A4FF-26E9EC48E790}"/>
    <pc:docChg chg="undo custSel addSld delSld modSld">
      <pc:chgData name="George Huang" userId="7522906efeb502a4" providerId="LiveId" clId="{F31BFE03-7C0F-4B15-A4FF-26E9EC48E790}" dt="2025-07-12T15:46:54.867" v="22" actId="47"/>
      <pc:docMkLst>
        <pc:docMk/>
      </pc:docMkLst>
      <pc:sldChg chg="add del">
        <pc:chgData name="George Huang" userId="7522906efeb502a4" providerId="LiveId" clId="{F31BFE03-7C0F-4B15-A4FF-26E9EC48E790}" dt="2025-07-12T15:28:53.900" v="4" actId="47"/>
        <pc:sldMkLst>
          <pc:docMk/>
          <pc:sldMk cId="1083593433" sldId="474"/>
        </pc:sldMkLst>
      </pc:sldChg>
      <pc:sldChg chg="del">
        <pc:chgData name="George Huang" userId="7522906efeb502a4" providerId="LiveId" clId="{F31BFE03-7C0F-4B15-A4FF-26E9EC48E790}" dt="2025-07-12T15:28:55.892" v="6" actId="47"/>
        <pc:sldMkLst>
          <pc:docMk/>
          <pc:sldMk cId="2138437440" sldId="595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419414757" sldId="820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582371249" sldId="852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2992198098" sldId="857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782776866" sldId="865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345924043" sldId="870"/>
        </pc:sldMkLst>
      </pc:sldChg>
      <pc:sldChg chg="del">
        <pc:chgData name="George Huang" userId="7522906efeb502a4" providerId="LiveId" clId="{F31BFE03-7C0F-4B15-A4FF-26E9EC48E790}" dt="2025-07-12T15:46:54.867" v="22" actId="47"/>
        <pc:sldMkLst>
          <pc:docMk/>
          <pc:sldMk cId="1290273586" sldId="873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3868837159" sldId="875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53736775" sldId="876"/>
        </pc:sldMkLst>
      </pc:sldChg>
      <pc:sldChg chg="del">
        <pc:chgData name="George Huang" userId="7522906efeb502a4" providerId="LiveId" clId="{F31BFE03-7C0F-4B15-A4FF-26E9EC48E790}" dt="2025-07-12T15:28:56.094" v="7" actId="47"/>
        <pc:sldMkLst>
          <pc:docMk/>
          <pc:sldMk cId="3196755590" sldId="878"/>
        </pc:sldMkLst>
      </pc:sldChg>
      <pc:sldChg chg="del">
        <pc:chgData name="George Huang" userId="7522906efeb502a4" providerId="LiveId" clId="{F31BFE03-7C0F-4B15-A4FF-26E9EC48E790}" dt="2025-07-12T15:36:23.998" v="19" actId="47"/>
        <pc:sldMkLst>
          <pc:docMk/>
          <pc:sldMk cId="2527539084" sldId="883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2757781176" sldId="884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618048722" sldId="885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821588891" sldId="886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400667619" sldId="890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675153683" sldId="897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9127004" sldId="901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843025503" sldId="907"/>
        </pc:sldMkLst>
      </pc:sldChg>
      <pc:sldChg chg="del">
        <pc:chgData name="George Huang" userId="7522906efeb502a4" providerId="LiveId" clId="{F31BFE03-7C0F-4B15-A4FF-26E9EC48E790}" dt="2025-07-12T15:28:56.629" v="8" actId="47"/>
        <pc:sldMkLst>
          <pc:docMk/>
          <pc:sldMk cId="3498711268" sldId="1258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507654660" sldId="1544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108716255" sldId="1926"/>
        </pc:sldMkLst>
      </pc:sldChg>
      <pc:sldChg chg="del">
        <pc:chgData name="George Huang" userId="7522906efeb502a4" providerId="LiveId" clId="{F31BFE03-7C0F-4B15-A4FF-26E9EC48E790}" dt="2025-07-12T15:30:42.675" v="12" actId="47"/>
        <pc:sldMkLst>
          <pc:docMk/>
          <pc:sldMk cId="502326373" sldId="2162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1110191235" sldId="2172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964784315" sldId="2174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3819536842" sldId="2176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836318457" sldId="2186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3589279099" sldId="2192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015029181" sldId="2194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073376478" sldId="2196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211979044" sldId="2198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579940755" sldId="2202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3109768426" sldId="2206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2300063839" sldId="2210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877353986" sldId="2212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774439887" sldId="2214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476366744" sldId="2216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1097602838" sldId="2218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2299729356" sldId="2220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410131551" sldId="2222"/>
        </pc:sldMkLst>
      </pc:sldChg>
      <pc:sldChg chg="del">
        <pc:chgData name="George Huang" userId="7522906efeb502a4" providerId="LiveId" clId="{F31BFE03-7C0F-4B15-A4FF-26E9EC48E790}" dt="2025-07-12T15:34:49.996" v="17" actId="47"/>
        <pc:sldMkLst>
          <pc:docMk/>
          <pc:sldMk cId="3355585883" sldId="2224"/>
        </pc:sldMkLst>
      </pc:sldChg>
      <pc:sldChg chg="del">
        <pc:chgData name="George Huang" userId="7522906efeb502a4" providerId="LiveId" clId="{F31BFE03-7C0F-4B15-A4FF-26E9EC48E790}" dt="2025-07-12T15:34:49.996" v="17" actId="47"/>
        <pc:sldMkLst>
          <pc:docMk/>
          <pc:sldMk cId="1516695124" sldId="2226"/>
        </pc:sldMkLst>
      </pc:sldChg>
      <pc:sldChg chg="del">
        <pc:chgData name="George Huang" userId="7522906efeb502a4" providerId="LiveId" clId="{F31BFE03-7C0F-4B15-A4FF-26E9EC48E790}" dt="2025-07-12T15:34:49.996" v="17" actId="47"/>
        <pc:sldMkLst>
          <pc:docMk/>
          <pc:sldMk cId="3948629412" sldId="2274"/>
        </pc:sldMkLst>
      </pc:sldChg>
      <pc:sldChg chg="del">
        <pc:chgData name="George Huang" userId="7522906efeb502a4" providerId="LiveId" clId="{F31BFE03-7C0F-4B15-A4FF-26E9EC48E790}" dt="2025-07-12T15:34:49.996" v="17" actId="47"/>
        <pc:sldMkLst>
          <pc:docMk/>
          <pc:sldMk cId="1908821602" sldId="2275"/>
        </pc:sldMkLst>
      </pc:sldChg>
      <pc:sldChg chg="del">
        <pc:chgData name="George Huang" userId="7522906efeb502a4" providerId="LiveId" clId="{F31BFE03-7C0F-4B15-A4FF-26E9EC48E790}" dt="2025-07-12T15:39:01.184" v="20" actId="47"/>
        <pc:sldMkLst>
          <pc:docMk/>
          <pc:sldMk cId="1554259941" sldId="2276"/>
        </pc:sldMkLst>
      </pc:sldChg>
      <pc:sldChg chg="del">
        <pc:chgData name="George Huang" userId="7522906efeb502a4" providerId="LiveId" clId="{F31BFE03-7C0F-4B15-A4FF-26E9EC48E790}" dt="2025-07-12T15:39:01.184" v="20" actId="47"/>
        <pc:sldMkLst>
          <pc:docMk/>
          <pc:sldMk cId="4164234004" sldId="2277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1565902624" sldId="2278"/>
        </pc:sldMkLst>
      </pc:sldChg>
      <pc:sldChg chg="del">
        <pc:chgData name="George Huang" userId="7522906efeb502a4" providerId="LiveId" clId="{F31BFE03-7C0F-4B15-A4FF-26E9EC48E790}" dt="2025-07-12T15:35:17.601" v="18" actId="47"/>
        <pc:sldMkLst>
          <pc:docMk/>
          <pc:sldMk cId="45339563" sldId="2280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337905874" sldId="2282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665974704" sldId="2286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3642027418" sldId="2293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2486172810" sldId="2297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435116199" sldId="2300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1145165793" sldId="2303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3497448946" sldId="2311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046657860" sldId="2313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030164190" sldId="2315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289475731" sldId="2317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2028942787" sldId="2318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065839889" sldId="2320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896826355" sldId="2322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86316228" sldId="2324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584870701" sldId="2326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4092147272" sldId="2328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2186483286" sldId="2330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957354165" sldId="2332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79124396" sldId="2334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4173017772" sldId="2336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085657773" sldId="2338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47356913" sldId="2342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2479051057" sldId="2344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88740597" sldId="2349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899366731" sldId="2353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780948970" sldId="2355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357245317" sldId="2357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532298815" sldId="2359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773546735" sldId="2361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3050083997" sldId="2363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3936863978" sldId="2366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310272514" sldId="2371"/>
        </pc:sldMkLst>
      </pc:sldChg>
      <pc:sldChg chg="add del">
        <pc:chgData name="George Huang" userId="7522906efeb502a4" providerId="LiveId" clId="{F31BFE03-7C0F-4B15-A4FF-26E9EC48E790}" dt="2025-07-12T15:28:49.684" v="2" actId="47"/>
        <pc:sldMkLst>
          <pc:docMk/>
          <pc:sldMk cId="2848592825" sldId="2372"/>
        </pc:sldMkLst>
      </pc:sldChg>
      <pc:sldChg chg="del">
        <pc:chgData name="George Huang" userId="7522906efeb502a4" providerId="LiveId" clId="{F31BFE03-7C0F-4B15-A4FF-26E9EC48E790}" dt="2025-07-12T15:28:54.157" v="5" actId="47"/>
        <pc:sldMkLst>
          <pc:docMk/>
          <pc:sldMk cId="2260108113" sldId="2373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89691110" sldId="2375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51493696" sldId="2383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775966210" sldId="2385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2308441842" sldId="2387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215748986" sldId="2389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274645768" sldId="2391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883179690" sldId="2393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668464034" sldId="2397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515481505" sldId="2399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597354761" sldId="2401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2776481246" sldId="2403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3042550536" sldId="2405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372117231" sldId="2407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647051348" sldId="2409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3119935759" sldId="2411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253673273" sldId="2413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4003476023" sldId="2418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4009596637" sldId="2420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3018678567" sldId="2422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735887229" sldId="2424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3081089278" sldId="2426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2666731397" sldId="2428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2039454502" sldId="2433"/>
        </pc:sldMkLst>
      </pc:sldChg>
      <pc:sldChg chg="del">
        <pc:chgData name="George Huang" userId="7522906efeb502a4" providerId="LiveId" clId="{F31BFE03-7C0F-4B15-A4FF-26E9EC48E790}" dt="2025-07-12T15:34:49.996" v="17" actId="47"/>
        <pc:sldMkLst>
          <pc:docMk/>
          <pc:sldMk cId="1194308290" sldId="2434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1882662" sldId="2444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728079148" sldId="2445"/>
        </pc:sldMkLst>
      </pc:sldChg>
      <pc:sldChg chg="del">
        <pc:chgData name="George Huang" userId="7522906efeb502a4" providerId="LiveId" clId="{F31BFE03-7C0F-4B15-A4FF-26E9EC48E790}" dt="2025-07-12T15:30:28.019" v="11" actId="47"/>
        <pc:sldMkLst>
          <pc:docMk/>
          <pc:sldMk cId="803004113" sldId="2446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3153315029" sldId="2447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692530178" sldId="2450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2189740645" sldId="2453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832500587" sldId="2454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1055302502" sldId="2456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3837556283" sldId="2457"/>
        </pc:sldMkLst>
      </pc:sldChg>
      <pc:sldChg chg="del">
        <pc:chgData name="George Huang" userId="7522906efeb502a4" providerId="LiveId" clId="{F31BFE03-7C0F-4B15-A4FF-26E9EC48E790}" dt="2025-07-12T15:33:09.014" v="14" actId="47"/>
        <pc:sldMkLst>
          <pc:docMk/>
          <pc:sldMk cId="36930248" sldId="2458"/>
        </pc:sldMkLst>
      </pc:sldChg>
      <pc:sldChg chg="del">
        <pc:chgData name="George Huang" userId="7522906efeb502a4" providerId="LiveId" clId="{F31BFE03-7C0F-4B15-A4FF-26E9EC48E790}" dt="2025-07-12T15:29:03.709" v="10" actId="47"/>
        <pc:sldMkLst>
          <pc:docMk/>
          <pc:sldMk cId="1909957718" sldId="2459"/>
        </pc:sldMkLst>
      </pc:sldChg>
      <pc:sldChg chg="del">
        <pc:chgData name="George Huang" userId="7522906efeb502a4" providerId="LiveId" clId="{F31BFE03-7C0F-4B15-A4FF-26E9EC48E790}" dt="2025-07-12T15:31:55.800" v="13" actId="47"/>
        <pc:sldMkLst>
          <pc:docMk/>
          <pc:sldMk cId="18191292" sldId="2460"/>
        </pc:sldMkLst>
      </pc:sldChg>
      <pc:sldChg chg="del">
        <pc:chgData name="George Huang" userId="7522906efeb502a4" providerId="LiveId" clId="{F31BFE03-7C0F-4B15-A4FF-26E9EC48E790}" dt="2025-07-12T15:34:09.924" v="15" actId="47"/>
        <pc:sldMkLst>
          <pc:docMk/>
          <pc:sldMk cId="1945369173" sldId="2461"/>
        </pc:sldMkLst>
      </pc:sldChg>
      <pc:sldChg chg="del">
        <pc:chgData name="George Huang" userId="7522906efeb502a4" providerId="LiveId" clId="{F31BFE03-7C0F-4B15-A4FF-26E9EC48E790}" dt="2025-07-12T15:34:41.187" v="16" actId="47"/>
        <pc:sldMkLst>
          <pc:docMk/>
          <pc:sldMk cId="930440945" sldId="2465"/>
        </pc:sldMkLst>
      </pc:sldChg>
      <pc:sldChg chg="add">
        <pc:chgData name="George Huang" userId="7522906efeb502a4" providerId="LiveId" clId="{F31BFE03-7C0F-4B15-A4FF-26E9EC48E790}" dt="2025-07-12T15:29:02.133" v="9"/>
        <pc:sldMkLst>
          <pc:docMk/>
          <pc:sldMk cId="3613266297" sldId="2466"/>
        </pc:sldMkLst>
      </pc:sldChg>
      <pc:sldChg chg="add">
        <pc:chgData name="George Huang" userId="7522906efeb502a4" providerId="LiveId" clId="{F31BFE03-7C0F-4B15-A4FF-26E9EC48E790}" dt="2025-07-12T15:46:52.624" v="21"/>
        <pc:sldMkLst>
          <pc:docMk/>
          <pc:sldMk cId="2290459599" sldId="24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8/10/2025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83DBE-EFAE-AAB9-428A-789742DD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62C12-8A21-6082-D74A-F932A6657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5B75E3-7124-4720-38BF-DC0D3DDC7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B691-0845-F08F-67DE-1ED62D177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9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9A3B8-759C-87F1-17C5-3474F2B6A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91ED4D-0110-A5AC-B228-EAA686E9F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A16B8-7164-09A3-EA63-FCC921EB8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CFD20-4CA8-8FCE-CDEE-01A1069CE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8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28818-6E15-7A07-6692-4BD1D4F8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44349-590A-CB42-46F9-84EBAE870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E8EF4-C022-6CD1-E83C-414564FE3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A084D-6470-D204-A001-29A424D90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1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1CDC2-2356-8914-77C2-0361D624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1087B-88BB-A872-BDBC-41B4EAABB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26097-E2CA-9D8E-0C97-0576204DB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A97F-C0E6-6E7A-5D4E-439E21067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68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65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4B1D7-E945-C8A6-4404-E40EE5CF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D42E1-E3B9-D59B-3781-52AF5E352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ADF54-3AF1-13E1-42BD-D6A0173F4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B6DAB-B444-94AB-2FAC-CFEAD2934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CC70-20C4-B1E3-D4AB-C7AFA038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2B0EA-1591-9036-17DE-49CDDD894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7073D-2F8C-7D06-0E74-0A869491E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736F-DC44-3CC9-B114-EC8A9DD0B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00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051ED-B19B-5351-4CFE-D83AA3F19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9BE331-A604-3309-D605-604072649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C2E8A-2373-3CC6-781B-7B3E768F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32A29-F949-1586-1A48-7F64780B0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65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08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0D398-2780-E5B0-C3AD-0428182F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F9FF9-87A9-3F2A-3650-4DA882450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475E7-29A5-5B19-3514-E2FD44367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8A68-A0C4-5E29-723F-F56649435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9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9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40069-DF80-D1AA-30FF-16E29C24F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459B2-2135-83B1-FAF4-FEF82FABE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5AE16-D00E-80CC-5365-5EA156F3A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64EC5-3000-0974-1A97-25A19BB48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F5DB-CA66-FC84-4EDD-5865C7DD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86217-2C12-1D90-14F3-782E7798E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F435C-3CB3-FE25-49FE-7FFEDE244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88B30-1A35-EB02-A421-13BAC2314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73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43D9-EEDB-A740-0C78-CFFC0585E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CB7D1-3E27-AAE2-90C3-6EDDB6360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77F4D-E470-13BD-0719-7643573C3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07A7D-2881-CD1A-8A95-9480D60EA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44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3B760-5A79-F58E-363E-A21DBD8C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55661-21A8-1FA9-8253-1C46016C6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62D36-F4D1-D576-1EC5-1389A2297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117F6-A670-C947-27D1-0E7B38441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81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F0628-01AA-F973-0DA2-943973DF4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544F7-7BD1-A046-C47A-164CA901B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97FC4-7D2A-734D-F0B4-12730C2CE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351AE-B9FE-6E5B-FACC-6282CA941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78D69-0F76-44D8-807D-2CDF6856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A2447-2CBD-6E67-4691-0E6196AED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3ABFB-3DD9-5FF2-282B-11E3BE88B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8C8AC-056C-AD28-4318-DD0DDC540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3004-45AA-CED6-5B8B-954D923BF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EBE0D-BFBF-3A81-FA20-6B3594F45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87CBC-7594-C62C-BF93-4F1EC2C5D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60FE2-7604-5067-DB81-C9C6502DA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B241-ECDC-B0CF-ECC5-55609C65D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89308-6E3B-3175-E8F5-E86C6AAD0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7F526-84EF-3944-73BF-8A9DD5C25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1AF8-E17C-DCAA-352B-C129C3C2A4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8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0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DE5C2-02AC-7F20-A3CC-82A3D40FD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D71C19-FC74-499E-249B-E4FD4815B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35E5C3-ECD8-472C-5EA7-28B864CBB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9D922-CA3E-9A8C-B3E5-5395D60B4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4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5ED3D-2E91-443B-4C15-7CE636D6F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B2AC5B-425E-B80E-183D-CF216C78D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9FF7B-E4FB-61A9-1501-F7222531D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CD628-3EA2-D8A6-E7D1-0BA384175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0707-EBA5-CB6C-D231-4D22426B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4D695-EEDA-152F-27D9-3DFBA85FE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E88A3-DD18-4879-D293-B6049C6BF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EF4D-2B6B-B2E9-4DB0-978C25829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5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29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357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853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938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602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15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450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971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080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2962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90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563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F9C9F-635B-DD0F-D8E0-A08E9C582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EFC8-E55F-C23E-25D8-3B2D304B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"/>
            <a:ext cx="8610600" cy="467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TW" sz="1600" b="1" dirty="0"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6000" b="1" dirty="0"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8000" b="1" dirty="0">
                <a:ea typeface="Microsoft JhengHei" panose="020B0604030504040204" pitchFamily="34" charset="-120"/>
              </a:rPr>
              <a:t>Smooth and</a:t>
            </a:r>
          </a:p>
          <a:p>
            <a:pPr marL="0" indent="0" algn="ctr">
              <a:buNone/>
            </a:pPr>
            <a:r>
              <a:rPr lang="en-US" altLang="zh-TW" sz="8000" b="1" dirty="0">
                <a:ea typeface="Microsoft JhengHei" panose="020B0604030504040204" pitchFamily="34" charset="-120"/>
              </a:rPr>
              <a:t>also Prosperous?</a:t>
            </a:r>
          </a:p>
          <a:p>
            <a:pPr marL="0" indent="0" algn="ctr">
              <a:buNone/>
            </a:pPr>
            <a:endParaRPr lang="en-US" altLang="zh-TW" sz="48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59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41E2-BE5C-E2CB-5001-444CB124B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30B5-D69C-997F-4879-7C98A8219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95250"/>
            <a:ext cx="9296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400" b="1" dirty="0">
                <a:ea typeface="Microsoft JhengHei" panose="020B0604030504040204" pitchFamily="34" charset="-120"/>
              </a:rPr>
              <a:t>We all want our lives to be</a:t>
            </a:r>
          </a:p>
          <a:p>
            <a:pPr marL="0" indent="0">
              <a:buNone/>
            </a:pPr>
            <a:r>
              <a:rPr lang="en-US" altLang="zh-TW" sz="6400" b="1" dirty="0">
                <a:ea typeface="Microsoft JhengHei" panose="020B0604030504040204" pitchFamily="34" charset="-120"/>
              </a:rPr>
              <a:t>“Smooth and prosperous.”</a:t>
            </a:r>
          </a:p>
          <a:p>
            <a:pPr marL="0" indent="0">
              <a:buNone/>
            </a:pPr>
            <a:r>
              <a:rPr lang="en-US" altLang="zh-TW" sz="6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The word “smooth” is found in Chinese phrase for “have a good trip”. </a:t>
            </a:r>
          </a:p>
          <a:p>
            <a:pPr marL="0" indent="0">
              <a:buNone/>
            </a:pPr>
            <a:endParaRPr lang="en-US" altLang="zh-TW" sz="64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64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8331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EE87F-D593-8896-75E5-3494712C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E280-FFCD-4258-A724-B50EB925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b="1" dirty="0"/>
              <a:t>It is perhaps the greatest proof that the Bible is divinely inspired.  It also shows us that God is in control of history.</a:t>
            </a:r>
          </a:p>
        </p:txBody>
      </p:sp>
    </p:spTree>
    <p:extLst>
      <p:ext uri="{BB962C8B-B14F-4D97-AF65-F5344CB8AC3E}">
        <p14:creationId xmlns:p14="http://schemas.microsoft.com/office/powerpoint/2010/main" val="25594752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D76AE-FBE6-83FD-4F05-8D925F10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70CA-470A-7C3C-0942-699732F3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95250"/>
            <a:ext cx="914400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500" b="1" dirty="0"/>
              <a:t>Daniel upheld his principles and continued to fulfill his duties.  His faithfulness would later help Israelis return to their Promised Land.</a:t>
            </a:r>
          </a:p>
        </p:txBody>
      </p:sp>
    </p:spTree>
    <p:extLst>
      <p:ext uri="{BB962C8B-B14F-4D97-AF65-F5344CB8AC3E}">
        <p14:creationId xmlns:p14="http://schemas.microsoft.com/office/powerpoint/2010/main" val="6516778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BFA05-92AF-F446-51C9-54109CCB0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7D3DA-3FB7-405D-6F7D-908957A11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"/>
            <a:ext cx="9144000" cy="5238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54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1. God’s revealed word to all – the Bible (logos)</a:t>
            </a:r>
          </a:p>
          <a:p>
            <a:pPr marL="0" indent="0">
              <a:buNone/>
            </a:pP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2. God’s personal word, guidance, or revelation (rhema)</a:t>
            </a:r>
          </a:p>
          <a:p>
            <a:pPr marL="0" indent="0">
              <a:buNone/>
            </a:pP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3. Your conscience</a:t>
            </a:r>
            <a:r>
              <a:rPr lang="zh-TW" altLang="en-US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(ethos), passion, responsibilities, etc.</a:t>
            </a:r>
          </a:p>
          <a:p>
            <a:pPr marL="0" indent="0">
              <a:buNone/>
            </a:pPr>
            <a:endParaRPr lang="en-US" altLang="zh-TW" sz="54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en-US" altLang="zh-TW" sz="54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54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9478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E638D-31D5-AF91-A8DC-5FB7D121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71403-1F59-1B09-E89B-FAE97D83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Are you ready to obey and follow God and do something great for Him with your life?</a:t>
            </a:r>
            <a:endParaRPr lang="zh-TW" altLang="en-US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9123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DC15C-2783-74AB-AE47-4BBB5F38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E8ACA-2925-536F-B9F9-F753AC34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First things first: Study the Bible (logos) and get an idea of what that commitment may entail.</a:t>
            </a:r>
          </a:p>
        </p:txBody>
      </p:sp>
    </p:spTree>
    <p:extLst>
      <p:ext uri="{BB962C8B-B14F-4D97-AF65-F5344CB8AC3E}">
        <p14:creationId xmlns:p14="http://schemas.microsoft.com/office/powerpoint/2010/main" val="7604819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07BC3-2717-6BD2-F6AD-98868CCD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2546-63D5-82BE-CBA9-58B949D1F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Once you have decided, tell the Lord that you want to make that commitment.  It may be a very difficult road.</a:t>
            </a:r>
          </a:p>
        </p:txBody>
      </p:sp>
    </p:spTree>
    <p:extLst>
      <p:ext uri="{BB962C8B-B14F-4D97-AF65-F5344CB8AC3E}">
        <p14:creationId xmlns:p14="http://schemas.microsoft.com/office/powerpoint/2010/main" val="39719787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5650C-30AC-2A68-01B8-43AECC56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D029-A7AF-496B-5AEC-9447E6AFF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Then, ask the Lord to show you the way (rhema).  It may not be obvious.  It may even look ridiculous from the world’s perspective.</a:t>
            </a:r>
          </a:p>
        </p:txBody>
      </p:sp>
    </p:spTree>
    <p:extLst>
      <p:ext uri="{BB962C8B-B14F-4D97-AF65-F5344CB8AC3E}">
        <p14:creationId xmlns:p14="http://schemas.microsoft.com/office/powerpoint/2010/main" val="32094664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E9E09-2310-0CC1-987F-8A2C8683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DC3C-A58B-ED79-FF26-4071A9FF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500" b="1" dirty="0"/>
              <a:t>Sometimes a door opens but it’s not from God.  Remember: opportunities do not imply God’s guidance or permission.</a:t>
            </a:r>
          </a:p>
        </p:txBody>
      </p:sp>
    </p:spTree>
    <p:extLst>
      <p:ext uri="{BB962C8B-B14F-4D97-AF65-F5344CB8AC3E}">
        <p14:creationId xmlns:p14="http://schemas.microsoft.com/office/powerpoint/2010/main" val="13303853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C47C2-AEF1-6B35-D25D-69F6F5EDD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6F3F-B209-EE3A-63DA-D34E5818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Stay faithful even when you fail or encounter difficulties.  Follow God’s teachings (logos) and don’t give up.</a:t>
            </a:r>
          </a:p>
          <a:p>
            <a:pPr marL="0" indent="0">
              <a:buNone/>
            </a:pP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0692656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529BE-2A61-FD31-300E-B293A9192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2F3D8-C955-4F64-A94C-E4A6A8BA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If you don’t have guidance from God (rhema)</a:t>
            </a:r>
            <a:r>
              <a:rPr lang="zh-TW" altLang="en-US" sz="6400" b="1" dirty="0"/>
              <a:t> </a:t>
            </a:r>
            <a:r>
              <a:rPr lang="en-US" altLang="zh-TW" sz="6400" b="1" dirty="0"/>
              <a:t>yet</a:t>
            </a:r>
            <a:r>
              <a:rPr lang="en-US" sz="6400" b="1" dirty="0"/>
              <a:t>, just continue to follow His word (logos) and fulfill your principles (ethos) and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184926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0DDF-2287-B738-BCCA-21CCD880E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9C25-F032-33CB-49A1-8E4F5E41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Even more amazingly, the first four characters on the license plate perfectly represents our family.</a:t>
            </a:r>
          </a:p>
        </p:txBody>
      </p:sp>
    </p:spTree>
    <p:extLst>
      <p:ext uri="{BB962C8B-B14F-4D97-AF65-F5344CB8AC3E}">
        <p14:creationId xmlns:p14="http://schemas.microsoft.com/office/powerpoint/2010/main" val="63347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Following God is a long journey.  We can begin by obeying His teachings (logos), guidance (rhema), and our principles and beliefs (ethos).</a:t>
            </a:r>
          </a:p>
        </p:txBody>
      </p:sp>
    </p:spTree>
    <p:extLst>
      <p:ext uri="{BB962C8B-B14F-4D97-AF65-F5344CB8AC3E}">
        <p14:creationId xmlns:p14="http://schemas.microsoft.com/office/powerpoint/2010/main" val="39787309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57150"/>
            <a:ext cx="9164320" cy="4557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So now, let’s begin</a:t>
            </a:r>
          </a:p>
          <a:p>
            <a:pPr marL="0" indent="0">
              <a:buNone/>
            </a:pPr>
            <a:r>
              <a:rPr lang="en-US" sz="7000" b="1" dirty="0"/>
              <a:t>(</a:t>
            </a:r>
            <a:r>
              <a:rPr lang="en-US" altLang="zh-TW" sz="7000" b="1" dirty="0"/>
              <a:t>“</a:t>
            </a:r>
            <a:r>
              <a:rPr lang="zh-TW" altLang="en-US" sz="7000" b="1" kern="1000" spc="-5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</a:t>
            </a:r>
            <a:r>
              <a:rPr lang="en-US" altLang="zh-TW" sz="7000" b="1" dirty="0"/>
              <a:t>”</a:t>
            </a:r>
            <a:r>
              <a:rPr lang="zh-TW" altLang="en-US" sz="7000" b="1" dirty="0"/>
              <a:t> </a:t>
            </a:r>
            <a:r>
              <a:rPr lang="en-US" sz="7000" b="1" dirty="0"/>
              <a:t>“fa”)</a:t>
            </a:r>
            <a:r>
              <a:rPr lang="en-US" altLang="zh-TW" sz="7000" b="1" dirty="0"/>
              <a:t>!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15386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56DB5-C867-675E-D811-A9EF5981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A6FF-2FF3-2156-C62E-1E1A9DF3B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350"/>
            <a:ext cx="7315200" cy="40767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</a:rPr>
              <a:t>7	= </a:t>
            </a:r>
            <a:r>
              <a:rPr lang="zh-TW" altLang="en-US" sz="5600" b="1" dirty="0">
                <a:ea typeface="Microsoft JhengHei" panose="020B0604030504040204" pitchFamily="34" charset="-120"/>
              </a:rPr>
              <a:t> 妻 </a:t>
            </a:r>
            <a:r>
              <a:rPr lang="en-US" altLang="zh-TW" sz="5600" b="1" dirty="0">
                <a:ea typeface="Microsoft JhengHei" panose="020B0604030504040204" pitchFamily="34" charset="-120"/>
              </a:rPr>
              <a:t>= Wife</a:t>
            </a:r>
            <a:r>
              <a:rPr lang="zh-TW" altLang="en-US" sz="5600" b="1" dirty="0">
                <a:ea typeface="Microsoft JhengHei" panose="020B0604030504040204" pitchFamily="34" charset="-120"/>
              </a:rPr>
              <a:t> </a:t>
            </a:r>
            <a:endParaRPr lang="en-US" altLang="zh-TW" sz="5600" b="1" dirty="0">
              <a:ea typeface="Microsoft JhengHei" panose="020B0604030504040204" pitchFamily="34" charset="-12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G	=	George	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K	= 	Keona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G	=	Giovanni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6	=	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順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利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Smooth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2	=	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又        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and also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8 	=	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財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5600" b="1" dirty="0">
                <a:ea typeface="Microsoft JhengHei" panose="020B0604030504040204" pitchFamily="34" charset="-120"/>
                <a:cs typeface="Arial" panose="020B0604020202020204" pitchFamily="34" charset="0"/>
              </a:rPr>
              <a:t>Prosperous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TW" sz="56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TW" sz="5600" b="1" dirty="0">
              <a:ea typeface="Microsoft JhengHei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C8BEC-6554-5870-AF51-CBF09CCD25EB}"/>
              </a:ext>
            </a:extLst>
          </p:cNvPr>
          <p:cNvSpPr txBox="1"/>
          <p:nvPr/>
        </p:nvSpPr>
        <p:spPr>
          <a:xfrm>
            <a:off x="5029200" y="-552450"/>
            <a:ext cx="129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962C7-2BA4-0ED7-58BF-B3EEB2ABB249}"/>
              </a:ext>
            </a:extLst>
          </p:cNvPr>
          <p:cNvSpPr txBox="1"/>
          <p:nvPr/>
        </p:nvSpPr>
        <p:spPr>
          <a:xfrm>
            <a:off x="6019800" y="666750"/>
            <a:ext cx="3015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我的家庭</a:t>
            </a:r>
            <a:endParaRPr lang="en-US" altLang="zh-TW" sz="5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5000" b="1" dirty="0"/>
              <a:t>My family</a:t>
            </a:r>
          </a:p>
        </p:txBody>
      </p:sp>
    </p:spTree>
    <p:extLst>
      <p:ext uri="{BB962C8B-B14F-4D97-AF65-F5344CB8AC3E}">
        <p14:creationId xmlns:p14="http://schemas.microsoft.com/office/powerpoint/2010/main" val="38780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A few days later, I was thinking about this while driving.  Then a thought came to me.</a:t>
            </a:r>
          </a:p>
        </p:txBody>
      </p:sp>
    </p:spTree>
    <p:extLst>
      <p:ext uri="{BB962C8B-B14F-4D97-AF65-F5344CB8AC3E}">
        <p14:creationId xmlns:p14="http://schemas.microsoft.com/office/powerpoint/2010/main" val="40125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249F-3F81-E67F-D81D-A4AFC23F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E87D-A79B-53D3-26C8-E6AFDC64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“You got it wrong.  It’s not ‘</a:t>
            </a:r>
            <a:r>
              <a:rPr lang="en-US" sz="6400" b="1" dirty="0">
                <a:solidFill>
                  <a:srgbClr val="0070C0"/>
                </a:solidFill>
              </a:rPr>
              <a:t>Smooth</a:t>
            </a:r>
            <a:r>
              <a:rPr lang="en-US" sz="6400" b="1" dirty="0"/>
              <a:t> </a:t>
            </a:r>
            <a:r>
              <a:rPr lang="en-US" sz="6400" b="1" dirty="0">
                <a:solidFill>
                  <a:srgbClr val="C00000"/>
                </a:solidFill>
              </a:rPr>
              <a:t>and also</a:t>
            </a:r>
            <a:r>
              <a:rPr lang="en-US" sz="6400" b="1" dirty="0"/>
              <a:t> </a:t>
            </a:r>
            <a:r>
              <a:rPr lang="en-US" sz="6400" b="1" dirty="0">
                <a:solidFill>
                  <a:schemeClr val="accent6">
                    <a:lumMod val="75000"/>
                  </a:schemeClr>
                </a:solidFill>
              </a:rPr>
              <a:t>prosperous </a:t>
            </a:r>
            <a:r>
              <a:rPr lang="en-US" sz="6400" b="1" dirty="0"/>
              <a:t>(a.).’  It’s supposed to be ‘</a:t>
            </a:r>
            <a:r>
              <a:rPr lang="en-US" sz="6400" b="1" dirty="0">
                <a:solidFill>
                  <a:srgbClr val="0070C0"/>
                </a:solidFill>
              </a:rPr>
              <a:t>Obey</a:t>
            </a:r>
            <a:r>
              <a:rPr lang="en-US" sz="6400" b="1" dirty="0"/>
              <a:t> </a:t>
            </a:r>
            <a:r>
              <a:rPr lang="en-US" sz="6400" b="1" dirty="0">
                <a:solidFill>
                  <a:srgbClr val="C00000"/>
                </a:solidFill>
              </a:rPr>
              <a:t>and then</a:t>
            </a:r>
            <a:r>
              <a:rPr lang="en-US" sz="6400" b="1" dirty="0"/>
              <a:t> </a:t>
            </a:r>
            <a:r>
              <a:rPr lang="en-US" sz="6400" b="1" dirty="0">
                <a:solidFill>
                  <a:schemeClr val="accent6">
                    <a:lumMod val="75000"/>
                  </a:schemeClr>
                </a:solidFill>
              </a:rPr>
              <a:t>prosper</a:t>
            </a:r>
            <a:r>
              <a:rPr lang="en-US" sz="6400" b="1" dirty="0"/>
              <a:t> (v.).’</a:t>
            </a:r>
          </a:p>
        </p:txBody>
      </p:sp>
    </p:spTree>
    <p:extLst>
      <p:ext uri="{BB962C8B-B14F-4D97-AF65-F5344CB8AC3E}">
        <p14:creationId xmlns:p14="http://schemas.microsoft.com/office/powerpoint/2010/main" val="315062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CDBE-7CCF-E9B9-E86D-1709E203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388A-5433-98B0-BD7C-2764DAB1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50"/>
            <a:ext cx="9144000" cy="51054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             順利 </a:t>
            </a:r>
            <a:r>
              <a:rPr lang="en-US" altLang="zh-TW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</a:rPr>
              <a:t>順服</a:t>
            </a:r>
            <a:endParaRPr lang="en-US" altLang="zh-TW" sz="6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6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    Smooth</a:t>
            </a:r>
            <a:r>
              <a:rPr lang="en-US" altLang="zh-TW" sz="3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(a.)</a:t>
            </a:r>
            <a:r>
              <a:rPr lang="zh-TW" altLang="en-US" sz="3000" b="1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CN" sz="6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Obey</a:t>
            </a:r>
            <a:r>
              <a:rPr lang="en-US" altLang="zh-CN" sz="3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(v.)</a:t>
            </a:r>
            <a:endParaRPr lang="en-US" altLang="zh-TW" sz="3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altLang="zh-TW" sz="2000" b="1" dirty="0">
              <a:ea typeface="Microsoft JhengHei" panose="020B0604030504040204" pitchFamily="34" charset="-12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zh-CN" altLang="en-US" sz="6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又</a:t>
            </a:r>
            <a:r>
              <a:rPr lang="zh-CN" altLang="en-US" sz="6000" b="1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</a:rPr>
              <a:t>而</a:t>
            </a:r>
            <a:endParaRPr lang="en-US" altLang="zh-CN" sz="6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6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and also</a:t>
            </a:r>
            <a:r>
              <a:rPr lang="en-US" altLang="zh-TW" sz="6000" b="1" dirty="0">
                <a:ea typeface="Microsoft JhengHei" panose="020B0604030504040204" pitchFamily="34" charset="-120"/>
              </a:rPr>
              <a:t> </a:t>
            </a:r>
            <a:r>
              <a:rPr lang="zh-TW" altLang="en-US" sz="6000" b="1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6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and then</a:t>
            </a:r>
            <a:endParaRPr lang="en-US" altLang="zh-TW" sz="6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altLang="zh-TW" sz="2000" b="1" dirty="0">
              <a:ea typeface="Microsoft JhengHei" panose="020B0604030504040204" pitchFamily="34" charset="-12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發</a:t>
            </a:r>
            <a:r>
              <a:rPr lang="zh-TW" altLang="en-US" sz="6000" b="1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</a:rPr>
              <a:t>發</a:t>
            </a:r>
            <a:endParaRPr lang="en-US" altLang="zh-TW" sz="6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zh-TW" sz="6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Prosperous</a:t>
            </a:r>
            <a:r>
              <a:rPr lang="en-US" altLang="zh-TW" sz="3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(a.)</a:t>
            </a:r>
            <a:r>
              <a:rPr lang="zh-TW" altLang="en-US" sz="6000" b="1" dirty="0">
                <a:ea typeface="Microsoft JhengHei" panose="020B0604030504040204" pitchFamily="34" charset="-120"/>
              </a:rPr>
              <a:t> </a:t>
            </a:r>
            <a:r>
              <a:rPr lang="en-US" altLang="zh-TW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6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6000" b="1" dirty="0">
                <a:solidFill>
                  <a:srgbClr val="0070C0"/>
                </a:solidFill>
                <a:ea typeface="Microsoft JhengHei" panose="020B0604030504040204" pitchFamily="34" charset="-120"/>
              </a:rPr>
              <a:t>Prosper</a:t>
            </a:r>
            <a:r>
              <a:rPr lang="en-US" altLang="zh-TW" sz="3000" b="1" dirty="0">
                <a:solidFill>
                  <a:srgbClr val="0070C0"/>
                </a:solidFill>
                <a:ea typeface="Microsoft JhengHei" panose="020B0604030504040204" pitchFamily="34" charset="-120"/>
              </a:rPr>
              <a:t> (v.)</a:t>
            </a:r>
            <a:endParaRPr lang="en-US" altLang="zh-TW" sz="3000" b="1" dirty="0">
              <a:solidFill>
                <a:srgbClr val="0070C0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1AD3A-1C65-7DBD-F878-275FEEB9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3151-F0B7-698A-CBC0-2B4C175A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95250"/>
            <a:ext cx="914400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6 ≈ </a:t>
            </a:r>
            <a:r>
              <a:rPr lang="en-US" sz="7000" b="1" strike="sngStrike" dirty="0">
                <a:solidFill>
                  <a:srgbClr val="C00000"/>
                </a:solidFill>
              </a:rPr>
              <a:t>smooth</a:t>
            </a:r>
            <a:r>
              <a:rPr lang="en-US" sz="7000" b="1" dirty="0"/>
              <a:t> </a:t>
            </a:r>
            <a:r>
              <a:rPr lang="en-US" sz="7000" b="1" dirty="0">
                <a:solidFill>
                  <a:srgbClr val="0070C0"/>
                </a:solidFill>
              </a:rPr>
              <a:t>obey</a:t>
            </a:r>
          </a:p>
          <a:p>
            <a:pPr marL="0" indent="0">
              <a:buNone/>
            </a:pPr>
            <a:r>
              <a:rPr lang="en-US" sz="7000" b="1" dirty="0"/>
              <a:t>2 ≈ </a:t>
            </a:r>
            <a:r>
              <a:rPr lang="en-US" sz="7000" b="1" strike="sngStrike" dirty="0">
                <a:solidFill>
                  <a:srgbClr val="C00000"/>
                </a:solidFill>
              </a:rPr>
              <a:t>and also</a:t>
            </a:r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-US" sz="7000" b="1" dirty="0">
                <a:solidFill>
                  <a:srgbClr val="0070C0"/>
                </a:solidFill>
              </a:rPr>
              <a:t>and then</a:t>
            </a:r>
          </a:p>
          <a:p>
            <a:pPr marL="0" indent="0">
              <a:buNone/>
            </a:pPr>
            <a:r>
              <a:rPr lang="en-US" sz="7000" b="1" dirty="0"/>
              <a:t>8  ≈ </a:t>
            </a:r>
            <a:r>
              <a:rPr lang="en-US" sz="7000" b="1" strike="sngStrike" dirty="0">
                <a:solidFill>
                  <a:srgbClr val="C00000"/>
                </a:solidFill>
              </a:rPr>
              <a:t>prosperous (a.)</a:t>
            </a:r>
            <a:r>
              <a:rPr lang="en-US" sz="7000" b="1" dirty="0"/>
              <a:t> </a:t>
            </a:r>
            <a:r>
              <a:rPr lang="en-US" sz="7000" b="1" dirty="0">
                <a:solidFill>
                  <a:srgbClr val="0070C0"/>
                </a:solidFill>
              </a:rPr>
              <a:t>prosper or make a big fortune (v.)</a:t>
            </a:r>
          </a:p>
        </p:txBody>
      </p:sp>
    </p:spTree>
    <p:extLst>
      <p:ext uri="{BB962C8B-B14F-4D97-AF65-F5344CB8AC3E}">
        <p14:creationId xmlns:p14="http://schemas.microsoft.com/office/powerpoint/2010/main" val="202477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26FE-DC6F-BB58-60CA-A6322D127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D1A0-928E-8AC6-65C8-89914B1F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So if we obey God, then we can be prosperous?</a:t>
            </a:r>
          </a:p>
          <a:p>
            <a:pPr marL="0" indent="0">
              <a:buNone/>
            </a:pPr>
            <a:endParaRPr lang="en-US" sz="7000" b="1" dirty="0"/>
          </a:p>
          <a:p>
            <a:pPr marL="0" indent="0">
              <a:buNone/>
            </a:pPr>
            <a:r>
              <a:rPr lang="en-US" sz="7000" b="1" dirty="0"/>
              <a:t>Still a very good omen.</a:t>
            </a:r>
          </a:p>
        </p:txBody>
      </p:sp>
    </p:spTree>
    <p:extLst>
      <p:ext uri="{BB962C8B-B14F-4D97-AF65-F5344CB8AC3E}">
        <p14:creationId xmlns:p14="http://schemas.microsoft.com/office/powerpoint/2010/main" val="238513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8426-3737-6117-2925-E60CD3FB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1EAA-ABB3-30D4-9CE6-DA6D627D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Also, because the first character is now a verb, the third character should also be a verb.  So “prosperous” (a.) becomes “prosper” (v.).</a:t>
            </a:r>
          </a:p>
        </p:txBody>
      </p:sp>
    </p:spTree>
    <p:extLst>
      <p:ext uri="{BB962C8B-B14F-4D97-AF65-F5344CB8AC3E}">
        <p14:creationId xmlns:p14="http://schemas.microsoft.com/office/powerpoint/2010/main" val="344224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E9AAA-DCC6-74A9-127B-1522DBDD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F810-11C2-ADB1-F069-C6526417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28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Bible never said Christian life would be </a:t>
            </a: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smooth</a:t>
            </a:r>
            <a:r>
              <a:rPr lang="en-US" altLang="zh-TW" sz="7000" b="1" dirty="0">
                <a:ea typeface="Microsoft JhengHei" panose="020B0604030504040204" pitchFamily="34" charset="-120"/>
              </a:rPr>
              <a:t>.  It does teach us to </a:t>
            </a:r>
            <a:r>
              <a:rPr lang="en-US" altLang="zh-TW" sz="7000" b="1" dirty="0">
                <a:solidFill>
                  <a:srgbClr val="0070C0"/>
                </a:solidFill>
                <a:ea typeface="Microsoft JhengHei" panose="020B0604030504040204" pitchFamily="34" charset="-120"/>
              </a:rPr>
              <a:t>obey</a:t>
            </a:r>
            <a:r>
              <a:rPr lang="en-US" altLang="zh-TW" sz="7000" b="1" dirty="0">
                <a:ea typeface="Microsoft JhengHei" panose="020B0604030504040204" pitchFamily="34" charset="-120"/>
              </a:rPr>
              <a:t> God and His teachings.</a:t>
            </a: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30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20BF-8DAB-AF77-6E4C-CAE4E107E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273A-210C-F4F1-1304-3F2AAFE4C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38150"/>
            <a:ext cx="6858000" cy="44958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altLang="zh-TW" sz="7000" b="1" dirty="0"/>
          </a:p>
          <a:p>
            <a:pPr algn="ctr">
              <a:buNone/>
            </a:pPr>
            <a:r>
              <a:rPr lang="en-US" altLang="zh-TW" sz="7000" b="1" dirty="0"/>
              <a:t>Scripture:</a:t>
            </a:r>
          </a:p>
          <a:p>
            <a:pPr algn="ctr">
              <a:buNone/>
            </a:pPr>
            <a:r>
              <a:rPr lang="en-US" altLang="zh-TW" sz="7000" b="1" dirty="0"/>
              <a:t>Exodus 19:5-6</a:t>
            </a:r>
          </a:p>
        </p:txBody>
      </p:sp>
    </p:spTree>
    <p:extLst>
      <p:ext uri="{BB962C8B-B14F-4D97-AF65-F5344CB8AC3E}">
        <p14:creationId xmlns:p14="http://schemas.microsoft.com/office/powerpoint/2010/main" val="355192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If your life is very smooth, then you will not learn the lessons God intends for you to learn.</a:t>
            </a:r>
          </a:p>
        </p:txBody>
      </p:sp>
    </p:spTree>
    <p:extLst>
      <p:ext uri="{BB962C8B-B14F-4D97-AF65-F5344CB8AC3E}">
        <p14:creationId xmlns:p14="http://schemas.microsoft.com/office/powerpoint/2010/main" val="217111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7C0D-7804-CB31-1532-896DDB00F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68F5-A916-82B9-9948-AEE15674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If your life is very smooth, maybe it’s the devil wishing that you live comfortably and drift away from God.</a:t>
            </a:r>
          </a:p>
        </p:txBody>
      </p:sp>
    </p:spTree>
    <p:extLst>
      <p:ext uri="{BB962C8B-B14F-4D97-AF65-F5344CB8AC3E}">
        <p14:creationId xmlns:p14="http://schemas.microsoft.com/office/powerpoint/2010/main" val="168596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0FC0-1034-4F8C-9479-DDC1CFF7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95250"/>
            <a:ext cx="9144000" cy="427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"The road to hell is a gentle, downward slope so you feel comfortable and would keep going."</a:t>
            </a:r>
          </a:p>
        </p:txBody>
      </p:sp>
    </p:spTree>
    <p:extLst>
      <p:ext uri="{BB962C8B-B14F-4D97-AF65-F5344CB8AC3E}">
        <p14:creationId xmlns:p14="http://schemas.microsoft.com/office/powerpoint/2010/main" val="95037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21C78-EA6C-A93E-B153-ADE56852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6F41-7787-8B3E-DFC8-65266516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God will use people around you to help you learn.  All your conflicts, suffering, difficulties are all lessons for you.</a:t>
            </a:r>
          </a:p>
        </p:txBody>
      </p:sp>
    </p:spTree>
    <p:extLst>
      <p:ext uri="{BB962C8B-B14F-4D97-AF65-F5344CB8AC3E}">
        <p14:creationId xmlns:p14="http://schemas.microsoft.com/office/powerpoint/2010/main" val="66653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807A-F6AA-61BC-3A7A-4E88920D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A8D0-57FE-1BD7-956B-9E50A2EF3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3929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700" b="1" dirty="0"/>
              <a:t>As Christians, we can have peace and joy even amid our difficulties because we know they will ultimately benefit us.</a:t>
            </a:r>
          </a:p>
        </p:txBody>
      </p:sp>
    </p:spTree>
    <p:extLst>
      <p:ext uri="{BB962C8B-B14F-4D97-AF65-F5344CB8AC3E}">
        <p14:creationId xmlns:p14="http://schemas.microsoft.com/office/powerpoint/2010/main" val="281520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52C81-56E6-BFA4-4470-27DC273F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C2B0-38C4-37ED-B8D1-3320698C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Because all these are lessons for us that make us better Christians and prepare us for eternity.</a:t>
            </a:r>
          </a:p>
        </p:txBody>
      </p:sp>
    </p:spTree>
    <p:extLst>
      <p:ext uri="{BB962C8B-B14F-4D97-AF65-F5344CB8AC3E}">
        <p14:creationId xmlns:p14="http://schemas.microsoft.com/office/powerpoint/2010/main" val="4034575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BB890-804A-DEAC-B2E1-0CFFDF7B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5838-EA68-2B35-C5F1-B1F986A6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For instance, some people believe that one’s goal is to find the ideal spouse and live happily ever after.</a:t>
            </a:r>
          </a:p>
        </p:txBody>
      </p:sp>
    </p:spTree>
    <p:extLst>
      <p:ext uri="{BB962C8B-B14F-4D97-AF65-F5344CB8AC3E}">
        <p14:creationId xmlns:p14="http://schemas.microsoft.com/office/powerpoint/2010/main" val="333537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98BC6-6E57-EA55-D6E6-EB1ABEA1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0890-8066-3246-15ED-DA98FB48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In reality, the ideal spouse is one who can stay with you and support each other to get through life’s difficulties.</a:t>
            </a:r>
          </a:p>
        </p:txBody>
      </p:sp>
    </p:spTree>
    <p:extLst>
      <p:ext uri="{BB962C8B-B14F-4D97-AF65-F5344CB8AC3E}">
        <p14:creationId xmlns:p14="http://schemas.microsoft.com/office/powerpoint/2010/main" val="2042858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292C1-2763-BEF9-0BD5-A18E9A28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7966-1A65-A670-9645-46A5D293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Remember the wedding vow?  “I take you to be my wedded wife, to have and to hold, from this day forward, </a:t>
            </a:r>
          </a:p>
          <a:p>
            <a:pPr marL="0" indent="0">
              <a:buNone/>
            </a:pPr>
            <a:endParaRPr lang="en-US" sz="7000" b="1" dirty="0"/>
          </a:p>
          <a:p>
            <a:pPr marL="0" indent="0">
              <a:buNone/>
            </a:pPr>
            <a:r>
              <a:rPr lang="en-US" sz="7000" b="1" dirty="0"/>
              <a:t>for better or for worse, in sickness and in health, to love and to cherish, until we are parted by death."</a:t>
            </a:r>
          </a:p>
        </p:txBody>
      </p:sp>
    </p:spTree>
    <p:extLst>
      <p:ext uri="{BB962C8B-B14F-4D97-AF65-F5344CB8AC3E}">
        <p14:creationId xmlns:p14="http://schemas.microsoft.com/office/powerpoint/2010/main" val="1520030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A0372-602E-8FE6-3DE7-36E46D42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0AA2-2982-1C95-6C44-7B149D56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4691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for better or for worse, in sickness and in health, to love and to cherish, till death do us part."</a:t>
            </a:r>
          </a:p>
        </p:txBody>
      </p:sp>
    </p:spTree>
    <p:extLst>
      <p:ext uri="{BB962C8B-B14F-4D97-AF65-F5344CB8AC3E}">
        <p14:creationId xmlns:p14="http://schemas.microsoft.com/office/powerpoint/2010/main" val="46882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6800" b="1" dirty="0">
                <a:ea typeface="Microsoft JhengHei" panose="020B0604030504040204" pitchFamily="34" charset="-120"/>
              </a:rPr>
              <a:t> Now if you obey me fully and keep my covenant, then out of all nations you will be my treasured possession.  </a:t>
            </a:r>
            <a:endParaRPr lang="en-US" altLang="zh-TW" sz="6800" b="1" dirty="0"/>
          </a:p>
        </p:txBody>
      </p:sp>
    </p:spTree>
    <p:extLst>
      <p:ext uri="{BB962C8B-B14F-4D97-AF65-F5344CB8AC3E}">
        <p14:creationId xmlns:p14="http://schemas.microsoft.com/office/powerpoint/2010/main" val="1374734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B4319-C15B-B98A-A2D9-62114D29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61188-BC98-D9EB-6920-D69B513C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It didn’t say I’ll love you only when you are pretty, rich, healthy, and fun to be with.</a:t>
            </a:r>
          </a:p>
        </p:txBody>
      </p:sp>
    </p:spTree>
    <p:extLst>
      <p:ext uri="{BB962C8B-B14F-4D97-AF65-F5344CB8AC3E}">
        <p14:creationId xmlns:p14="http://schemas.microsoft.com/office/powerpoint/2010/main" val="274215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24201-054F-71AC-6F4E-79131B40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2868-D873-5B4F-5018-490E6397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Why do we see so many divorces?  In many cases, we made our love conditional.</a:t>
            </a:r>
          </a:p>
        </p:txBody>
      </p:sp>
    </p:spTree>
    <p:extLst>
      <p:ext uri="{BB962C8B-B14F-4D97-AF65-F5344CB8AC3E}">
        <p14:creationId xmlns:p14="http://schemas.microsoft.com/office/powerpoint/2010/main" val="3671235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9020-11EE-5B22-D57A-13FA6729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8644-4DE1-876E-CE15-98465885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You will find out that your spouse is not perfect.  Your spouse and all the conflicts you two have are helping you grow as a Christian.</a:t>
            </a:r>
          </a:p>
        </p:txBody>
      </p:sp>
    </p:spTree>
    <p:extLst>
      <p:ext uri="{BB962C8B-B14F-4D97-AF65-F5344CB8AC3E}">
        <p14:creationId xmlns:p14="http://schemas.microsoft.com/office/powerpoint/2010/main" val="2446572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AE5DE-B239-8864-4BDB-848388E9B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0711-AC10-8E58-BEB2-EF9F7FDD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700" b="1" dirty="0"/>
              <a:t>When I was young, I once asked a wise minister, “How do I know who is the spouse God has prepared for me?”</a:t>
            </a:r>
          </a:p>
        </p:txBody>
      </p:sp>
    </p:spTree>
    <p:extLst>
      <p:ext uri="{BB962C8B-B14F-4D97-AF65-F5344CB8AC3E}">
        <p14:creationId xmlns:p14="http://schemas.microsoft.com/office/powerpoint/2010/main" val="2721814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F915B-B31F-1487-EEE3-97334414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A855-0051-5BD2-8CE2-CF701480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He asked, “Why do you think God would tell you?”</a:t>
            </a:r>
          </a:p>
        </p:txBody>
      </p:sp>
    </p:spTree>
    <p:extLst>
      <p:ext uri="{BB962C8B-B14F-4D97-AF65-F5344CB8AC3E}">
        <p14:creationId xmlns:p14="http://schemas.microsoft.com/office/powerpoint/2010/main" val="2973063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EABBB-3D54-9D1A-FCEF-0FAA5C0E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CF5E8-902E-31F6-9C56-67A4A1C8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171450"/>
            <a:ext cx="9164320" cy="478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He was older and wiser to know that the process of finding a mate and sustaining the marriage are all part of God’s plan for us.</a:t>
            </a:r>
          </a:p>
        </p:txBody>
      </p:sp>
    </p:spTree>
    <p:extLst>
      <p:ext uri="{BB962C8B-B14F-4D97-AF65-F5344CB8AC3E}">
        <p14:creationId xmlns:p14="http://schemas.microsoft.com/office/powerpoint/2010/main" val="2041386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756D-2F0B-373B-7128-EEE6A70B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EA8F-CD2F-5E30-BB7A-260197BD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Once I heard that a marriage has three “rings”: engagement </a:t>
            </a:r>
            <a:r>
              <a:rPr lang="en-US" sz="7000" b="1" dirty="0">
                <a:solidFill>
                  <a:srgbClr val="C00000"/>
                </a:solidFill>
              </a:rPr>
              <a:t>ring</a:t>
            </a:r>
            <a:r>
              <a:rPr lang="en-US" sz="7000" b="1" dirty="0"/>
              <a:t>, wedding </a:t>
            </a:r>
            <a:r>
              <a:rPr lang="en-US" sz="7000" b="1" dirty="0">
                <a:solidFill>
                  <a:srgbClr val="C00000"/>
                </a:solidFill>
              </a:rPr>
              <a:t>ring</a:t>
            </a:r>
            <a:r>
              <a:rPr lang="en-US" sz="7000" b="1" dirty="0"/>
              <a:t>, and suffe</a:t>
            </a:r>
            <a:r>
              <a:rPr lang="en-US" sz="7000" b="1" dirty="0">
                <a:solidFill>
                  <a:srgbClr val="C00000"/>
                </a:solidFill>
              </a:rPr>
              <a:t>ring</a:t>
            </a:r>
            <a:r>
              <a:rPr lang="en-US" sz="7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49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619B2-02F7-B2E6-AC28-4DDF0B2F0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C249-5C5C-6A67-6717-7A638CFE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900" b="1" dirty="0"/>
              <a:t>The most important ring may be the suffe</a:t>
            </a:r>
            <a:r>
              <a:rPr lang="en-US" sz="6900" b="1" dirty="0">
                <a:solidFill>
                  <a:srgbClr val="C00000"/>
                </a:solidFill>
              </a:rPr>
              <a:t>ring </a:t>
            </a:r>
            <a:r>
              <a:rPr lang="en-US" sz="6900" b="1" dirty="0"/>
              <a:t>because that’s what shows your love for each other is genuine.</a:t>
            </a:r>
          </a:p>
        </p:txBody>
      </p:sp>
    </p:spTree>
    <p:extLst>
      <p:ext uri="{BB962C8B-B14F-4D97-AF65-F5344CB8AC3E}">
        <p14:creationId xmlns:p14="http://schemas.microsoft.com/office/powerpoint/2010/main" val="3536770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14B39-E8DC-B947-F23B-947767583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9EE4C-5CE3-FFFF-09C8-134FCF49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b="1" dirty="0"/>
              <a:t>Anyone can buy expensive diamonds and rings, but not all can stay true and together during difficulties and conflicts.</a:t>
            </a:r>
          </a:p>
        </p:txBody>
      </p:sp>
    </p:spTree>
    <p:extLst>
      <p:ext uri="{BB962C8B-B14F-4D97-AF65-F5344CB8AC3E}">
        <p14:creationId xmlns:p14="http://schemas.microsoft.com/office/powerpoint/2010/main" val="2743971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2CEC9-110A-C0B0-7979-9FF93074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50CF-EC3E-9F47-C5B2-C565E4347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I believe there’s another “ring” – “lea</a:t>
            </a:r>
            <a:r>
              <a:rPr lang="en-US" sz="7000" b="1" dirty="0">
                <a:solidFill>
                  <a:srgbClr val="C00000"/>
                </a:solidFill>
              </a:rPr>
              <a:t>r</a:t>
            </a:r>
            <a:r>
              <a:rPr lang="en-US" sz="7000" b="1" dirty="0"/>
              <a:t>n</a:t>
            </a:r>
            <a:r>
              <a:rPr lang="en-US" sz="7000" b="1" dirty="0">
                <a:solidFill>
                  <a:srgbClr val="C00000"/>
                </a:solidFill>
              </a:rPr>
              <a:t>ing</a:t>
            </a:r>
            <a:r>
              <a:rPr lang="en-US" sz="7000" b="1" dirty="0"/>
              <a:t>”.  All the sufferings, conflicts, and problem-solving are there to help us grow.</a:t>
            </a:r>
          </a:p>
        </p:txBody>
      </p:sp>
    </p:spTree>
    <p:extLst>
      <p:ext uri="{BB962C8B-B14F-4D97-AF65-F5344CB8AC3E}">
        <p14:creationId xmlns:p14="http://schemas.microsoft.com/office/powerpoint/2010/main" val="59044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95250"/>
            <a:ext cx="9144000" cy="5143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6400" b="1" dirty="0">
                <a:ea typeface="Microsoft JhengHei" panose="020B0604030504040204" pitchFamily="34" charset="-120"/>
              </a:rPr>
              <a:t> Although the whole earth is mine, you will be for me a kingdom of priests and a holy nation.’  These are the words you are to speak to the Israelites.”</a:t>
            </a:r>
            <a:endParaRPr lang="en-US" altLang="zh-TW" sz="6400" b="1" dirty="0"/>
          </a:p>
        </p:txBody>
      </p:sp>
    </p:spTree>
    <p:extLst>
      <p:ext uri="{BB962C8B-B14F-4D97-AF65-F5344CB8AC3E}">
        <p14:creationId xmlns:p14="http://schemas.microsoft.com/office/powerpoint/2010/main" val="591906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36730-B629-9029-6BD4-07F1063A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240B-918A-3932-15E6-1C4CC6F8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“Learning” is why we are here on Earth.  If you have more difficulties in life, you actually learn more and hopefully become wiser and maturer.</a:t>
            </a:r>
          </a:p>
        </p:txBody>
      </p:sp>
    </p:spTree>
    <p:extLst>
      <p:ext uri="{BB962C8B-B14F-4D97-AF65-F5344CB8AC3E}">
        <p14:creationId xmlns:p14="http://schemas.microsoft.com/office/powerpoint/2010/main" val="4222333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DED79-A1D0-3146-A8C3-5A5B06E9D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119D-C515-77F3-0B56-6D78B818F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b="1" dirty="0"/>
              <a:t>Everything in life is there to help you grow.  So being “prosperous” does not seem like a major part of God’s plan for us.</a:t>
            </a:r>
          </a:p>
        </p:txBody>
      </p:sp>
    </p:spTree>
    <p:extLst>
      <p:ext uri="{BB962C8B-B14F-4D97-AF65-F5344CB8AC3E}">
        <p14:creationId xmlns:p14="http://schemas.microsoft.com/office/powerpoint/2010/main" val="312691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E893D-4744-05D4-9155-5A044AD5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041A-D7FE-E5B5-38AB-7CC17EB37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When I was preparing this sermon for the first time, a thought came to me that I may have gotten the meaning of the last character “fa” wrong also.</a:t>
            </a:r>
          </a:p>
        </p:txBody>
      </p:sp>
    </p:spTree>
    <p:extLst>
      <p:ext uri="{BB962C8B-B14F-4D97-AF65-F5344CB8AC3E}">
        <p14:creationId xmlns:p14="http://schemas.microsoft.com/office/powerpoint/2010/main" val="1222077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F432-0E23-5352-366E-78B121078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82C0E-E801-EF0E-003C-A18C7F86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The character “fa” does not mean “make big fortune.”  It only means “to begin.”</a:t>
            </a:r>
          </a:p>
        </p:txBody>
      </p:sp>
    </p:spTree>
    <p:extLst>
      <p:ext uri="{BB962C8B-B14F-4D97-AF65-F5344CB8AC3E}">
        <p14:creationId xmlns:p14="http://schemas.microsoft.com/office/powerpoint/2010/main" val="3204403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B2170-866E-A28A-96EA-F5C65461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26C6-8619-6238-2450-A817D9F7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15400" cy="428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So what does “fa” (</a:t>
            </a:r>
            <a:r>
              <a:rPr lang="zh-TW" altLang="en-US" sz="7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en-US" altLang="zh-TW" sz="7000" b="1" dirty="0">
                <a:ea typeface="Microsoft JhengHei" panose="020B0604030504040204" pitchFamily="34" charset="-120"/>
              </a:rPr>
              <a:t>) really mean?</a:t>
            </a:r>
          </a:p>
          <a:p>
            <a:r>
              <a:rPr lang="en-US" altLang="zh-TW" sz="7000" b="1" dirty="0">
                <a:ea typeface="Microsoft JhengHei" panose="020B0604030504040204" pitchFamily="34" charset="-120"/>
              </a:rPr>
              <a:t> To start</a:t>
            </a:r>
          </a:p>
          <a:p>
            <a:r>
              <a:rPr lang="en-US" altLang="zh-TW" sz="7000" b="1" dirty="0">
                <a:ea typeface="Microsoft JhengHei" panose="020B0604030504040204" pitchFamily="34" charset="-120"/>
              </a:rPr>
              <a:t> To take action or make happen</a:t>
            </a:r>
          </a:p>
        </p:txBody>
      </p:sp>
    </p:spTree>
    <p:extLst>
      <p:ext uri="{BB962C8B-B14F-4D97-AF65-F5344CB8AC3E}">
        <p14:creationId xmlns:p14="http://schemas.microsoft.com/office/powerpoint/2010/main" val="4262024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"/>
            <a:ext cx="8534400" cy="5086350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zh-TW" altLang="en-US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動</a:t>
            </a:r>
            <a:r>
              <a:rPr lang="en-US" altLang="zh-TW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TW" sz="6000" b="1" dirty="0">
                <a:ea typeface="Microsoft JhengHei" panose="020B0604030504040204" pitchFamily="34" charset="-120"/>
              </a:rPr>
              <a:t>To start</a:t>
            </a:r>
            <a:endParaRPr lang="en-US" altLang="zh-TW" sz="6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zh-TW" altLang="en-US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出</a:t>
            </a:r>
            <a:r>
              <a:rPr lang="en-US" altLang="zh-TW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: To issue</a:t>
            </a:r>
          </a:p>
          <a:p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zh-TW" altLang="en-US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表，</a:t>
            </a:r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zh-TW" altLang="en-US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言</a:t>
            </a:r>
            <a:r>
              <a:rPr lang="en-US" altLang="zh-TW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: To express</a:t>
            </a:r>
          </a:p>
          <a:p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zh-TW" altLang="en-US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展，開</a:t>
            </a:r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en-US" altLang="zh-TW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: To develop</a:t>
            </a:r>
          </a:p>
          <a:p>
            <a:r>
              <a:rPr lang="zh-TW" altLang="en-US" sz="60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發</a:t>
            </a:r>
            <a:r>
              <a:rPr lang="zh-TW" altLang="en-US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生</a:t>
            </a:r>
            <a:r>
              <a:rPr lang="en-US" altLang="zh-TW" sz="6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: To happen</a:t>
            </a:r>
          </a:p>
          <a:p>
            <a:pPr marL="0" indent="0" algn="r">
              <a:buNone/>
            </a:pPr>
            <a:r>
              <a:rPr lang="en-US" altLang="zh-TW" sz="2000" dirty="0">
                <a:ea typeface="Microsoft JhengHei" panose="020B0604030504040204" pitchFamily="34" charset="-120"/>
                <a:cs typeface="Arial" panose="020B0604020202020204" pitchFamily="34" charset="0"/>
              </a:rPr>
              <a:t>https://dictionary.writtenchinese.com/#sk=%E7%99%BC&amp;svt=pinyin</a:t>
            </a:r>
          </a:p>
          <a:p>
            <a:pPr marL="0" indent="0">
              <a:buNone/>
            </a:pPr>
            <a:endParaRPr lang="en-US" altLang="zh-TW" sz="6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459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C3B5D-5FFA-EA3E-6F07-911E4F24A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9A69-B786-ABEF-0F0A-1100E1C3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9550"/>
            <a:ext cx="90678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   Smooth</a:t>
            </a:r>
            <a:r>
              <a:rPr lang="zh-TW" altLang="en-US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</a:t>
            </a:r>
            <a:r>
              <a:rPr lang="zh-TW" altLang="en-US" sz="7000" b="1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CN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Obey</a:t>
            </a:r>
            <a:endParaRPr lang="en-US" altLang="zh-TW" sz="7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            and</a:t>
            </a:r>
            <a:r>
              <a:rPr lang="en-US" altLang="zh-TW" sz="7000" b="1" dirty="0">
                <a:ea typeface="Microsoft JhengHei" panose="020B0604030504040204" pitchFamily="34" charset="-120"/>
              </a:rPr>
              <a:t> </a:t>
            </a:r>
            <a:r>
              <a:rPr lang="zh-TW" altLang="en-US" sz="7000" b="1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and then</a:t>
            </a:r>
            <a:endParaRPr lang="en-US" altLang="zh-TW" sz="7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Prosperous</a:t>
            </a:r>
            <a:r>
              <a:rPr lang="zh-TW" altLang="en-US" sz="7000" b="1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start</a:t>
            </a:r>
            <a:endParaRPr lang="en-US" altLang="zh-TW" sz="7000" b="1" dirty="0">
              <a:solidFill>
                <a:srgbClr val="0070C0"/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08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5A564-3312-2AE2-257F-8519A501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A6FC-7172-EF86-2008-75FCB4E5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9050"/>
            <a:ext cx="9144000" cy="428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If you obey God, then you can start to do what God wants you to do…</a:t>
            </a:r>
            <a:endParaRPr lang="en-US" altLang="zh-TW" sz="7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03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4663-C107-F766-6E3D-7B1F34A54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725D-CC2D-378E-7B4E-F448D0B24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9550"/>
            <a:ext cx="8991600" cy="4076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What should Christians obey?</a:t>
            </a: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6940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548E5-CAD5-1FAF-571A-79BF3FE3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56A7-5154-E915-D839-37326A6B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286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1. God’s revealed word to all – Bible (logos)</a:t>
            </a: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05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3ABF-07FF-B767-565F-AA2322518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1649-629F-6F1B-FF54-EFEC35CD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"/>
            <a:ext cx="8610600" cy="467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TW" sz="1600" b="1" dirty="0"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6000" b="1" dirty="0"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8000" b="1" dirty="0">
                <a:ea typeface="Microsoft JhengHei" panose="020B0604030504040204" pitchFamily="34" charset="-120"/>
              </a:rPr>
              <a:t>Smooth and</a:t>
            </a:r>
          </a:p>
          <a:p>
            <a:pPr marL="0" indent="0" algn="ctr">
              <a:buNone/>
            </a:pPr>
            <a:r>
              <a:rPr lang="en-US" altLang="zh-TW" sz="8000" b="1" dirty="0">
                <a:ea typeface="Microsoft JhengHei" panose="020B0604030504040204" pitchFamily="34" charset="-120"/>
              </a:rPr>
              <a:t>also Prosperous?</a:t>
            </a:r>
          </a:p>
          <a:p>
            <a:pPr marL="0" indent="0" algn="ctr">
              <a:buNone/>
            </a:pPr>
            <a:endParaRPr lang="en-US" altLang="zh-TW" sz="48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266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E86AD-BDA5-360C-E9B3-BD79C9E2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C5D4F-39BF-5566-8728-229376208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8991600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2. God’s personal word, guidance, or revelation to you (rhema).</a:t>
            </a: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2434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71A4-E150-3E42-D6EF-28F19E3E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B6BEB-ADF7-2D51-A806-09821946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  <a:cs typeface="Arial" panose="020B0604020202020204" pitchFamily="34" charset="0"/>
              </a:rPr>
              <a:t>3. Your character (ethos), conscience, passion, responsibilities, etc.</a:t>
            </a:r>
          </a:p>
          <a:p>
            <a:pPr marL="914400" indent="-914400">
              <a:buAutoNum type="arabicPeriod"/>
            </a:pPr>
            <a:endParaRPr lang="en-US" altLang="zh-TW" sz="70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626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9550"/>
            <a:ext cx="8991600" cy="4076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What is the meaning “and then”?  It implies causality, or at least some sort of sequence.</a:t>
            </a:r>
            <a:endParaRPr lang="en-US" altLang="zh-TW" sz="7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7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69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35C39-9030-8897-64F3-806BAD92E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C2565-7BC7-EE1D-3EC3-7E64B1A4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Smooth</a:t>
            </a:r>
            <a:r>
              <a:rPr lang="zh-TW" altLang="en-US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</a:t>
            </a: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(a.)</a:t>
            </a:r>
            <a:r>
              <a:rPr lang="zh-TW" altLang="en-US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 </a:t>
            </a:r>
            <a:r>
              <a:rPr lang="en-US" altLang="zh-TW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CN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Obey (a.)</a:t>
            </a:r>
          </a:p>
          <a:p>
            <a:pPr marL="0" indent="0">
              <a:buNone/>
            </a:pP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and</a:t>
            </a:r>
            <a:r>
              <a:rPr lang="en-US" altLang="zh-TW" sz="7000" b="1" dirty="0">
                <a:ea typeface="Microsoft JhengHei" panose="020B0604030504040204" pitchFamily="34" charset="-120"/>
              </a:rPr>
              <a:t> </a:t>
            </a:r>
            <a:r>
              <a:rPr lang="en-US" altLang="zh-TW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therefore/thus/</a:t>
            </a:r>
          </a:p>
          <a:p>
            <a:pPr marL="0" indent="0">
              <a:buNone/>
            </a:pPr>
            <a:r>
              <a:rPr lang="en-US" altLang="zh-TW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and then (you can)…</a:t>
            </a:r>
            <a:endParaRPr lang="en-US" altLang="zh-TW" sz="7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7000" b="1" dirty="0">
                <a:solidFill>
                  <a:srgbClr val="C00000"/>
                </a:solidFill>
                <a:ea typeface="Microsoft JhengHei" panose="020B0604030504040204" pitchFamily="34" charset="-120"/>
              </a:rPr>
              <a:t>prosperous (a.) </a:t>
            </a:r>
            <a:r>
              <a:rPr lang="en-US" altLang="zh-TW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7000" b="1" dirty="0"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7000" b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start (v.)</a:t>
            </a:r>
            <a:endParaRPr lang="en-US" altLang="zh-TW" sz="7000" b="1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15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0"/>
            <a:ext cx="9316720" cy="4614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b="1" dirty="0"/>
              <a:t>To start what?  I believe it is to start living properly and doing God’s work using the resources He has given us.</a:t>
            </a:r>
          </a:p>
        </p:txBody>
      </p:sp>
    </p:spTree>
    <p:extLst>
      <p:ext uri="{BB962C8B-B14F-4D97-AF65-F5344CB8AC3E}">
        <p14:creationId xmlns:p14="http://schemas.microsoft.com/office/powerpoint/2010/main" val="2249408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Living properly – living the Christian lifestyle He has intended for us.</a:t>
            </a:r>
          </a:p>
        </p:txBody>
      </p:sp>
    </p:spTree>
    <p:extLst>
      <p:ext uri="{BB962C8B-B14F-4D97-AF65-F5344CB8AC3E}">
        <p14:creationId xmlns:p14="http://schemas.microsoft.com/office/powerpoint/2010/main" val="1379023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0EB0A-30E0-7B20-B528-DF6A3F9BC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F6AF9-E023-9278-E192-73CF94BC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/>
              <a:t>The most important Christian concept is “love.”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167152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A20E-0783-C7B5-8A36-0381CAC9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96A1-DF31-17FB-44C6-ADC8E7B04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/>
              <a:t>1 Corinthians 13:4-8a - </a:t>
            </a:r>
          </a:p>
          <a:p>
            <a:pPr marL="0" indent="0">
              <a:buNone/>
            </a:pPr>
            <a:r>
              <a:rPr lang="en-US" altLang="zh-TW" sz="7000" b="1" dirty="0"/>
              <a:t>Love is patient, love is kind. It does not envy, it does not boast, it is not proud. </a:t>
            </a:r>
          </a:p>
          <a:p>
            <a:pPr marL="0" indent="0">
              <a:buNone/>
            </a:pPr>
            <a:endParaRPr lang="en-US" altLang="zh-TW" sz="7000" b="1" dirty="0"/>
          </a:p>
          <a:p>
            <a:pPr marL="0" indent="0">
              <a:buNone/>
            </a:pPr>
            <a:r>
              <a:rPr lang="en-US" altLang="zh-TW" sz="7000" b="1" dirty="0"/>
              <a:t>It does not dishonor others, it is not self-seeking, it is not easily angered, it keeps no record of wrongs. 6 Love does not delight in evil but rejoices with the truth. 7 It always protects, always trusts, always hopes, always perseveres. </a:t>
            </a:r>
            <a:r>
              <a:rPr lang="en-US" altLang="zh-TW" sz="7000" b="1" dirty="0" err="1"/>
              <a:t>ove</a:t>
            </a:r>
            <a:r>
              <a:rPr lang="en-US" altLang="zh-TW" sz="7000" b="1" dirty="0"/>
              <a:t> never fails.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3459349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E470-3461-A59D-7C52-CA249B73B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662B3-86BF-0F95-FD40-E322C22F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/>
              <a:t>It does not dishonor others, it is not self-seeking, it is not easily angered, it keeps no record of wrongs. 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954422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AF0C1-F5EE-C729-0B5F-741A2A07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2A0D3-FC3D-3BC5-9DA5-78E1B94B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/>
              <a:t>Love does not delight in evil but rejoices with the truth. It always protects, always trusts, always hopes, </a:t>
            </a:r>
          </a:p>
          <a:p>
            <a:pPr marL="0" indent="0">
              <a:buNone/>
            </a:pPr>
            <a:endParaRPr lang="en-US" altLang="zh-TW" sz="7000" b="1" dirty="0"/>
          </a:p>
          <a:p>
            <a:pPr marL="0" indent="0">
              <a:buNone/>
            </a:pPr>
            <a:r>
              <a:rPr lang="en-US" altLang="zh-TW" sz="7000" b="1" dirty="0"/>
              <a:t>always perseveres.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7506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In 2014, we bought a new Honda CR-V.</a:t>
            </a:r>
            <a:r>
              <a:rPr lang="zh-TW" altLang="en-US" sz="7000" b="1" dirty="0"/>
              <a:t>  </a:t>
            </a:r>
            <a:r>
              <a:rPr lang="en-US" sz="7000" b="1" dirty="0"/>
              <a:t>When we got the new license plate, we were amazed at the plate’s lettering.</a:t>
            </a:r>
          </a:p>
          <a:p>
            <a:pPr marL="0" indent="0">
              <a:buNone/>
            </a:pP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28408054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Galatians 5:22-23 - </a:t>
            </a:r>
          </a:p>
          <a:p>
            <a:pPr marL="0" indent="0">
              <a:buNone/>
            </a:pPr>
            <a:r>
              <a:rPr lang="en-US" sz="7000" b="1" dirty="0"/>
              <a:t>But the fruit of the Spirit is love, joy, peace, forbearance, kindness, goodness, faithfulness,</a:t>
            </a:r>
          </a:p>
          <a:p>
            <a:pPr marL="0" indent="0">
              <a:buNone/>
            </a:pPr>
            <a:endParaRPr lang="en-US" sz="7000" b="1" dirty="0"/>
          </a:p>
          <a:p>
            <a:pPr marL="0" indent="0">
              <a:buNone/>
            </a:pPr>
            <a:r>
              <a:rPr lang="en-US" sz="7000" b="1" dirty="0"/>
              <a:t>gentleness and self-control.  Against such things there is no law.</a:t>
            </a:r>
          </a:p>
        </p:txBody>
      </p:sp>
    </p:spTree>
    <p:extLst>
      <p:ext uri="{BB962C8B-B14F-4D97-AF65-F5344CB8AC3E}">
        <p14:creationId xmlns:p14="http://schemas.microsoft.com/office/powerpoint/2010/main" val="27828148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5365-82C5-0410-8A14-564DD9585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01B06-C1A8-4120-EB53-F83544161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gentleness and self-control.  Against such things there is no law.</a:t>
            </a:r>
          </a:p>
        </p:txBody>
      </p:sp>
    </p:spTree>
    <p:extLst>
      <p:ext uri="{BB962C8B-B14F-4D97-AF65-F5344CB8AC3E}">
        <p14:creationId xmlns:p14="http://schemas.microsoft.com/office/powerpoint/2010/main" val="4195348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C7A9-2DC6-07EF-D345-9A87439A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5BAE-6B6C-A375-823E-A80D58ADE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Micah 6:8 -</a:t>
            </a:r>
          </a:p>
          <a:p>
            <a:pPr marL="0" indent="0">
              <a:buNone/>
            </a:pPr>
            <a:r>
              <a:rPr lang="en-US" sz="7000" b="1" dirty="0"/>
              <a:t>He has shown you, O mortal, what is good.</a:t>
            </a:r>
          </a:p>
          <a:p>
            <a:pPr marL="0" indent="0">
              <a:buNone/>
            </a:pPr>
            <a:r>
              <a:rPr lang="en-US" sz="7000" b="1" dirty="0"/>
              <a:t>And what does the Lord require of you?</a:t>
            </a:r>
          </a:p>
          <a:p>
            <a:pPr marL="0" indent="0">
              <a:buNone/>
            </a:pPr>
            <a:endParaRPr lang="en-US" sz="7000" b="1" dirty="0"/>
          </a:p>
          <a:p>
            <a:pPr marL="0" indent="0">
              <a:buNone/>
            </a:pPr>
            <a:r>
              <a:rPr lang="en-US" sz="7000" b="1" dirty="0"/>
              <a:t>To act justly and to love mercy</a:t>
            </a:r>
          </a:p>
          <a:p>
            <a:pPr marL="0" indent="0">
              <a:buNone/>
            </a:pPr>
            <a:r>
              <a:rPr lang="en-US" sz="7000" b="1" dirty="0"/>
              <a:t>    and to walk humbly[a] with your God.</a:t>
            </a:r>
          </a:p>
        </p:txBody>
      </p:sp>
    </p:spTree>
    <p:extLst>
      <p:ext uri="{BB962C8B-B14F-4D97-AF65-F5344CB8AC3E}">
        <p14:creationId xmlns:p14="http://schemas.microsoft.com/office/powerpoint/2010/main" val="848823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2613-2F33-EB7A-518C-24B210256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8035-5789-D483-6EC1-FA98D39C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To act justly and to love mercy and to walk humbly with your God.</a:t>
            </a:r>
          </a:p>
        </p:txBody>
      </p:sp>
    </p:spTree>
    <p:extLst>
      <p:ext uri="{BB962C8B-B14F-4D97-AF65-F5344CB8AC3E}">
        <p14:creationId xmlns:p14="http://schemas.microsoft.com/office/powerpoint/2010/main" val="3091899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58DC-90A5-6186-B7D8-D3477E153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3B0D-B3CC-6951-BC1B-D74B0BD0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0"/>
            <a:ext cx="9164320" cy="4614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What’s God’s work?  Use the resources He has given us to love others and spread the Gospel.</a:t>
            </a:r>
          </a:p>
        </p:txBody>
      </p:sp>
    </p:spTree>
    <p:extLst>
      <p:ext uri="{BB962C8B-B14F-4D97-AF65-F5344CB8AC3E}">
        <p14:creationId xmlns:p14="http://schemas.microsoft.com/office/powerpoint/2010/main" val="8287384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What has God given us so that we can do His work?</a:t>
            </a:r>
          </a:p>
        </p:txBody>
      </p:sp>
    </p:spTree>
    <p:extLst>
      <p:ext uri="{BB962C8B-B14F-4D97-AF65-F5344CB8AC3E}">
        <p14:creationId xmlns:p14="http://schemas.microsoft.com/office/powerpoint/2010/main" val="40257215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FFC6-50C0-2670-C9E9-B13418CFC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55C0-BF51-390A-544F-DAFE77DA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9550"/>
            <a:ext cx="8915400" cy="5143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7000" b="1" dirty="0">
                <a:ea typeface="Microsoft JhengHei" panose="020B0604030504040204" pitchFamily="34" charset="-120"/>
              </a:rPr>
              <a:t> Time: Luke 19</a:t>
            </a:r>
          </a:p>
          <a:p>
            <a:pPr>
              <a:spcBef>
                <a:spcPts val="0"/>
              </a:spcBef>
            </a:pPr>
            <a:endParaRPr lang="en-US" altLang="zh-TW" sz="3500" b="1" dirty="0">
              <a:ea typeface="Microsoft JhengHei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7000" b="1" dirty="0">
                <a:ea typeface="Microsoft JhengHei" panose="020B0604030504040204" pitchFamily="34" charset="-120"/>
              </a:rPr>
              <a:t> Talents: Matthew 25</a:t>
            </a:r>
          </a:p>
          <a:p>
            <a:pPr>
              <a:spcBef>
                <a:spcPts val="0"/>
              </a:spcBef>
            </a:pPr>
            <a:endParaRPr lang="en-US" altLang="zh-TW" sz="3500" b="1" dirty="0">
              <a:ea typeface="Microsoft JhengHei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7000" b="1" dirty="0">
                <a:ea typeface="Microsoft JhengHei" panose="020B0604030504040204" pitchFamily="34" charset="-120"/>
              </a:rPr>
              <a:t> Treasures: Luke 16</a:t>
            </a:r>
          </a:p>
          <a:p>
            <a:pPr marL="0" indent="0">
              <a:buNone/>
            </a:pPr>
            <a:endParaRPr lang="zh-TW" altLang="en-US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813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E232F-D2ED-122D-9A27-F6722B12E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4BFA-E35E-4B3D-EA0B-28E31C04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90678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God wants us to use our time, talent, and treasure to do His work.</a:t>
            </a:r>
            <a:endParaRPr lang="zh-TW" altLang="en-US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1697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/>
              <a:t>Our earthly life is a test and a training ground.  God uses it to evaluate our hearts and train us for eternity</a:t>
            </a:r>
            <a:r>
              <a:rPr lang="en-US" sz="7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130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F2C73-62E8-2F64-7041-C8D33D6B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3E06-0250-B0CC-F7F1-827E99C2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Our earthly life is short and not ours to keep.  Once it’s over, it’s gone.  But you can earn eternal life with it.</a:t>
            </a:r>
          </a:p>
        </p:txBody>
      </p:sp>
    </p:spTree>
    <p:extLst>
      <p:ext uri="{BB962C8B-B14F-4D97-AF65-F5344CB8AC3E}">
        <p14:creationId xmlns:p14="http://schemas.microsoft.com/office/powerpoint/2010/main" val="98963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D60659-7140-BA83-9203-AE7DA1A8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747"/>
            <a:ext cx="9144000" cy="40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82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F5B47-A997-AAD1-98CF-BF58D3224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9336-422C-0108-A52D-F751B077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/>
              <a:t>We are born with some talents, and we can learn more.  We get to keep both innate and learned talents for use in eternity.</a:t>
            </a:r>
          </a:p>
        </p:txBody>
      </p:sp>
    </p:spTree>
    <p:extLst>
      <p:ext uri="{BB962C8B-B14F-4D97-AF65-F5344CB8AC3E}">
        <p14:creationId xmlns:p14="http://schemas.microsoft.com/office/powerpoint/2010/main" val="9211585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323D9-1038-1429-5053-1611167C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61C1-F185-8167-B53C-0A86A58E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Our earthly treasures are not really ours.  We are just entrusted with them.  God will give us real treasures based on how we use earthly treasures.</a:t>
            </a:r>
          </a:p>
        </p:txBody>
      </p:sp>
    </p:spTree>
    <p:extLst>
      <p:ext uri="{BB962C8B-B14F-4D97-AF65-F5344CB8AC3E}">
        <p14:creationId xmlns:p14="http://schemas.microsoft.com/office/powerpoint/2010/main" val="10047520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50A6E-D984-E411-F254-7977B062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66415-2CE8-491A-BB97-686EC0A3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700" b="1" dirty="0"/>
              <a:t>How we use our time, talents, and treasures will determine if we get great responsibilities and real treasures in eternity.</a:t>
            </a:r>
          </a:p>
        </p:txBody>
      </p:sp>
    </p:spTree>
    <p:extLst>
      <p:ext uri="{BB962C8B-B14F-4D97-AF65-F5344CB8AC3E}">
        <p14:creationId xmlns:p14="http://schemas.microsoft.com/office/powerpoint/2010/main" val="11190978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BAD8-7BED-DB27-2E32-01B597F32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A468-2F10-226A-B4FD-BC825F821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So don’t focus on amassing earthly wealth.  Instead, focus on living for God and gaining eternal responsibilities and true wealth.</a:t>
            </a:r>
          </a:p>
        </p:txBody>
      </p:sp>
    </p:spTree>
    <p:extLst>
      <p:ext uri="{BB962C8B-B14F-4D97-AF65-F5344CB8AC3E}">
        <p14:creationId xmlns:p14="http://schemas.microsoft.com/office/powerpoint/2010/main" val="9451674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167462"/>
            <a:ext cx="8991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kern="1000" spc="-38" dirty="0">
                <a:ea typeface="Microsoft JhengHei" panose="020B0604030504040204" pitchFamily="34" charset="-120"/>
              </a:rPr>
              <a:t>"He is no fool who gives what he cannot keep to gain that which he cannot lose.” </a:t>
            </a:r>
          </a:p>
          <a:p>
            <a:pPr algn="r"/>
            <a:r>
              <a:rPr lang="en-US" altLang="zh-TW" sz="7000" b="1" kern="1000" spc="-38" dirty="0">
                <a:ea typeface="Microsoft JhengHei" panose="020B0604030504040204" pitchFamily="34" charset="-120"/>
              </a:rPr>
              <a:t>– Jim Elliot</a:t>
            </a:r>
          </a:p>
        </p:txBody>
      </p:sp>
    </p:spTree>
    <p:extLst>
      <p:ext uri="{BB962C8B-B14F-4D97-AF65-F5344CB8AC3E}">
        <p14:creationId xmlns:p14="http://schemas.microsoft.com/office/powerpoint/2010/main" val="26731398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58150-05F2-1B86-AB64-DC9ACA50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3C84-8DBB-D31C-7871-F93521D6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7000" b="1" dirty="0">
                <a:ea typeface="Microsoft JhengHei" panose="020B0604030504040204" pitchFamily="34" charset="-120"/>
              </a:rPr>
              <a:t>We are not slaves to God.  We always have the choice to follow Him or not.</a:t>
            </a:r>
            <a:endParaRPr lang="zh-TW" altLang="en-US" sz="70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9524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Goal of Christians:  Stay faithful, love God and love others.  Then we can rule with the Lord.</a:t>
            </a:r>
          </a:p>
        </p:txBody>
      </p:sp>
    </p:spTree>
    <p:extLst>
      <p:ext uri="{BB962C8B-B14F-4D97-AF65-F5344CB8AC3E}">
        <p14:creationId xmlns:p14="http://schemas.microsoft.com/office/powerpoint/2010/main" val="20435993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:a16="http://schemas.microsoft.com/office/drawing/2014/main" id="{0A10A76B-66E6-4528-8243-EFE46DC70DAE}"/>
              </a:ext>
            </a:extLst>
          </p:cNvPr>
          <p:cNvSpPr/>
          <p:nvPr/>
        </p:nvSpPr>
        <p:spPr>
          <a:xfrm>
            <a:off x="0" y="1302208"/>
            <a:ext cx="3050091" cy="2311870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Believe Jesus died for sinners, repent, and accept as Savior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98E1EE-707E-44FD-A833-B836B81CF1AF}"/>
              </a:ext>
            </a:extLst>
          </p:cNvPr>
          <p:cNvSpPr/>
          <p:nvPr/>
        </p:nvSpPr>
        <p:spPr>
          <a:xfrm>
            <a:off x="5109304" y="3365743"/>
            <a:ext cx="2205896" cy="12216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</a:rPr>
              <a:t>Hell/eternal separation from God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1933511-2CA0-4A82-9E3F-DE829E19AEF9}"/>
              </a:ext>
            </a:extLst>
          </p:cNvPr>
          <p:cNvCxnSpPr>
            <a:cxnSpLocks/>
            <a:stCxn id="4" idx="2"/>
            <a:endCxn id="5" idx="2"/>
          </p:cNvCxnSpPr>
          <p:nvPr/>
        </p:nvCxnSpPr>
        <p:spPr>
          <a:xfrm rot="16200000" flipH="1">
            <a:off x="3135925" y="2003199"/>
            <a:ext cx="362501" cy="358425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2F39FC-CDEA-4958-92BC-B90F50CF6BAB}"/>
              </a:ext>
            </a:extLst>
          </p:cNvPr>
          <p:cNvSpPr txBox="1"/>
          <p:nvPr/>
        </p:nvSpPr>
        <p:spPr>
          <a:xfrm>
            <a:off x="951197" y="3594834"/>
            <a:ext cx="4731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          Decide not to accept Jesus</a:t>
            </a:r>
          </a:p>
          <a:p>
            <a:r>
              <a:rPr lang="en-US" altLang="zh-TW" sz="2000" b="1" dirty="0"/>
              <a:t>“whoever does not believe stands condemned already because they have</a:t>
            </a:r>
          </a:p>
          <a:p>
            <a:r>
              <a:rPr lang="en-US" altLang="zh-TW" sz="2000" b="1" dirty="0"/>
              <a:t>not believed in the name of God’s one and only Son.”</a:t>
            </a:r>
            <a:r>
              <a:rPr lang="en-US" sz="2000" b="1" dirty="0"/>
              <a:t>  --</a:t>
            </a:r>
            <a:r>
              <a:rPr lang="zh-TW" altLang="en-US" sz="2000" b="1" dirty="0"/>
              <a:t> </a:t>
            </a:r>
            <a:r>
              <a:rPr lang="en-US" altLang="zh-TW" sz="2000" b="1" dirty="0"/>
              <a:t>John 3:18</a:t>
            </a:r>
            <a:endParaRPr lang="en-US" sz="20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3318E1-E862-41FF-AF36-815DFDB95277}"/>
              </a:ext>
            </a:extLst>
          </p:cNvPr>
          <p:cNvSpPr/>
          <p:nvPr/>
        </p:nvSpPr>
        <p:spPr>
          <a:xfrm>
            <a:off x="6598144" y="2090647"/>
            <a:ext cx="2469655" cy="70187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</a:rPr>
              <a:t>Merely saved,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avoids hell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F7F2B-1101-45FA-9DAB-4F77BC4308C6}"/>
              </a:ext>
            </a:extLst>
          </p:cNvPr>
          <p:cNvCxnSpPr>
            <a:cxnSpLocks/>
            <a:stCxn id="4" idx="3"/>
            <a:endCxn id="14" idx="2"/>
          </p:cNvCxnSpPr>
          <p:nvPr/>
        </p:nvCxnSpPr>
        <p:spPr>
          <a:xfrm flipV="1">
            <a:off x="3050091" y="2441587"/>
            <a:ext cx="3548053" cy="1655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E60808-511C-4F12-857F-CDBA29FE0A93}"/>
              </a:ext>
            </a:extLst>
          </p:cNvPr>
          <p:cNvSpPr txBox="1"/>
          <p:nvPr/>
        </p:nvSpPr>
        <p:spPr>
          <a:xfrm>
            <a:off x="3019611" y="1491829"/>
            <a:ext cx="4130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Accept Jesus</a:t>
            </a:r>
          </a:p>
          <a:p>
            <a:r>
              <a:rPr lang="en-US" altLang="zh-TW" sz="2000" b="1" dirty="0"/>
              <a:t>as Lord</a:t>
            </a:r>
          </a:p>
          <a:p>
            <a:r>
              <a:rPr lang="en-US" altLang="zh-TW" sz="2000" b="1" dirty="0"/>
              <a:t>and Savior</a:t>
            </a:r>
          </a:p>
          <a:p>
            <a:r>
              <a:rPr lang="en-US" altLang="zh-TW" sz="2000" b="1" dirty="0"/>
              <a:t>… but not continue to be faithful disciples -- “hard to be saved” (merely saved) – 1 Peter</a:t>
            </a:r>
            <a:r>
              <a:rPr lang="en-US" sz="2000" b="1" dirty="0"/>
              <a:t> 4:18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4F5208-CFB4-4F09-8E2C-09906763DE14}"/>
              </a:ext>
            </a:extLst>
          </p:cNvPr>
          <p:cNvSpPr/>
          <p:nvPr/>
        </p:nvSpPr>
        <p:spPr>
          <a:xfrm>
            <a:off x="5223220" y="57150"/>
            <a:ext cx="3463578" cy="779918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0070C0"/>
                </a:solidFill>
              </a:rPr>
              <a:t>Victorious Christians, sit/rule with God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5FD45A-94E2-4A1F-8DA4-4EADFA28D29E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4226120" y="722850"/>
            <a:ext cx="1504328" cy="1716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2F8A36-EA2C-4117-A0AE-8367D9B5785B}"/>
              </a:ext>
            </a:extLst>
          </p:cNvPr>
          <p:cNvSpPr txBox="1"/>
          <p:nvPr/>
        </p:nvSpPr>
        <p:spPr>
          <a:xfrm>
            <a:off x="4915314" y="818536"/>
            <a:ext cx="4319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          </a:t>
            </a:r>
            <a:r>
              <a:rPr lang="en-US" altLang="zh-TW" sz="2000" b="1" dirty="0"/>
              <a:t> Continue to be true Christians   </a:t>
            </a:r>
          </a:p>
          <a:p>
            <a:r>
              <a:rPr lang="en-US" altLang="zh-TW" sz="2000" b="1" dirty="0"/>
              <a:t>      “To the one who is victorious, I will   </a:t>
            </a:r>
          </a:p>
          <a:p>
            <a:r>
              <a:rPr lang="en-US" altLang="zh-TW" sz="2000" b="1" dirty="0"/>
              <a:t> give the right to sit with me on my throne…” --</a:t>
            </a:r>
            <a:r>
              <a:rPr lang="en-US" altLang="zh-CN" sz="2000" b="1" dirty="0"/>
              <a:t>Rev</a:t>
            </a:r>
            <a:r>
              <a:rPr lang="en-US" sz="2000" b="1" dirty="0"/>
              <a:t> 3:21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C883DA9-43A1-4D48-9AEA-74F4D9000BB1}"/>
              </a:ext>
            </a:extLst>
          </p:cNvPr>
          <p:cNvSpPr/>
          <p:nvPr/>
        </p:nvSpPr>
        <p:spPr>
          <a:xfrm>
            <a:off x="618929" y="157327"/>
            <a:ext cx="1812234" cy="77991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</a:rPr>
              <a:t>Heard the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Gospel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D6CD68-E68E-497D-BDF4-EF02971B152E}"/>
              </a:ext>
            </a:extLst>
          </p:cNvPr>
          <p:cNvCxnSpPr>
            <a:cxnSpLocks/>
            <a:stCxn id="29" idx="2"/>
            <a:endCxn id="4" idx="0"/>
          </p:cNvCxnSpPr>
          <p:nvPr/>
        </p:nvCxnSpPr>
        <p:spPr>
          <a:xfrm>
            <a:off x="1525046" y="937245"/>
            <a:ext cx="0" cy="3649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BE5C476-D429-4017-B6A5-AB211C124744}"/>
              </a:ext>
            </a:extLst>
          </p:cNvPr>
          <p:cNvSpPr txBox="1"/>
          <p:nvPr/>
        </p:nvSpPr>
        <p:spPr>
          <a:xfrm>
            <a:off x="1589197" y="947262"/>
            <a:ext cx="2745289" cy="40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Yes</a:t>
            </a:r>
            <a:endParaRPr lang="en-US" sz="2000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748231-4FE3-44CB-9E9E-5BEE6A9C4B00}"/>
              </a:ext>
            </a:extLst>
          </p:cNvPr>
          <p:cNvCxnSpPr>
            <a:cxnSpLocks/>
            <a:stCxn id="29" idx="3"/>
            <a:endCxn id="41" idx="2"/>
          </p:cNvCxnSpPr>
          <p:nvPr/>
        </p:nvCxnSpPr>
        <p:spPr>
          <a:xfrm>
            <a:off x="2431163" y="547286"/>
            <a:ext cx="1008151" cy="40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F710EB4-27C6-4DC4-B090-A2F643A01B6D}"/>
              </a:ext>
            </a:extLst>
          </p:cNvPr>
          <p:cNvSpPr txBox="1"/>
          <p:nvPr/>
        </p:nvSpPr>
        <p:spPr>
          <a:xfrm>
            <a:off x="2560704" y="157327"/>
            <a:ext cx="2745289" cy="40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Never</a:t>
            </a:r>
            <a:endParaRPr lang="en-US" sz="20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99E616B-E04B-44AA-9FFD-58A7AD7AC315}"/>
              </a:ext>
            </a:extLst>
          </p:cNvPr>
          <p:cNvSpPr/>
          <p:nvPr/>
        </p:nvSpPr>
        <p:spPr>
          <a:xfrm>
            <a:off x="3439314" y="308967"/>
            <a:ext cx="834652" cy="48478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>
                <a:solidFill>
                  <a:schemeClr val="tx1"/>
                </a:solidFill>
              </a:rPr>
              <a:t>?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881AA30-2854-4056-96DD-F690B36A54B6}"/>
              </a:ext>
            </a:extLst>
          </p:cNvPr>
          <p:cNvSpPr/>
          <p:nvPr/>
        </p:nvSpPr>
        <p:spPr>
          <a:xfrm>
            <a:off x="4273966" y="2090647"/>
            <a:ext cx="474080" cy="701879"/>
          </a:xfrm>
          <a:prstGeom prst="arc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664079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This is the story of Abraham, the father of the Judeo-Christian faith:</a:t>
            </a:r>
          </a:p>
        </p:txBody>
      </p:sp>
    </p:spTree>
    <p:extLst>
      <p:ext uri="{BB962C8B-B14F-4D97-AF65-F5344CB8AC3E}">
        <p14:creationId xmlns:p14="http://schemas.microsoft.com/office/powerpoint/2010/main" val="2916457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God told him to leave the land of false gods and go to a promised land far away.</a:t>
            </a:r>
          </a:p>
        </p:txBody>
      </p:sp>
    </p:spTree>
    <p:extLst>
      <p:ext uri="{BB962C8B-B14F-4D97-AF65-F5344CB8AC3E}">
        <p14:creationId xmlns:p14="http://schemas.microsoft.com/office/powerpoint/2010/main" val="263175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6104F-184E-CEBA-6C51-DB0829F65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19A31-B137-8584-D450-8DE196B6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My wife said “628” is a very lucky phrase.  It sounded like “Smooth sailing and get a lot of money.”</a:t>
            </a:r>
          </a:p>
        </p:txBody>
      </p:sp>
    </p:spTree>
    <p:extLst>
      <p:ext uri="{BB962C8B-B14F-4D97-AF65-F5344CB8AC3E}">
        <p14:creationId xmlns:p14="http://schemas.microsoft.com/office/powerpoint/2010/main" val="33764645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8F60-5FE5-F085-BA12-09DD5FD6B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DFD3-6AF1-4F64-7001-84BE5649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Because of his initial obedience, he embarked on a life of faith and altered the history of the world.</a:t>
            </a:r>
          </a:p>
        </p:txBody>
      </p:sp>
    </p:spTree>
    <p:extLst>
      <p:ext uri="{BB962C8B-B14F-4D97-AF65-F5344CB8AC3E}">
        <p14:creationId xmlns:p14="http://schemas.microsoft.com/office/powerpoint/2010/main" val="17099177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8EDC5-AD38-5332-8AAD-F881B548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4965-99C4-98B8-BA72-BF9C322EA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Once he tried to achieve God’s promise with his own method -- getting a son through a servant.</a:t>
            </a:r>
          </a:p>
        </p:txBody>
      </p:sp>
    </p:spTree>
    <p:extLst>
      <p:ext uri="{BB962C8B-B14F-4D97-AF65-F5344CB8AC3E}">
        <p14:creationId xmlns:p14="http://schemas.microsoft.com/office/powerpoint/2010/main" val="822717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5E01B-3735-4D61-03B7-200967493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2BA4-0551-CE8A-6226-D5796EAC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2405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200" b="1" dirty="0"/>
              <a:t>That son, Ishmael, supposedly became the forefather of Arabs, and the conflict with Abraham’s other descendants continues to this day.</a:t>
            </a:r>
          </a:p>
        </p:txBody>
      </p:sp>
    </p:spTree>
    <p:extLst>
      <p:ext uri="{BB962C8B-B14F-4D97-AF65-F5344CB8AC3E}">
        <p14:creationId xmlns:p14="http://schemas.microsoft.com/office/powerpoint/2010/main" val="29893542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Since there was no Bible at the time, God spoke to Abraham directly and he followed the </a:t>
            </a:r>
            <a:r>
              <a:rPr lang="en-US" sz="7000" b="1" u="sng" dirty="0">
                <a:solidFill>
                  <a:srgbClr val="0070C0"/>
                </a:solidFill>
              </a:rPr>
              <a:t>rhema</a:t>
            </a:r>
            <a:r>
              <a:rPr lang="en-US" sz="7000" b="1" dirty="0"/>
              <a:t> from God.</a:t>
            </a:r>
          </a:p>
        </p:txBody>
      </p:sp>
    </p:spTree>
    <p:extLst>
      <p:ext uri="{BB962C8B-B14F-4D97-AF65-F5344CB8AC3E}">
        <p14:creationId xmlns:p14="http://schemas.microsoft.com/office/powerpoint/2010/main" val="31029069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50"/>
            <a:ext cx="9144000" cy="5238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1. God’s revealed word to all – the Bible (logos)</a:t>
            </a:r>
          </a:p>
          <a:p>
            <a:pPr marL="0" indent="0">
              <a:buNone/>
            </a:pPr>
            <a:r>
              <a:rPr lang="en-US" altLang="zh-TW" sz="54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2. God’s personal word, guidance, or revelation (rhema)</a:t>
            </a:r>
          </a:p>
          <a:p>
            <a:pPr marL="0" indent="0">
              <a:buNone/>
            </a:pP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3. Your conscience (ethos), passion, responsibilities, etc.</a:t>
            </a:r>
          </a:p>
          <a:p>
            <a:pPr marL="914400" indent="-914400">
              <a:buAutoNum type="arabicPeriod"/>
            </a:pPr>
            <a:endParaRPr lang="en-US" altLang="zh-TW" sz="54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54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57873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The story of Joseph showed the importance of following your conscience</a:t>
            </a:r>
            <a:r>
              <a:rPr lang="zh-TW" altLang="en-US" sz="6400" b="1" dirty="0"/>
              <a:t> </a:t>
            </a:r>
            <a:r>
              <a:rPr lang="en-US" altLang="zh-TW" sz="6400" b="1" dirty="0"/>
              <a:t>and</a:t>
            </a:r>
            <a:r>
              <a:rPr lang="zh-TW" altLang="en-US" sz="6400" b="1" dirty="0"/>
              <a:t> </a:t>
            </a:r>
            <a:r>
              <a:rPr lang="en-US" altLang="zh-TW" sz="6400" b="1" dirty="0"/>
              <a:t>principles</a:t>
            </a:r>
            <a:r>
              <a:rPr lang="en-US" sz="6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2242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He refused to commit adultery with his boss’s wife and was put in jail because of it.</a:t>
            </a:r>
          </a:p>
        </p:txBody>
      </p:sp>
    </p:spTree>
    <p:extLst>
      <p:ext uri="{BB962C8B-B14F-4D97-AF65-F5344CB8AC3E}">
        <p14:creationId xmlns:p14="http://schemas.microsoft.com/office/powerpoint/2010/main" val="23212403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Due to his time in jail, he had the opportunity to interpret Pharaoh’s dreams and became the savior of Egypt.</a:t>
            </a:r>
          </a:p>
        </p:txBody>
      </p:sp>
    </p:spTree>
    <p:extLst>
      <p:ext uri="{BB962C8B-B14F-4D97-AF65-F5344CB8AC3E}">
        <p14:creationId xmlns:p14="http://schemas.microsoft.com/office/powerpoint/2010/main" val="41018843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7D09D-09ED-21FE-FB9B-0FA43F43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B448-A37D-6A39-1E28-0E4BEA41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b="1" dirty="0"/>
              <a:t>Joseph must have wondered where’s God when he was sold and when he was in jail.  But he did not lose his faith.</a:t>
            </a:r>
          </a:p>
          <a:p>
            <a:pPr marL="0" indent="0">
              <a:buNone/>
            </a:pPr>
            <a:endParaRPr 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28279030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CA87-3A56-9AFD-7983-484C503FB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413D-569C-962E-1132-3E7C4B61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Later, when he had the chance to take revenge on his brothers, he treated them with mercy instead.</a:t>
            </a:r>
          </a:p>
        </p:txBody>
      </p:sp>
    </p:spTree>
    <p:extLst>
      <p:ext uri="{BB962C8B-B14F-4D97-AF65-F5344CB8AC3E}">
        <p14:creationId xmlns:p14="http://schemas.microsoft.com/office/powerpoint/2010/main" val="210895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614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6 ≈ smooth</a:t>
            </a:r>
          </a:p>
          <a:p>
            <a:pPr marL="0" indent="0">
              <a:buNone/>
            </a:pPr>
            <a:r>
              <a:rPr lang="en-US" sz="7000" b="1" dirty="0"/>
              <a:t>2  ≈ and</a:t>
            </a:r>
          </a:p>
          <a:p>
            <a:pPr marL="0" indent="0">
              <a:buNone/>
            </a:pPr>
            <a:r>
              <a:rPr lang="en-US" sz="7000" b="1" dirty="0"/>
              <a:t>8  ≈ prosperous / get a big fortune</a:t>
            </a:r>
          </a:p>
        </p:txBody>
      </p:sp>
    </p:spTree>
    <p:extLst>
      <p:ext uri="{BB962C8B-B14F-4D97-AF65-F5344CB8AC3E}">
        <p14:creationId xmlns:p14="http://schemas.microsoft.com/office/powerpoint/2010/main" val="28320069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BCCE-0E06-15AE-DB65-17E2D93E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BDEF7-A135-266F-6B96-8A13B4CF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He not only saved the Israeli civilization, but the Egyptian civilization as well.  He also changed world history.</a:t>
            </a:r>
          </a:p>
        </p:txBody>
      </p:sp>
    </p:spTree>
    <p:extLst>
      <p:ext uri="{BB962C8B-B14F-4D97-AF65-F5344CB8AC3E}">
        <p14:creationId xmlns:p14="http://schemas.microsoft.com/office/powerpoint/2010/main" val="10033660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38033-899C-A7E0-6E7D-4375AC45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362F-9A71-F40E-94E8-26C217DA3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"/>
            <a:ext cx="9144000" cy="5238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1. God’s revealed word to all – the Bible (logos)</a:t>
            </a:r>
          </a:p>
          <a:p>
            <a:pPr marL="0" indent="0">
              <a:buNone/>
            </a:pPr>
            <a:r>
              <a:rPr lang="en-US" altLang="zh-TW" sz="5400" b="1" dirty="0">
                <a:ea typeface="Microsoft JhengHei" panose="020B0604030504040204" pitchFamily="34" charset="-120"/>
                <a:cs typeface="Arial" panose="020B0604020202020204" pitchFamily="34" charset="0"/>
              </a:rPr>
              <a:t>2. God’s personal word, guidance, or revelation (rhema)</a:t>
            </a:r>
          </a:p>
          <a:p>
            <a:pPr marL="0" indent="0">
              <a:buNone/>
            </a:pPr>
            <a:r>
              <a:rPr lang="en-US" altLang="zh-TW" sz="5400" b="1" dirty="0">
                <a:solidFill>
                  <a:srgbClr val="0070C0"/>
                </a:solidFill>
                <a:ea typeface="Microsoft JhengHei" panose="020B0604030504040204" pitchFamily="34" charset="-120"/>
                <a:cs typeface="Arial" panose="020B0604020202020204" pitchFamily="34" charset="0"/>
              </a:rPr>
              <a:t>3. Your conscience (ethos), passion, responsibilities, etc.</a:t>
            </a:r>
          </a:p>
          <a:p>
            <a:pPr marL="914400" indent="-914400">
              <a:buAutoNum type="arabicPeriod"/>
            </a:pPr>
            <a:endParaRPr lang="en-US" altLang="zh-TW" sz="5400" b="1" dirty="0"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54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9597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F4A2E-5182-7D17-13D3-784FC70D7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BE386-8E5C-90F5-E14D-785729B1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3167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Without the faithfulness of Abraham and Joseph, there would be no Israeli civilization and Christianity today.</a:t>
            </a:r>
          </a:p>
        </p:txBody>
      </p:sp>
    </p:spTree>
    <p:extLst>
      <p:ext uri="{BB962C8B-B14F-4D97-AF65-F5344CB8AC3E}">
        <p14:creationId xmlns:p14="http://schemas.microsoft.com/office/powerpoint/2010/main" val="30403016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6AFA-D261-BC6D-0CCE-ECB5D895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BB4C-E151-FFED-A6FA-673109F8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Hayao Miyazaki’s anime </a:t>
            </a:r>
            <a:r>
              <a:rPr lang="en-US" sz="7000" b="1" i="1" dirty="0" err="1"/>
              <a:t>Naussica</a:t>
            </a:r>
            <a:r>
              <a:rPr lang="en-US" sz="7000" b="1" i="1" dirty="0"/>
              <a:t> and the Valley of the Wind</a:t>
            </a:r>
            <a:r>
              <a:rPr lang="en-US" sz="7000" b="1" dirty="0"/>
              <a:t> tells a very similar story.</a:t>
            </a:r>
          </a:p>
        </p:txBody>
      </p:sp>
    </p:spTree>
    <p:extLst>
      <p:ext uri="{BB962C8B-B14F-4D97-AF65-F5344CB8AC3E}">
        <p14:creationId xmlns:p14="http://schemas.microsoft.com/office/powerpoint/2010/main" val="14473817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C971-8B31-A497-B4E7-4BE2F7873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usicaä of the Valley of the Wind – IFC Center">
            <a:extLst>
              <a:ext uri="{FF2B5EF4-FFF2-40B4-BE49-F238E27FC236}">
                <a16:creationId xmlns:a16="http://schemas.microsoft.com/office/drawing/2014/main" id="{4FC6A605-AECC-0423-8AB9-87EC2B27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" y="89065"/>
            <a:ext cx="4248150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is not your world:” Extinction and Utopia in Nausicaä of the Valley of  the Wind – The Wasted World">
            <a:extLst>
              <a:ext uri="{FF2B5EF4-FFF2-40B4-BE49-F238E27FC236}">
                <a16:creationId xmlns:a16="http://schemas.microsoft.com/office/drawing/2014/main" id="{40F0B10A-6CDF-776E-B620-C9A1E300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2236"/>
            <a:ext cx="423660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usicaä of the Valley of the Wind Can Teach Us To Thrive in Climate Crisis">
            <a:extLst>
              <a:ext uri="{FF2B5EF4-FFF2-40B4-BE49-F238E27FC236}">
                <a16:creationId xmlns:a16="http://schemas.microsoft.com/office/drawing/2014/main" id="{121809DA-BB2C-A36C-20A6-64464390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2236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usicaä of the Valley of the Wind' Review: Miyazaki's Search for Hope  Under Bleak and Tragic Circumstances – Cinema from the Spectrum">
            <a:extLst>
              <a:ext uri="{FF2B5EF4-FFF2-40B4-BE49-F238E27FC236}">
                <a16:creationId xmlns:a16="http://schemas.microsoft.com/office/drawing/2014/main" id="{F8D66D2D-DEB6-F93B-E1E7-9035BB06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056"/>
            <a:ext cx="4343400" cy="24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351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088F-0901-568C-7A35-63876903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224C7-E9A1-F393-FB28-5139AB17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 err="1"/>
              <a:t>Naussica</a:t>
            </a:r>
            <a:r>
              <a:rPr lang="en-US" sz="7000" b="1" dirty="0"/>
              <a:t> just did what she felt needed to be done, and ended up saving her village and the whole world.</a:t>
            </a:r>
          </a:p>
        </p:txBody>
      </p:sp>
    </p:spTree>
    <p:extLst>
      <p:ext uri="{BB962C8B-B14F-4D97-AF65-F5344CB8AC3E}">
        <p14:creationId xmlns:p14="http://schemas.microsoft.com/office/powerpoint/2010/main" val="19523052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Daniel was a royal boy in exile and made to serve a foreign king who conquered his homeland.</a:t>
            </a:r>
          </a:p>
        </p:txBody>
      </p:sp>
    </p:spTree>
    <p:extLst>
      <p:ext uri="{BB962C8B-B14F-4D97-AF65-F5344CB8AC3E}">
        <p14:creationId xmlns:p14="http://schemas.microsoft.com/office/powerpoint/2010/main" val="7348116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3167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800" b="1" dirty="0"/>
              <a:t>He faithfully fulfilled his duties and didn’t disobey God’s commandments even when it threatened his life.</a:t>
            </a:r>
          </a:p>
        </p:txBody>
      </p:sp>
    </p:spTree>
    <p:extLst>
      <p:ext uri="{BB962C8B-B14F-4D97-AF65-F5344CB8AC3E}">
        <p14:creationId xmlns:p14="http://schemas.microsoft.com/office/powerpoint/2010/main" val="34757379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1DAE1-C9ED-2282-E512-8C0AF49E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1561-F8BF-3DD8-971D-FD8F6BDE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000" b="1" dirty="0"/>
              <a:t>Because of his faithfulness to his God and people, God gave him the greatest prophecies in the Bible.</a:t>
            </a:r>
          </a:p>
        </p:txBody>
      </p:sp>
    </p:spTree>
    <p:extLst>
      <p:ext uri="{BB962C8B-B14F-4D97-AF65-F5344CB8AC3E}">
        <p14:creationId xmlns:p14="http://schemas.microsoft.com/office/powerpoint/2010/main" val="39155641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A32A-1503-4529-3161-9C254DC50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481B-9806-CF56-866A-CEF5F9F8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320" y="-95250"/>
            <a:ext cx="9164320" cy="4710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400" b="1" dirty="0"/>
              <a:t>The Book of Daniel detailed the history of the Mediterranean and the Middle East, the coming of the Messiah, and the end of the world.</a:t>
            </a:r>
          </a:p>
        </p:txBody>
      </p:sp>
    </p:spTree>
    <p:extLst>
      <p:ext uri="{BB962C8B-B14F-4D97-AF65-F5344CB8AC3E}">
        <p14:creationId xmlns:p14="http://schemas.microsoft.com/office/powerpoint/2010/main" val="186535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10874</TotalTime>
  <Words>2651</Words>
  <Application>Microsoft Office PowerPoint</Application>
  <PresentationFormat>On-screen Show (16:9)</PresentationFormat>
  <Paragraphs>224</Paragraphs>
  <Slides>111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Microsoft JhengHei</vt:lpstr>
      <vt:lpstr>Arial</vt:lpstr>
      <vt:lpstr>Arial Narrow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of Christian Life</dc:title>
  <dc:creator>George</dc:creator>
  <cp:lastModifiedBy>George Huang</cp:lastModifiedBy>
  <cp:revision>707</cp:revision>
  <cp:lastPrinted>2017-04-15T14:16:24Z</cp:lastPrinted>
  <dcterms:created xsi:type="dcterms:W3CDTF">2005-06-09T01:58:34Z</dcterms:created>
  <dcterms:modified xsi:type="dcterms:W3CDTF">2025-08-10T15:01:06Z</dcterms:modified>
</cp:coreProperties>
</file>