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67"/>
  </p:notesMasterIdLst>
  <p:handoutMasterIdLst>
    <p:handoutMasterId r:id="rId68"/>
  </p:handoutMasterIdLst>
  <p:sldIdLst>
    <p:sldId id="1382" r:id="rId2"/>
    <p:sldId id="1362" r:id="rId3"/>
    <p:sldId id="1237" r:id="rId4"/>
    <p:sldId id="1238" r:id="rId5"/>
    <p:sldId id="1239" r:id="rId6"/>
    <p:sldId id="1385" r:id="rId7"/>
    <p:sldId id="1243" r:id="rId8"/>
    <p:sldId id="1288" r:id="rId9"/>
    <p:sldId id="1376" r:id="rId10"/>
    <p:sldId id="1356" r:id="rId11"/>
    <p:sldId id="1240" r:id="rId12"/>
    <p:sldId id="1387" r:id="rId13"/>
    <p:sldId id="1408" r:id="rId14"/>
    <p:sldId id="1265" r:id="rId15"/>
    <p:sldId id="1264" r:id="rId16"/>
    <p:sldId id="1242" r:id="rId17"/>
    <p:sldId id="1241" r:id="rId18"/>
    <p:sldId id="1360" r:id="rId19"/>
    <p:sldId id="1246" r:id="rId20"/>
    <p:sldId id="1405" r:id="rId21"/>
    <p:sldId id="1296" r:id="rId22"/>
    <p:sldId id="1298" r:id="rId23"/>
    <p:sldId id="1214" r:id="rId24"/>
    <p:sldId id="1300" r:id="rId25"/>
    <p:sldId id="1302" r:id="rId26"/>
    <p:sldId id="1245" r:id="rId27"/>
    <p:sldId id="1391" r:id="rId28"/>
    <p:sldId id="1248" r:id="rId29"/>
    <p:sldId id="1306" r:id="rId30"/>
    <p:sldId id="1378" r:id="rId31"/>
    <p:sldId id="1393" r:id="rId32"/>
    <p:sldId id="1310" r:id="rId33"/>
    <p:sldId id="1308" r:id="rId34"/>
    <p:sldId id="1250" r:id="rId35"/>
    <p:sldId id="1251" r:id="rId36"/>
    <p:sldId id="1253" r:id="rId37"/>
    <p:sldId id="1380" r:id="rId38"/>
    <p:sldId id="1254" r:id="rId39"/>
    <p:sldId id="1397" r:id="rId40"/>
    <p:sldId id="1407" r:id="rId41"/>
    <p:sldId id="1255" r:id="rId42"/>
    <p:sldId id="1269" r:id="rId43"/>
    <p:sldId id="1256" r:id="rId44"/>
    <p:sldId id="1364" r:id="rId45"/>
    <p:sldId id="1270" r:id="rId46"/>
    <p:sldId id="1366" r:id="rId47"/>
    <p:sldId id="1322" r:id="rId48"/>
    <p:sldId id="1271" r:id="rId49"/>
    <p:sldId id="1258" r:id="rId50"/>
    <p:sldId id="1259" r:id="rId51"/>
    <p:sldId id="1274" r:id="rId52"/>
    <p:sldId id="1276" r:id="rId53"/>
    <p:sldId id="1369" r:id="rId54"/>
    <p:sldId id="1398" r:id="rId55"/>
    <p:sldId id="1399" r:id="rId56"/>
    <p:sldId id="1332" r:id="rId57"/>
    <p:sldId id="1400" r:id="rId58"/>
    <p:sldId id="1371" r:id="rId59"/>
    <p:sldId id="1372" r:id="rId60"/>
    <p:sldId id="1401" r:id="rId61"/>
    <p:sldId id="1374" r:id="rId62"/>
    <p:sldId id="1402" r:id="rId63"/>
    <p:sldId id="1279" r:id="rId64"/>
    <p:sldId id="1346" r:id="rId65"/>
    <p:sldId id="1404" r:id="rId6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rmon Notes" id="{488EBD6D-5F87-4696-893D-93BD670DC48B}">
          <p14:sldIdLst>
            <p14:sldId id="1382"/>
            <p14:sldId id="1362"/>
            <p14:sldId id="1237"/>
            <p14:sldId id="1238"/>
            <p14:sldId id="1239"/>
            <p14:sldId id="1385"/>
            <p14:sldId id="1243"/>
            <p14:sldId id="1288"/>
            <p14:sldId id="1376"/>
            <p14:sldId id="1356"/>
            <p14:sldId id="1240"/>
            <p14:sldId id="1387"/>
            <p14:sldId id="1408"/>
            <p14:sldId id="1265"/>
            <p14:sldId id="1264"/>
            <p14:sldId id="1242"/>
            <p14:sldId id="1241"/>
            <p14:sldId id="1360"/>
            <p14:sldId id="1246"/>
            <p14:sldId id="1405"/>
            <p14:sldId id="1296"/>
            <p14:sldId id="1298"/>
            <p14:sldId id="1214"/>
            <p14:sldId id="1300"/>
            <p14:sldId id="1302"/>
            <p14:sldId id="1245"/>
            <p14:sldId id="1391"/>
            <p14:sldId id="1248"/>
            <p14:sldId id="1306"/>
            <p14:sldId id="1378"/>
            <p14:sldId id="1393"/>
            <p14:sldId id="1310"/>
            <p14:sldId id="1308"/>
            <p14:sldId id="1250"/>
            <p14:sldId id="1251"/>
            <p14:sldId id="1253"/>
            <p14:sldId id="1380"/>
            <p14:sldId id="1254"/>
            <p14:sldId id="1397"/>
            <p14:sldId id="1407"/>
            <p14:sldId id="1255"/>
            <p14:sldId id="1269"/>
            <p14:sldId id="1256"/>
            <p14:sldId id="1364"/>
            <p14:sldId id="1270"/>
            <p14:sldId id="1366"/>
            <p14:sldId id="1322"/>
            <p14:sldId id="1271"/>
            <p14:sldId id="1258"/>
            <p14:sldId id="1259"/>
            <p14:sldId id="1274"/>
            <p14:sldId id="1276"/>
            <p14:sldId id="1369"/>
            <p14:sldId id="1398"/>
            <p14:sldId id="1399"/>
            <p14:sldId id="1332"/>
            <p14:sldId id="1400"/>
            <p14:sldId id="1371"/>
            <p14:sldId id="1372"/>
            <p14:sldId id="1401"/>
            <p14:sldId id="1374"/>
            <p14:sldId id="1402"/>
            <p14:sldId id="1279"/>
            <p14:sldId id="1346"/>
            <p14:sldId id="14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F8425A-AAF7-481D-961D-8EB3AF382682}" v="1" dt="2025-03-21T15:27:46.0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3447" autoAdjust="0"/>
  </p:normalViewPr>
  <p:slideViewPr>
    <p:cSldViewPr>
      <p:cViewPr varScale="1">
        <p:scale>
          <a:sx n="84" d="100"/>
          <a:sy n="84" d="100"/>
        </p:scale>
        <p:origin x="676" y="6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3B0888D3-CD21-4CD7-9654-D1B01EF495F0}"/>
    <pc:docChg chg="delSld modSection">
      <pc:chgData name="George Huang" userId="7522906efeb502a4" providerId="LiveId" clId="{3B0888D3-CD21-4CD7-9654-D1B01EF495F0}" dt="2024-12-26T16:39:13.917" v="9" actId="47"/>
      <pc:docMkLst>
        <pc:docMk/>
      </pc:docMkLst>
      <pc:sldChg chg="del">
        <pc:chgData name="George Huang" userId="7522906efeb502a4" providerId="LiveId" clId="{3B0888D3-CD21-4CD7-9654-D1B01EF495F0}" dt="2024-12-26T16:39:13.917" v="9" actId="47"/>
        <pc:sldMkLst>
          <pc:docMk/>
          <pc:sldMk cId="3378837209" sldId="1073"/>
        </pc:sldMkLst>
      </pc:sldChg>
      <pc:sldChg chg="del">
        <pc:chgData name="George Huang" userId="7522906efeb502a4" providerId="LiveId" clId="{3B0888D3-CD21-4CD7-9654-D1B01EF495F0}" dt="2024-12-26T16:37:07.164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3B0888D3-CD21-4CD7-9654-D1B01EF495F0}" dt="2024-12-26T16:37:10.373" v="1" actId="47"/>
        <pc:sldMkLst>
          <pc:docMk/>
          <pc:sldMk cId="2354936113" sldId="1199"/>
        </pc:sldMkLst>
      </pc:sldChg>
      <pc:sldChg chg="del">
        <pc:chgData name="George Huang" userId="7522906efeb502a4" providerId="LiveId" clId="{3B0888D3-CD21-4CD7-9654-D1B01EF495F0}" dt="2024-12-26T16:37:10.373" v="1" actId="47"/>
        <pc:sldMkLst>
          <pc:docMk/>
          <pc:sldMk cId="501059938" sldId="1200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2943103569" sldId="1201"/>
        </pc:sldMkLst>
      </pc:sldChg>
      <pc:sldChg chg="del">
        <pc:chgData name="George Huang" userId="7522906efeb502a4" providerId="LiveId" clId="{3B0888D3-CD21-4CD7-9654-D1B01EF495F0}" dt="2024-12-26T16:37:32.947" v="5" actId="47"/>
        <pc:sldMkLst>
          <pc:docMk/>
          <pc:sldMk cId="3423418545" sldId="1202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3353926871" sldId="1206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3194561698" sldId="1207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2346129346" sldId="1208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4008732355" sldId="1209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3101736535" sldId="1212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94193303" sldId="1213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3096631381" sldId="1215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2948989133" sldId="1216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4009522870" sldId="1219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783219463" sldId="1220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545509312" sldId="1222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3250649319" sldId="1223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999627514" sldId="1224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000412246" sldId="1226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2946632536" sldId="1227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2816505223" sldId="1228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3759965545" sldId="1229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2493157074" sldId="1230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298758671" sldId="1231"/>
        </pc:sldMkLst>
      </pc:sldChg>
      <pc:sldChg chg="del">
        <pc:chgData name="George Huang" userId="7522906efeb502a4" providerId="LiveId" clId="{3B0888D3-CD21-4CD7-9654-D1B01EF495F0}" dt="2024-12-26T16:37:10.373" v="1" actId="47"/>
        <pc:sldMkLst>
          <pc:docMk/>
          <pc:sldMk cId="3135657514" sldId="1232"/>
        </pc:sldMkLst>
      </pc:sldChg>
      <pc:sldChg chg="del">
        <pc:chgData name="George Huang" userId="7522906efeb502a4" providerId="LiveId" clId="{3B0888D3-CD21-4CD7-9654-D1B01EF495F0}" dt="2024-12-26T16:37:32.947" v="5" actId="47"/>
        <pc:sldMkLst>
          <pc:docMk/>
          <pc:sldMk cId="2891927665" sldId="1234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4105474414" sldId="1235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1616076670" sldId="1260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596648776" sldId="1261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471758025" sldId="1268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2996875613" sldId="1275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1046181603" sldId="1278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3748291805" sldId="1281"/>
        </pc:sldMkLst>
      </pc:sldChg>
      <pc:sldChg chg="del">
        <pc:chgData name="George Huang" userId="7522906efeb502a4" providerId="LiveId" clId="{3B0888D3-CD21-4CD7-9654-D1B01EF495F0}" dt="2024-12-26T16:37:32.947" v="5" actId="47"/>
        <pc:sldMkLst>
          <pc:docMk/>
          <pc:sldMk cId="466377657" sldId="1282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1550733603" sldId="1283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921922913" sldId="1284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1756513855" sldId="1285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2248358110" sldId="1286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1993196964" sldId="1287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9785922" sldId="1295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1132607186" sldId="1297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3383864348" sldId="1299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2190594870" sldId="1301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856409419" sldId="1305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1252013616" sldId="1307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3597636026" sldId="1309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1339639944" sldId="1321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634487600" sldId="1331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3967659495" sldId="1345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4185208986" sldId="1347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1378785254" sldId="1355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1171073365" sldId="1357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3707101549" sldId="1359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684705861" sldId="1361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1278896399" sldId="1365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2385057461" sldId="1367"/>
        </pc:sldMkLst>
      </pc:sldChg>
      <pc:sldChg chg="del">
        <pc:chgData name="George Huang" userId="7522906efeb502a4" providerId="LiveId" clId="{3B0888D3-CD21-4CD7-9654-D1B01EF495F0}" dt="2024-12-26T16:38:58.378" v="8" actId="47"/>
        <pc:sldMkLst>
          <pc:docMk/>
          <pc:sldMk cId="823566239" sldId="1368"/>
        </pc:sldMkLst>
      </pc:sldChg>
      <pc:sldChg chg="del">
        <pc:chgData name="George Huang" userId="7522906efeb502a4" providerId="LiveId" clId="{3B0888D3-CD21-4CD7-9654-D1B01EF495F0}" dt="2024-12-26T16:37:25.924" v="4" actId="47"/>
        <pc:sldMkLst>
          <pc:docMk/>
          <pc:sldMk cId="736861168" sldId="1375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754862224" sldId="1377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382261523" sldId="1379"/>
        </pc:sldMkLst>
      </pc:sldChg>
      <pc:sldChg chg="del">
        <pc:chgData name="George Huang" userId="7522906efeb502a4" providerId="LiveId" clId="{3B0888D3-CD21-4CD7-9654-D1B01EF495F0}" dt="2024-12-26T16:37:07.164" v="0" actId="47"/>
        <pc:sldMkLst>
          <pc:docMk/>
          <pc:sldMk cId="539662209" sldId="1381"/>
        </pc:sldMkLst>
      </pc:sldChg>
      <pc:sldChg chg="del">
        <pc:chgData name="George Huang" userId="7522906efeb502a4" providerId="LiveId" clId="{3B0888D3-CD21-4CD7-9654-D1B01EF495F0}" dt="2024-12-26T16:37:13.502" v="2" actId="47"/>
        <pc:sldMkLst>
          <pc:docMk/>
          <pc:sldMk cId="4220422906" sldId="1383"/>
        </pc:sldMkLst>
      </pc:sldChg>
      <pc:sldChg chg="del">
        <pc:chgData name="George Huang" userId="7522906efeb502a4" providerId="LiveId" clId="{3B0888D3-CD21-4CD7-9654-D1B01EF495F0}" dt="2024-12-26T16:37:17.239" v="3" actId="47"/>
        <pc:sldMkLst>
          <pc:docMk/>
          <pc:sldMk cId="755773332" sldId="1384"/>
        </pc:sldMkLst>
      </pc:sldChg>
      <pc:sldChg chg="del">
        <pc:chgData name="George Huang" userId="7522906efeb502a4" providerId="LiveId" clId="{3B0888D3-CD21-4CD7-9654-D1B01EF495F0}" dt="2024-12-26T16:37:32.947" v="5" actId="47"/>
        <pc:sldMkLst>
          <pc:docMk/>
          <pc:sldMk cId="1685858395" sldId="1386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4199633765" sldId="1388"/>
        </pc:sldMkLst>
      </pc:sldChg>
      <pc:sldChg chg="del">
        <pc:chgData name="George Huang" userId="7522906efeb502a4" providerId="LiveId" clId="{3B0888D3-CD21-4CD7-9654-D1B01EF495F0}" dt="2024-12-26T16:38:09.737" v="6" actId="47"/>
        <pc:sldMkLst>
          <pc:docMk/>
          <pc:sldMk cId="1882419206" sldId="1390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2825035378" sldId="1392"/>
        </pc:sldMkLst>
      </pc:sldChg>
      <pc:sldChg chg="del">
        <pc:chgData name="George Huang" userId="7522906efeb502a4" providerId="LiveId" clId="{3B0888D3-CD21-4CD7-9654-D1B01EF495F0}" dt="2024-12-26T16:39:13.917" v="9" actId="47"/>
        <pc:sldMkLst>
          <pc:docMk/>
          <pc:sldMk cId="1247874336" sldId="1403"/>
        </pc:sldMkLst>
      </pc:sldChg>
      <pc:sldChg chg="del">
        <pc:chgData name="George Huang" userId="7522906efeb502a4" providerId="LiveId" clId="{3B0888D3-CD21-4CD7-9654-D1B01EF495F0}" dt="2024-12-26T16:38:36.180" v="7" actId="47"/>
        <pc:sldMkLst>
          <pc:docMk/>
          <pc:sldMk cId="2179662100" sldId="1406"/>
        </pc:sldMkLst>
      </pc:sldChg>
    </pc:docChg>
  </pc:docChgLst>
  <pc:docChgLst>
    <pc:chgData name="George Huang" userId="7522906efeb502a4" providerId="LiveId" clId="{00F8425A-AAF7-481D-961D-8EB3AF382682}"/>
    <pc:docChg chg="undo custSel addSld delSld modSld sldOrd modSection">
      <pc:chgData name="George Huang" userId="7522906efeb502a4" providerId="LiveId" clId="{00F8425A-AAF7-481D-961D-8EB3AF382682}" dt="2025-03-21T15:28:47.952" v="13" actId="255"/>
      <pc:docMkLst>
        <pc:docMk/>
      </pc:docMkLst>
      <pc:sldChg chg="ord">
        <pc:chgData name="George Huang" userId="7522906efeb502a4" providerId="LiveId" clId="{00F8425A-AAF7-481D-961D-8EB3AF382682}" dt="2025-03-21T15:27:31.961" v="4"/>
        <pc:sldMkLst>
          <pc:docMk/>
          <pc:sldMk cId="685008181" sldId="1240"/>
        </pc:sldMkLst>
      </pc:sldChg>
      <pc:sldChg chg="del">
        <pc:chgData name="George Huang" userId="7522906efeb502a4" providerId="LiveId" clId="{00F8425A-AAF7-481D-961D-8EB3AF382682}" dt="2025-03-21T15:28:18.505" v="7" actId="47"/>
        <pc:sldMkLst>
          <pc:docMk/>
          <pc:sldMk cId="151491992" sldId="1244"/>
        </pc:sldMkLst>
      </pc:sldChg>
      <pc:sldChg chg="ord">
        <pc:chgData name="George Huang" userId="7522906efeb502a4" providerId="LiveId" clId="{00F8425A-AAF7-481D-961D-8EB3AF382682}" dt="2025-03-21T15:28:34.652" v="12"/>
        <pc:sldMkLst>
          <pc:docMk/>
          <pc:sldMk cId="3783931952" sldId="1264"/>
        </pc:sldMkLst>
      </pc:sldChg>
      <pc:sldChg chg="ord">
        <pc:chgData name="George Huang" userId="7522906efeb502a4" providerId="LiveId" clId="{00F8425A-AAF7-481D-961D-8EB3AF382682}" dt="2025-03-21T15:28:32.631" v="10"/>
        <pc:sldMkLst>
          <pc:docMk/>
          <pc:sldMk cId="918206143" sldId="1265"/>
        </pc:sldMkLst>
      </pc:sldChg>
      <pc:sldChg chg="del">
        <pc:chgData name="George Huang" userId="7522906efeb502a4" providerId="LiveId" clId="{00F8425A-AAF7-481D-961D-8EB3AF382682}" dt="2025-03-21T15:28:21.793" v="8" actId="47"/>
        <pc:sldMkLst>
          <pc:docMk/>
          <pc:sldMk cId="3402387388" sldId="1358"/>
        </pc:sldMkLst>
      </pc:sldChg>
      <pc:sldChg chg="ord">
        <pc:chgData name="George Huang" userId="7522906efeb502a4" providerId="LiveId" clId="{00F8425A-AAF7-481D-961D-8EB3AF382682}" dt="2025-03-21T15:27:31.961" v="4"/>
        <pc:sldMkLst>
          <pc:docMk/>
          <pc:sldMk cId="2858949889" sldId="1387"/>
        </pc:sldMkLst>
      </pc:sldChg>
      <pc:sldChg chg="modSp add mod">
        <pc:chgData name="George Huang" userId="7522906efeb502a4" providerId="LiveId" clId="{00F8425A-AAF7-481D-961D-8EB3AF382682}" dt="2025-03-21T15:28:47.952" v="13" actId="255"/>
        <pc:sldMkLst>
          <pc:docMk/>
          <pc:sldMk cId="3065103585" sldId="1408"/>
        </pc:sldMkLst>
        <pc:spChg chg="mod">
          <ac:chgData name="George Huang" userId="7522906efeb502a4" providerId="LiveId" clId="{00F8425A-AAF7-481D-961D-8EB3AF382682}" dt="2025-03-21T15:28:47.952" v="13" actId="255"/>
          <ac:spMkLst>
            <pc:docMk/>
            <pc:sldMk cId="3065103585" sldId="1408"/>
            <ac:spMk id="3" creationId="{F4B40FC0-1034-4F8C-9479-DDC1CFF7258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3/21/2025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78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03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821F5-2E48-F3F0-3CEE-6CFE75E21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F65386-50D3-D092-3B6F-7DCB0BD5B1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E83EB2-FD99-41C3-5CE2-805331676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C3CD0-E4FC-18AD-0428-B5799E04E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20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199CB-9DD3-FA8A-A045-FEE7A7A41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DCB55B-4D88-3234-0380-7BCA33F74E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E47A12-2AEA-330B-6308-9550B99BDD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83410-A1DC-C359-C4DE-C71815F52A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22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038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9CDD4-B3B1-8811-6D4A-F6C61EF7F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FD63A4-E855-C57F-8C3E-8B26983251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203E82-67F6-ECC1-81E4-06696DD7F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D4BA2-93EB-94FB-0FAA-0AB6A00C9E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3586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015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602D6-8ED5-97C3-39A3-5D6FE8FC2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2A05A8-AF32-ED43-1AD9-C775AC4F6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0322DA-090B-FA3D-A3CD-8F0A92CD8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CCD46-9D45-31BE-57E0-2580EE2D94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99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0D9-161C-07FB-09A4-1FC359DDE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A43365-3901-BDCD-56EE-8E28B85A57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32FB9B-E20B-D238-A3B3-0DB55A9BD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6C149-B1B6-F84C-B386-4969776081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12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5DDFD-7025-F640-54BF-A195FD4FF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5158CE-0D9C-6735-20D4-661FD9697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2BA20-9B9F-7C72-1A54-D8ABFE86E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29FD5-6D27-009A-E662-144A71878D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361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61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28CB5-F33B-5CAE-D968-C1858D69F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D8E18E-7712-509D-5E41-828273C06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7C1233-9B70-BFDE-D497-B54AD3819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F5316-89F3-D8F2-CD46-525F8CF1DC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76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F443B-D8CE-4FF6-5F72-A4A2307DA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A3D0C7-CFEF-4403-61D5-AD887B2942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82560-2833-3906-163F-954578A4C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4F9B3-C8E7-B700-6091-F98675906B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348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8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99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47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7191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5222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3094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0698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7977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0738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483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4721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6741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1485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4586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8517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1D594-915B-0389-49DC-1F6B94995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488F25-464A-CE4C-81A5-87D94A824AE4}"/>
              </a:ext>
            </a:extLst>
          </p:cNvPr>
          <p:cNvSpPr/>
          <p:nvPr/>
        </p:nvSpPr>
        <p:spPr>
          <a:xfrm>
            <a:off x="228600" y="43815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8000" b="1" dirty="0">
                <a:ea typeface="標楷體" panose="03000509000000000000" pitchFamily="65" charset="-120"/>
              </a:rPr>
              <a:t>The Mystery of the Washing Machine</a:t>
            </a:r>
          </a:p>
        </p:txBody>
      </p:sp>
    </p:spTree>
    <p:extLst>
      <p:ext uri="{BB962C8B-B14F-4D97-AF65-F5344CB8AC3E}">
        <p14:creationId xmlns:p14="http://schemas.microsoft.com/office/powerpoint/2010/main" val="2199593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300" b="1" dirty="0"/>
              <a:t>Then one day God impressed me to study this allegory from a scientific perspective, and I learned a lot of truth from doing it.</a:t>
            </a:r>
          </a:p>
        </p:txBody>
      </p:sp>
    </p:spTree>
    <p:extLst>
      <p:ext uri="{BB962C8B-B14F-4D97-AF65-F5344CB8AC3E}">
        <p14:creationId xmlns:p14="http://schemas.microsoft.com/office/powerpoint/2010/main" val="354572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The problem</a:t>
            </a:r>
            <a:r>
              <a:rPr lang="zh-TW" altLang="en-US" sz="6000" b="1" dirty="0"/>
              <a:t> </a:t>
            </a:r>
            <a:r>
              <a:rPr lang="en-US" altLang="zh-TW" sz="6000" b="1" dirty="0"/>
              <a:t>with washing</a:t>
            </a:r>
            <a:r>
              <a:rPr lang="en-US" sz="6000" b="1" dirty="0"/>
              <a:t>: water and grease don’t mix.</a:t>
            </a:r>
          </a:p>
          <a:p>
            <a:pPr marL="0" indent="0">
              <a:buNone/>
            </a:pPr>
            <a:r>
              <a:rPr lang="en-US" sz="6000" b="1" dirty="0"/>
              <a:t>Polar molecules tend to stick together and thus resist mixing with nonpolar molecules.</a:t>
            </a:r>
          </a:p>
        </p:txBody>
      </p:sp>
    </p:spTree>
    <p:extLst>
      <p:ext uri="{BB962C8B-B14F-4D97-AF65-F5344CB8AC3E}">
        <p14:creationId xmlns:p14="http://schemas.microsoft.com/office/powerpoint/2010/main" val="685008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797B5-EB99-C7B7-34DF-9959DD7BB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D6BF207-0105-3B81-BBEB-CD2FD7A7F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-57150"/>
            <a:ext cx="4114800" cy="5257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4AB436-C85B-38BA-E790-C929CA3E3AF6}"/>
              </a:ext>
            </a:extLst>
          </p:cNvPr>
          <p:cNvSpPr/>
          <p:nvPr/>
        </p:nvSpPr>
        <p:spPr>
          <a:xfrm>
            <a:off x="526208" y="491516"/>
            <a:ext cx="42672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8000" b="1" kern="1000" spc="-38" dirty="0">
                <a:ea typeface="DFKai-SB" panose="03000509000000000000" pitchFamily="65" charset="-120"/>
              </a:rPr>
              <a:t>Water and oil don’t mix</a:t>
            </a:r>
            <a:endParaRPr lang="zh-TW" altLang="en-US" sz="8000" b="1" kern="1000" spc="-38" dirty="0"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758F4-A0FF-DA62-7FA9-631880E7AFEF}"/>
              </a:ext>
            </a:extLst>
          </p:cNvPr>
          <p:cNvSpPr/>
          <p:nvPr/>
        </p:nvSpPr>
        <p:spPr>
          <a:xfrm>
            <a:off x="5257800" y="2038350"/>
            <a:ext cx="34414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6000" b="1" kern="1000" spc="-38" dirty="0">
                <a:ea typeface="DFKai-SB" panose="03000509000000000000" pitchFamily="65" charset="-120"/>
              </a:rPr>
              <a:t>Oil</a:t>
            </a:r>
          </a:p>
          <a:p>
            <a:pPr algn="ctr"/>
            <a:r>
              <a:rPr lang="en-US" altLang="zh-TW" sz="6000" b="1" kern="1000" spc="-38" dirty="0">
                <a:ea typeface="DFKai-SB" panose="03000509000000000000" pitchFamily="65" charset="-120"/>
              </a:rPr>
              <a:t>Water</a:t>
            </a:r>
            <a:endParaRPr lang="zh-TW" altLang="en-US" sz="6000" b="1" kern="1000" spc="-38" dirty="0"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94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781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how to make oil and water mix together so oil can be removed with water is the key to cloth washing.</a:t>
            </a:r>
          </a:p>
          <a:p>
            <a:pPr marL="0" indent="0">
              <a:buNone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065103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We are like dirty clothing choosing to be clean and so we go into the washing machine = becoming Christians and going to church to learn and grow.</a:t>
            </a:r>
          </a:p>
        </p:txBody>
      </p:sp>
    </p:spTree>
    <p:extLst>
      <p:ext uri="{BB962C8B-B14F-4D97-AF65-F5344CB8AC3E}">
        <p14:creationId xmlns:p14="http://schemas.microsoft.com/office/powerpoint/2010/main" val="918206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process of washing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dirty clothes </a:t>
            </a:r>
            <a:r>
              <a:rPr lang="en-US" sz="7000" b="1" dirty="0"/>
              <a:t>represents the growth of Christians.</a:t>
            </a:r>
          </a:p>
        </p:txBody>
      </p:sp>
    </p:spTree>
    <p:extLst>
      <p:ext uri="{BB962C8B-B14F-4D97-AF65-F5344CB8AC3E}">
        <p14:creationId xmlns:p14="http://schemas.microsoft.com/office/powerpoint/2010/main" val="3783931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This modern allegory involves</a:t>
            </a:r>
            <a:r>
              <a:rPr lang="zh-TW" altLang="en-US" sz="6000" b="1" dirty="0"/>
              <a:t> </a:t>
            </a:r>
            <a:r>
              <a:rPr lang="en-US" altLang="zh-TW" sz="6000" b="1" dirty="0"/>
              <a:t>steps, </a:t>
            </a:r>
            <a:r>
              <a:rPr lang="en-US" sz="6000" b="1" dirty="0"/>
              <a:t>things used, and chemical reactions involved in cloth washing:</a:t>
            </a:r>
          </a:p>
          <a:p>
            <a:pPr marL="0" indent="0">
              <a:buNone/>
            </a:pPr>
            <a:r>
              <a:rPr lang="en-US" sz="6000" b="1" dirty="0"/>
              <a:t>1. Dirty clothes: people</a:t>
            </a:r>
          </a:p>
          <a:p>
            <a:pPr marL="0" indent="0">
              <a:buNone/>
            </a:pPr>
            <a:r>
              <a:rPr lang="en-US" sz="6000" b="1" dirty="0"/>
              <a:t>2. Water: Holy Spirit</a:t>
            </a:r>
          </a:p>
        </p:txBody>
      </p:sp>
    </p:spTree>
    <p:extLst>
      <p:ext uri="{BB962C8B-B14F-4D97-AF65-F5344CB8AC3E}">
        <p14:creationId xmlns:p14="http://schemas.microsoft.com/office/powerpoint/2010/main" val="2711231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3. Cleaning chemicals – detergent, bleach, and softeners: God’s word and our prayers</a:t>
            </a:r>
          </a:p>
          <a:p>
            <a:pPr marL="0" indent="0">
              <a:buNone/>
            </a:pPr>
            <a:r>
              <a:rPr lang="en-US" sz="6000" b="1" dirty="0"/>
              <a:t>4. Washer: the Church</a:t>
            </a:r>
          </a:p>
          <a:p>
            <a:pPr marL="0" indent="0">
              <a:buNone/>
            </a:pPr>
            <a:r>
              <a:rPr lang="en-US" sz="6000" b="1" dirty="0"/>
              <a:t>5. Dryer: Our surroundings</a:t>
            </a:r>
          </a:p>
        </p:txBody>
      </p:sp>
    </p:spTree>
    <p:extLst>
      <p:ext uri="{BB962C8B-B14F-4D97-AF65-F5344CB8AC3E}">
        <p14:creationId xmlns:p14="http://schemas.microsoft.com/office/powerpoint/2010/main" val="481839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1. Washing machine is filled with water, detergent and bleach: Church needs the Holy Spirit and God’s word.</a:t>
            </a:r>
          </a:p>
        </p:txBody>
      </p:sp>
    </p:spTree>
    <p:extLst>
      <p:ext uri="{BB962C8B-B14F-4D97-AF65-F5344CB8AC3E}">
        <p14:creationId xmlns:p14="http://schemas.microsoft.com/office/powerpoint/2010/main" val="4241691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Detergent: a surfactant that reduces surface tension so water can enter into the spaces in clothing and help grease stick to water molecules.</a:t>
            </a:r>
          </a:p>
        </p:txBody>
      </p:sp>
    </p:spTree>
    <p:extLst>
      <p:ext uri="{BB962C8B-B14F-4D97-AF65-F5344CB8AC3E}">
        <p14:creationId xmlns:p14="http://schemas.microsoft.com/office/powerpoint/2010/main" val="3325835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1372743" y="1200150"/>
            <a:ext cx="639851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8000" b="1" dirty="0">
                <a:ea typeface="標楷體" panose="03000509000000000000" pitchFamily="65" charset="-120"/>
              </a:rPr>
              <a:t>Scripture:</a:t>
            </a:r>
          </a:p>
          <a:p>
            <a:pPr algn="ctr"/>
            <a:r>
              <a:rPr lang="en-US" altLang="zh-TW" sz="8000" b="1" dirty="0">
                <a:ea typeface="標楷體" panose="03000509000000000000" pitchFamily="65" charset="-120"/>
              </a:rPr>
              <a:t>Isaiah 1:16-18</a:t>
            </a:r>
          </a:p>
        </p:txBody>
      </p:sp>
    </p:spTree>
    <p:extLst>
      <p:ext uri="{BB962C8B-B14F-4D97-AF65-F5344CB8AC3E}">
        <p14:creationId xmlns:p14="http://schemas.microsoft.com/office/powerpoint/2010/main" val="2550379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2572D-3593-728A-5582-AEACFCED6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49475FA-15DE-A798-0A68-07CBE8244E0B}"/>
              </a:ext>
            </a:extLst>
          </p:cNvPr>
          <p:cNvSpPr/>
          <p:nvPr/>
        </p:nvSpPr>
        <p:spPr>
          <a:xfrm>
            <a:off x="1323642" y="105326"/>
            <a:ext cx="66865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Surfactant</a:t>
            </a:r>
            <a:endParaRPr lang="zh-TW" altLang="en-US" sz="7000" b="1" kern="1000" spc="-38" dirty="0">
              <a:ea typeface="DFKai-SB" panose="03000509000000000000" pitchFamily="65" charset="-12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791220-6159-C8B9-0696-81BB6E6BCD5C}"/>
              </a:ext>
            </a:extLst>
          </p:cNvPr>
          <p:cNvGrpSpPr/>
          <p:nvPr/>
        </p:nvGrpSpPr>
        <p:grpSpPr>
          <a:xfrm>
            <a:off x="228600" y="1581150"/>
            <a:ext cx="5562600" cy="3059967"/>
            <a:chOff x="171450" y="1708214"/>
            <a:chExt cx="4057650" cy="196506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D49C47D-9C80-CC45-8470-B01F2D6F9F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450" y="1708214"/>
              <a:ext cx="4057650" cy="4838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9FB70B3-98D3-F9D5-7E63-D980CF22C7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2415977"/>
              <a:ext cx="2715986" cy="1257300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A95F7598-512C-7BF3-2E6C-CBD6418D64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002" y="1885950"/>
            <a:ext cx="2985538" cy="306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25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400" b="1" dirty="0"/>
              <a:t>Think of water and oil as two different kinds of Velcro.  Surfactant is like a thing with one type on each side so it can stick to both kinds.</a:t>
            </a:r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350565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Dirty stuff on clothes are visible because they have molecules that show us colors that are different from the ones on the clothes.</a:t>
            </a:r>
          </a:p>
        </p:txBody>
      </p:sp>
    </p:spTree>
    <p:extLst>
      <p:ext uri="{BB962C8B-B14F-4D97-AF65-F5344CB8AC3E}">
        <p14:creationId xmlns:p14="http://schemas.microsoft.com/office/powerpoint/2010/main" val="25103660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1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Chromophore - The part of a molecule that gives its colors</a:t>
            </a:r>
            <a:endParaRPr lang="zh-TW" altLang="en-US" sz="7000" b="1" kern="1000" spc="-38" dirty="0">
              <a:ea typeface="DFKai-SB" panose="03000509000000000000" pitchFamily="65" charset="-12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39B9DA-AB6C-6040-C096-AD38D60AD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763381"/>
            <a:ext cx="8729606" cy="178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497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0"/>
            <a:ext cx="89916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Bleach: breaks the double bonds in chromophores and kills germs.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D36703-0B9B-EF40-40D5-5F193CF2AB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067" y="3333750"/>
            <a:ext cx="6690733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17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-95250"/>
            <a:ext cx="89916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2.  When we put dirty clothes in washer, we should not pack them tightly so they can all come in contact with water and detergents.</a:t>
            </a:r>
          </a:p>
        </p:txBody>
      </p:sp>
    </p:spTree>
    <p:extLst>
      <p:ext uri="{BB962C8B-B14F-4D97-AF65-F5344CB8AC3E}">
        <p14:creationId xmlns:p14="http://schemas.microsoft.com/office/powerpoint/2010/main" val="2312848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700" b="1" dirty="0"/>
              <a:t>3. As the washer turns, clothes rub against each other.  This helps the chemicals to reach the grease and do their work of breaking and removing them. </a:t>
            </a:r>
          </a:p>
        </p:txBody>
      </p:sp>
    </p:spTree>
    <p:extLst>
      <p:ext uri="{BB962C8B-B14F-4D97-AF65-F5344CB8AC3E}">
        <p14:creationId xmlns:p14="http://schemas.microsoft.com/office/powerpoint/2010/main" val="3983739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96030-B33B-BEA2-78C2-E5BD51CA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ED8893-3C89-FCB4-015E-39E74D83CB94}"/>
              </a:ext>
            </a:extLst>
          </p:cNvPr>
          <p:cNvSpPr/>
          <p:nvPr/>
        </p:nvSpPr>
        <p:spPr>
          <a:xfrm>
            <a:off x="228600" y="133350"/>
            <a:ext cx="8763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DFKai-SB" panose="03000509000000000000" pitchFamily="65" charset="-120"/>
              </a:rPr>
              <a:t> Washer      Washing </a:t>
            </a:r>
          </a:p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                         board</a:t>
            </a:r>
            <a:endParaRPr lang="zh-TW" altLang="en-US" sz="7000" b="1" kern="1000" spc="-38" dirty="0">
              <a:ea typeface="DFKai-SB" panose="03000509000000000000" pitchFamily="65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940A18-6FFF-22FB-74FB-9A9282F0D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2380119"/>
            <a:ext cx="4039136" cy="22467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0470B0-B34B-5588-3EA7-E0F6B308C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1504950"/>
            <a:ext cx="2550319" cy="337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7540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4. When water is drained, it takes away grease.  Please rinse a few times to get rid of all grease</a:t>
            </a:r>
            <a:r>
              <a:rPr lang="zh-TW" altLang="en-US" sz="6000" b="1" dirty="0"/>
              <a:t> </a:t>
            </a:r>
            <a:r>
              <a:rPr lang="en-US" altLang="zh-TW" sz="6000" b="1" dirty="0"/>
              <a:t>and dirt</a:t>
            </a:r>
            <a:r>
              <a:rPr lang="en-US" sz="6000" b="1" dirty="0"/>
              <a:t>.  We need the Holy Spirit to constantly cleanse us.</a:t>
            </a:r>
          </a:p>
        </p:txBody>
      </p:sp>
    </p:spTree>
    <p:extLst>
      <p:ext uri="{BB962C8B-B14F-4D97-AF65-F5344CB8AC3E}">
        <p14:creationId xmlns:p14="http://schemas.microsoft.com/office/powerpoint/2010/main" val="404492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0678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7000" b="1" dirty="0"/>
              <a:t>This is why you see the “Extra Rinse Cycle” option on at-home washing machines.  Always use that option.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97159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“Wash and make yourselves clean.  Take your evil deeds out of my sight; stop doing wrong.  Learn to do right; seek justice.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"/>
            <a:ext cx="88392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5. When the washing process is almost done, add in the softener.</a:t>
            </a:r>
          </a:p>
        </p:txBody>
      </p:sp>
    </p:spTree>
    <p:extLst>
      <p:ext uri="{BB962C8B-B14F-4D97-AF65-F5344CB8AC3E}">
        <p14:creationId xmlns:p14="http://schemas.microsoft.com/office/powerpoint/2010/main" val="17797454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D6A1-10D5-D547-43E4-1CE957361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5EF764-641A-A962-A4E0-17019D189578}"/>
              </a:ext>
            </a:extLst>
          </p:cNvPr>
          <p:cNvSpPr/>
          <p:nvPr/>
        </p:nvSpPr>
        <p:spPr>
          <a:xfrm>
            <a:off x="152400" y="32639"/>
            <a:ext cx="8839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Softener is a cationic surfactant</a:t>
            </a:r>
            <a:endParaRPr lang="zh-TW" altLang="en-US" sz="7000" b="1" kern="1000" spc="-38" dirty="0">
              <a:ea typeface="DFKai-SB" panose="03000509000000000000" pitchFamily="65" charset="-12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F5893A-A931-590A-98D7-98EDC32497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343150"/>
            <a:ext cx="7573497" cy="23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08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89154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Softeners: spread cations on the clothes.  This reduces static electricity and make the clothes feel softer.</a:t>
            </a:r>
          </a:p>
        </p:txBody>
      </p:sp>
    </p:spTree>
    <p:extLst>
      <p:ext uri="{BB962C8B-B14F-4D97-AF65-F5344CB8AC3E}">
        <p14:creationId xmlns:p14="http://schemas.microsoft.com/office/powerpoint/2010/main" val="42052195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softening must be done near the end of the washing process.  That’s why there is a separate liquid holder for softeners.</a:t>
            </a:r>
          </a:p>
        </p:txBody>
      </p:sp>
    </p:spTree>
    <p:extLst>
      <p:ext uri="{BB962C8B-B14F-4D97-AF65-F5344CB8AC3E}">
        <p14:creationId xmlns:p14="http://schemas.microsoft.com/office/powerpoint/2010/main" val="11010060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"/>
            <a:ext cx="88392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God can change our hearts to be more merciful, humble, pure, etc.  It’s hard for us to do ourselves.</a:t>
            </a:r>
          </a:p>
        </p:txBody>
      </p:sp>
    </p:spTree>
    <p:extLst>
      <p:ext uri="{BB962C8B-B14F-4D97-AF65-F5344CB8AC3E}">
        <p14:creationId xmlns:p14="http://schemas.microsoft.com/office/powerpoint/2010/main" val="1711286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Eze. 11:19 - I will give them an undivided heart and put a new spirit in them; I will remove from them their heart of stone and give them a heart of flesh.           </a:t>
            </a:r>
          </a:p>
        </p:txBody>
      </p:sp>
    </p:spTree>
    <p:extLst>
      <p:ext uri="{BB962C8B-B14F-4D97-AF65-F5344CB8AC3E}">
        <p14:creationId xmlns:p14="http://schemas.microsoft.com/office/powerpoint/2010/main" val="35952877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8991599" cy="4556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Softener and detergent do not work together well, and so softener is put in at the end.</a:t>
            </a:r>
          </a:p>
        </p:txBody>
      </p:sp>
    </p:spTree>
    <p:extLst>
      <p:ext uri="{BB962C8B-B14F-4D97-AF65-F5344CB8AC3E}">
        <p14:creationId xmlns:p14="http://schemas.microsoft.com/office/powerpoint/2010/main" val="20000628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8991599" cy="4556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Removing sin is painful, and softener is like healing after the pain.</a:t>
            </a:r>
          </a:p>
        </p:txBody>
      </p:sp>
    </p:spTree>
    <p:extLst>
      <p:ext uri="{BB962C8B-B14F-4D97-AF65-F5344CB8AC3E}">
        <p14:creationId xmlns:p14="http://schemas.microsoft.com/office/powerpoint/2010/main" val="2079706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In the first seven beatitudes, we first get rid of sin (1-2), then soften our hearts (3-6), which prepares us to love others &amp; spread the Gospel (7).</a:t>
            </a:r>
          </a:p>
        </p:txBody>
      </p:sp>
    </p:spTree>
    <p:extLst>
      <p:ext uri="{BB962C8B-B14F-4D97-AF65-F5344CB8AC3E}">
        <p14:creationId xmlns:p14="http://schemas.microsoft.com/office/powerpoint/2010/main" val="23605022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AC616C0-1B09-475A-B483-9C7EAA1B6A15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133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8160">
                  <a:extLst>
                    <a:ext uri="{9D8B030D-6E8A-4147-A177-3AD203B41FA5}">
                      <a16:colId xmlns:a16="http://schemas.microsoft.com/office/drawing/2014/main" val="1819383007"/>
                    </a:ext>
                  </a:extLst>
                </a:gridCol>
                <a:gridCol w="4815840">
                  <a:extLst>
                    <a:ext uri="{9D8B030D-6E8A-4147-A177-3AD203B41FA5}">
                      <a16:colId xmlns:a16="http://schemas.microsoft.com/office/drawing/2014/main" val="338287406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3300" b="1" dirty="0">
                          <a:latin typeface="Arial Narrow" panose="020B0606020202030204" pitchFamily="34" charset="0"/>
                          <a:ea typeface="Microsoft JhengHei" panose="020B0604030504040204" pitchFamily="34" charset="-120"/>
                        </a:rPr>
                        <a:t>The</a:t>
                      </a:r>
                      <a:r>
                        <a:rPr lang="zh-TW" altLang="en-US" sz="3300" b="1" dirty="0">
                          <a:latin typeface="Arial Narrow" panose="020B0606020202030204" pitchFamily="34" charset="0"/>
                          <a:ea typeface="Microsoft JhengHei" panose="020B0604030504040204" pitchFamily="34" charset="-120"/>
                        </a:rPr>
                        <a:t> </a:t>
                      </a:r>
                      <a:r>
                        <a:rPr lang="en-US" altLang="zh-TW" sz="3300" b="1" dirty="0">
                          <a:latin typeface="Arial Narrow" panose="020B0606020202030204" pitchFamily="34" charset="0"/>
                          <a:ea typeface="Microsoft JhengHei" panose="020B0604030504040204" pitchFamily="34" charset="-120"/>
                        </a:rPr>
                        <a:t>Beatitudes</a:t>
                      </a:r>
                      <a:endParaRPr lang="en-US" sz="3300" b="1" dirty="0">
                        <a:latin typeface="Arial Narrow" panose="020B060602020203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300" b="1" dirty="0">
                          <a:latin typeface="Arial Narrow" panose="020B0606020202030204" pitchFamily="34" charset="0"/>
                          <a:ea typeface="Microsoft JhengHei" panose="020B0604030504040204" pitchFamily="34" charset="-120"/>
                        </a:rPr>
                        <a:t>Christians’ Behaviors</a:t>
                      </a:r>
                      <a:endParaRPr lang="en-US" sz="3300" b="1" dirty="0">
                        <a:latin typeface="Arial Narrow" panose="020B060602020203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7105143"/>
                  </a:ext>
                </a:extLst>
              </a:tr>
              <a:tr h="4962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Be spiritually needy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Don’t be arrogant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686977128"/>
                  </a:ext>
                </a:extLst>
              </a:tr>
              <a:tr h="4962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altLang="zh-CN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Mourning over sin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Don’t hurt others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087105069"/>
                  </a:ext>
                </a:extLst>
              </a:tr>
              <a:tr h="4962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Meek / gentle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Don’t oppress others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812884191"/>
                  </a:ext>
                </a:extLst>
              </a:tr>
              <a:tr h="1034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Hunger for God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Don’t sought worldly things excessively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996265280"/>
                  </a:ext>
                </a:extLst>
              </a:tr>
              <a:tr h="4962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altLang="zh-CN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Be merciful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Be kind to others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46488346"/>
                  </a:ext>
                </a:extLst>
              </a:tr>
              <a:tr h="508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Have a pure heart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altLang="zh-CN" sz="33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 right motives</a:t>
                      </a:r>
                      <a:endParaRPr lang="en-US" sz="33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394154116"/>
                  </a:ext>
                </a:extLst>
              </a:tr>
              <a:tr h="1034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en-US" altLang="zh-CN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Be a peacemaker: restore relationships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3300" b="1" dirty="0">
                          <a:solidFill>
                            <a:schemeClr val="tx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Then you can reduce conflict among people</a:t>
                      </a:r>
                      <a:endParaRPr lang="en-US" sz="3300" b="1" dirty="0">
                        <a:solidFill>
                          <a:schemeClr val="tx1">
                            <a:lumMod val="6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3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21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Defend the oppressed.  Take up the cause of the fatherless; plead the case of the widow.”  “Come now, let us settle the matter,” says the Lord.</a:t>
            </a:r>
          </a:p>
        </p:txBody>
      </p:sp>
    </p:spTree>
    <p:extLst>
      <p:ext uri="{BB962C8B-B14F-4D97-AF65-F5344CB8AC3E}">
        <p14:creationId xmlns:p14="http://schemas.microsoft.com/office/powerpoint/2010/main" val="24959801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15A08-A12A-E795-5CEC-351A7AC5A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B32C-C04A-662C-85B0-E325D0885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Use detergent and bleach to clean the clothes = </a:t>
            </a:r>
            <a:r>
              <a:rPr lang="en-US" altLang="zh-TW" sz="6200" b="1" dirty="0"/>
              <a:t>get </a:t>
            </a:r>
            <a:r>
              <a:rPr lang="en-US" sz="6200" b="1" dirty="0"/>
              <a:t>rid of sin (1-2)</a:t>
            </a:r>
          </a:p>
          <a:p>
            <a:pPr marL="0" indent="0">
              <a:buNone/>
            </a:pPr>
            <a:r>
              <a:rPr lang="en-US" sz="6200" b="1" dirty="0"/>
              <a:t>Use softener to make clothes softer = soften our hearts (3-6)</a:t>
            </a:r>
          </a:p>
        </p:txBody>
      </p:sp>
    </p:spTree>
    <p:extLst>
      <p:ext uri="{BB962C8B-B14F-4D97-AF65-F5344CB8AC3E}">
        <p14:creationId xmlns:p14="http://schemas.microsoft.com/office/powerpoint/2010/main" val="20267368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400" b="1" dirty="0"/>
              <a:t>6. </a:t>
            </a:r>
            <a:r>
              <a:rPr lang="en-US" sz="6400" b="1" dirty="0"/>
              <a:t>Using a dryer to get rid of moisture.  Our trials and difficulties help us grow and learn to deal with things of the world.  This is the 8</a:t>
            </a:r>
            <a:r>
              <a:rPr lang="en-US" sz="6400" b="1" baseline="30000" dirty="0"/>
              <a:t>th</a:t>
            </a:r>
            <a:r>
              <a:rPr lang="en-US" sz="6400" b="1" dirty="0"/>
              <a:t> beatitude.</a:t>
            </a:r>
          </a:p>
        </p:txBody>
      </p:sp>
    </p:spTree>
    <p:extLst>
      <p:ext uri="{BB962C8B-B14F-4D97-AF65-F5344CB8AC3E}">
        <p14:creationId xmlns:p14="http://schemas.microsoft.com/office/powerpoint/2010/main" val="19787755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Dryer sheets release more softeners in the dryer.  They help soften clothes and reduce the drying time.  Our learning time can be shorter if we have the right hearts.</a:t>
            </a:r>
          </a:p>
        </p:txBody>
      </p:sp>
    </p:spTree>
    <p:extLst>
      <p:ext uri="{BB962C8B-B14F-4D97-AF65-F5344CB8AC3E}">
        <p14:creationId xmlns:p14="http://schemas.microsoft.com/office/powerpoint/2010/main" val="40204336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707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Sometimes Christians and non-Christians are hurt by others at church…</a:t>
            </a:r>
          </a:p>
          <a:p>
            <a:pPr marL="0" indent="0">
              <a:buNone/>
            </a:pPr>
            <a:r>
              <a:rPr lang="en-US" sz="6000" b="1" dirty="0"/>
              <a:t>The rubbing of clothes helps detergent reach dirt and get rid of them.</a:t>
            </a:r>
          </a:p>
        </p:txBody>
      </p:sp>
    </p:spTree>
    <p:extLst>
      <p:ext uri="{BB962C8B-B14F-4D97-AF65-F5344CB8AC3E}">
        <p14:creationId xmlns:p14="http://schemas.microsoft.com/office/powerpoint/2010/main" val="25377046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28600" y="2"/>
            <a:ext cx="86867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Proverbs 27:17 -</a:t>
            </a:r>
            <a:endParaRPr lang="zh-TW" altLang="en-US" sz="7000" b="1" kern="1000" spc="-38" dirty="0">
              <a:ea typeface="DFKai-SB" panose="03000509000000000000" pitchFamily="65" charset="-120"/>
            </a:endParaRPr>
          </a:p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As iron sharpens iron, so one person sharpens another.</a:t>
            </a:r>
          </a:p>
        </p:txBody>
      </p:sp>
    </p:spTree>
    <p:extLst>
      <p:ext uri="{BB962C8B-B14F-4D97-AF65-F5344CB8AC3E}">
        <p14:creationId xmlns:p14="http://schemas.microsoft.com/office/powerpoint/2010/main" val="17972646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"/>
            <a:ext cx="89154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God’s purpose is to help us get rid of our sinful nature and get a new heart.</a:t>
            </a:r>
          </a:p>
        </p:txBody>
      </p:sp>
    </p:spTree>
    <p:extLst>
      <p:ext uri="{BB962C8B-B14F-4D97-AF65-F5344CB8AC3E}">
        <p14:creationId xmlns:p14="http://schemas.microsoft.com/office/powerpoint/2010/main" val="2029227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89154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To do this, He uses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imperfect </a:t>
            </a:r>
            <a:r>
              <a:rPr lang="en-US" sz="7000" b="1" dirty="0"/>
              <a:t>people in church and adds in His Holy Spirit, word, and timely healing.</a:t>
            </a:r>
          </a:p>
        </p:txBody>
      </p:sp>
    </p:spTree>
    <p:extLst>
      <p:ext uri="{BB962C8B-B14F-4D97-AF65-F5344CB8AC3E}">
        <p14:creationId xmlns:p14="http://schemas.microsoft.com/office/powerpoint/2010/main" val="33472730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0"/>
            <a:ext cx="90678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This is the mystery of the washing machine.</a:t>
            </a:r>
          </a:p>
          <a:p>
            <a:pPr marL="0" indent="0">
              <a:buNone/>
            </a:pPr>
            <a:r>
              <a:rPr lang="en-US" sz="7000" b="1" dirty="0"/>
              <a:t>The process is painful but necessary.</a:t>
            </a:r>
          </a:p>
          <a:p>
            <a:pPr marL="0" indent="0">
              <a:buNone/>
            </a:pP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28658779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905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DFKai-SB" panose="03000509000000000000" pitchFamily="65" charset="-120"/>
              </a:rPr>
              <a:t>What happens if you are not “clean enough” at the time of judgment?</a:t>
            </a:r>
          </a:p>
          <a:p>
            <a:endParaRPr lang="zh-TW" altLang="en-US" sz="7000" kern="1000" spc="-38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2515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9067800" cy="4632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Revelation 19:8 – Fine linen, bright and clean, was given to the saints to wear.  (Fine linen stands for the righteous acts of God’s holy people.)</a:t>
            </a:r>
          </a:p>
          <a:p>
            <a:pPr marL="0" indent="0">
              <a:buNone/>
            </a:pPr>
            <a:endParaRPr lang="en-US" sz="6200" b="1" dirty="0"/>
          </a:p>
        </p:txBody>
      </p:sp>
    </p:spTree>
    <p:extLst>
      <p:ext uri="{BB962C8B-B14F-4D97-AF65-F5344CB8AC3E}">
        <p14:creationId xmlns:p14="http://schemas.microsoft.com/office/powerpoint/2010/main" val="221965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“Though your sins are like scarlet, they shall be as white as snow; though they are red as crimson, they shall be like wool.”</a:t>
            </a:r>
          </a:p>
        </p:txBody>
      </p:sp>
    </p:spTree>
    <p:extLst>
      <p:ext uri="{BB962C8B-B14F-4D97-AF65-F5344CB8AC3E}">
        <p14:creationId xmlns:p14="http://schemas.microsoft.com/office/powerpoint/2010/main" val="28135625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7279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Grace and righteousness come from the substitutionary atonement of Jesus.  Substitutionary atonement is someone sacrificed on your behalf.</a:t>
            </a:r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2222198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7279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John 3:16 – For God so loved the world that He gave His one and only Son, that whoever believes in Him shall not perish but have eternal life.</a:t>
            </a:r>
          </a:p>
        </p:txBody>
      </p:sp>
    </p:spTree>
    <p:extLst>
      <p:ext uri="{BB962C8B-B14F-4D97-AF65-F5344CB8AC3E}">
        <p14:creationId xmlns:p14="http://schemas.microsoft.com/office/powerpoint/2010/main" val="6099237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7279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Even if you are still not perfect when you finally face God, thanks to Jesus’s substitutionary atonement on your behalf, you will be “perfect” in God’s eyes.</a:t>
            </a:r>
          </a:p>
        </p:txBody>
      </p:sp>
    </p:spTree>
    <p:extLst>
      <p:ext uri="{BB962C8B-B14F-4D97-AF65-F5344CB8AC3E}">
        <p14:creationId xmlns:p14="http://schemas.microsoft.com/office/powerpoint/2010/main" val="12517042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3999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900" b="1" dirty="0"/>
              <a:t>But your heart and your work for God</a:t>
            </a:r>
            <a:r>
              <a:rPr lang="zh-TW" altLang="en-US" sz="6900" b="1" dirty="0"/>
              <a:t> </a:t>
            </a:r>
            <a:r>
              <a:rPr lang="en-US" altLang="zh-TW" sz="6900" b="1" dirty="0"/>
              <a:t>and others</a:t>
            </a:r>
            <a:r>
              <a:rPr lang="en-US" sz="6900" b="1" dirty="0"/>
              <a:t> on Earth will determine your role in Heaven.</a:t>
            </a:r>
          </a:p>
          <a:p>
            <a:endParaRPr lang="zh-TW" altLang="en-US" sz="6900" kern="1000" spc="-38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07247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A8E5C-778C-2CDF-9C11-A2A563650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144EE0-EA31-3028-C01C-82E9A20BF795}"/>
              </a:ext>
            </a:extLst>
          </p:cNvPr>
          <p:cNvSpPr/>
          <p:nvPr/>
        </p:nvSpPr>
        <p:spPr>
          <a:xfrm>
            <a:off x="76200" y="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Non-Christians: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7000" b="1" dirty="0"/>
              <a:t>Do you think you are clean?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29126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5F3D4-6DE3-8D76-4883-6EC6920F6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942DC-3215-8D0C-B92B-34E54669F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8991599" cy="4707136"/>
          </a:xfrm>
        </p:spPr>
        <p:txBody>
          <a:bodyPr>
            <a:noAutofit/>
          </a:bodyPr>
          <a:lstStyle/>
          <a:p>
            <a:pPr marL="514350" indent="-514350" defTabSz="457200"/>
            <a:r>
              <a:rPr lang="en-US" sz="7000" b="1" dirty="0"/>
              <a:t>Do you think you are better than most Christians you see?</a:t>
            </a:r>
          </a:p>
          <a:p>
            <a:pPr marL="514350" indent="-514350" defTabSz="457200"/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3312968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truth is, none of us are good enough.  It is through the grace and sacrifice of Jesus that we can be righteous before </a:t>
            </a:r>
            <a:r>
              <a:rPr lang="en-US" altLang="zh-TW" sz="6400" b="1" dirty="0"/>
              <a:t>God.</a:t>
            </a:r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234726866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C4257-9D9F-4C0B-CF4B-749AC96D5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4C14BDE-2161-ADA8-541E-B474569FB062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Christians: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7000" b="1" dirty="0"/>
              <a:t>Are you willing to be washed?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72822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350"/>
            <a:ext cx="9144000" cy="4632723"/>
          </a:xfrm>
        </p:spPr>
        <p:txBody>
          <a:bodyPr>
            <a:noAutofit/>
          </a:bodyPr>
          <a:lstStyle/>
          <a:p>
            <a:pPr marL="571500" indent="-571500" defTabSz="457200"/>
            <a:r>
              <a:rPr lang="en-US" sz="6600" b="1" dirty="0"/>
              <a:t>Have you been hurt by other Christians at church?  The washing process is painful but necessary.</a:t>
            </a:r>
          </a:p>
        </p:txBody>
      </p:sp>
    </p:spTree>
    <p:extLst>
      <p:ext uri="{BB962C8B-B14F-4D97-AF65-F5344CB8AC3E}">
        <p14:creationId xmlns:p14="http://schemas.microsoft.com/office/powerpoint/2010/main" val="20758440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/>
              <a:t>If you</a:t>
            </a:r>
            <a:r>
              <a:rPr lang="zh-TW" altLang="en-US" sz="6600" b="1" dirty="0"/>
              <a:t> </a:t>
            </a:r>
            <a:r>
              <a:rPr lang="en-US" altLang="zh-TW" sz="6600" b="1" dirty="0"/>
              <a:t>ha</a:t>
            </a:r>
            <a:r>
              <a:rPr lang="en-US" sz="6600" b="1" dirty="0"/>
              <a:t>ve been hurt by other Christians at church…</a:t>
            </a:r>
          </a:p>
          <a:p>
            <a:endParaRPr lang="en-US" sz="30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TW" sz="6600" b="1" dirty="0"/>
              <a:t>Need to </a:t>
            </a:r>
            <a:r>
              <a:rPr lang="en-US" sz="6600" b="1" dirty="0"/>
              <a:t>learn to forgive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zh-TW" altLang="en-US" sz="6600" kern="1000" spc="-38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7270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FC135-F1FF-E124-11A8-5B0BBD01E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80D19D-453B-C57A-7AD9-32F44FDC37C2}"/>
              </a:ext>
            </a:extLst>
          </p:cNvPr>
          <p:cNvSpPr/>
          <p:nvPr/>
        </p:nvSpPr>
        <p:spPr>
          <a:xfrm>
            <a:off x="228600" y="43815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8000" b="1" dirty="0">
                <a:ea typeface="標楷體" panose="03000509000000000000" pitchFamily="65" charset="-120"/>
              </a:rPr>
              <a:t>The Mystery of the Washing Machine</a:t>
            </a:r>
          </a:p>
        </p:txBody>
      </p:sp>
    </p:spTree>
    <p:extLst>
      <p:ext uri="{BB962C8B-B14F-4D97-AF65-F5344CB8AC3E}">
        <p14:creationId xmlns:p14="http://schemas.microsoft.com/office/powerpoint/2010/main" val="24325304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23E4E-426E-94DF-1E28-8CE3D2A44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1759185-2CF2-34F7-D002-57005320A580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7000" b="1" dirty="0"/>
              <a:t>Talk to them, and try to restore the relationship with them.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70143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81035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DFKai-SB" panose="03000509000000000000" pitchFamily="65" charset="-120"/>
              </a:rPr>
              <a:t>Remember: God will use those who hurt you to help you grow, to become the vessel He wants you to be.</a:t>
            </a:r>
          </a:p>
        </p:txBody>
      </p:sp>
    </p:spTree>
    <p:extLst>
      <p:ext uri="{BB962C8B-B14F-4D97-AF65-F5344CB8AC3E}">
        <p14:creationId xmlns:p14="http://schemas.microsoft.com/office/powerpoint/2010/main" val="19350819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6932D-B996-458D-6CB8-256AA5B13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94DB3AF-1775-99DE-580F-2BE549AD557E}"/>
              </a:ext>
            </a:extLst>
          </p:cNvPr>
          <p:cNvSpPr/>
          <p:nvPr/>
        </p:nvSpPr>
        <p:spPr>
          <a:xfrm>
            <a:off x="0" y="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Remember that they are learning and will be cleaner.</a:t>
            </a:r>
          </a:p>
          <a:p>
            <a:endParaRPr lang="en-US" altLang="zh-TW" sz="7000" kern="1000" spc="-38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TW" sz="7000" kern="1000" spc="-38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28273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707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Ezekiel 36:26 - I will give you a new heart and put a new spirit in you; I will remove from you your heart of stone and give you a heart of flesh.</a:t>
            </a:r>
          </a:p>
        </p:txBody>
      </p:sp>
    </p:spTree>
    <p:extLst>
      <p:ext uri="{BB962C8B-B14F-4D97-AF65-F5344CB8AC3E}">
        <p14:creationId xmlns:p14="http://schemas.microsoft.com/office/powerpoint/2010/main" val="38450593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May we all be washed and softened so we are clean by the time we see our Lord in heaven.</a:t>
            </a:r>
          </a:p>
        </p:txBody>
      </p:sp>
    </p:spTree>
    <p:extLst>
      <p:ext uri="{BB962C8B-B14F-4D97-AF65-F5344CB8AC3E}">
        <p14:creationId xmlns:p14="http://schemas.microsoft.com/office/powerpoint/2010/main" val="143440537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E99C0-3B11-52E2-AEF8-097081F23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5048E-C5B7-A3C4-148A-3BD191B4F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May God bless you all.</a:t>
            </a:r>
          </a:p>
        </p:txBody>
      </p:sp>
    </p:spTree>
    <p:extLst>
      <p:ext uri="{BB962C8B-B14F-4D97-AF65-F5344CB8AC3E}">
        <p14:creationId xmlns:p14="http://schemas.microsoft.com/office/powerpoint/2010/main" val="123399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9050"/>
            <a:ext cx="9144000" cy="5162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Jesus frequently taught using parables.  The parables could seem very simple, but there are timely deep meanings for those who seek.</a:t>
            </a:r>
          </a:p>
        </p:txBody>
      </p:sp>
    </p:spTree>
    <p:extLst>
      <p:ext uri="{BB962C8B-B14F-4D97-AF65-F5344CB8AC3E}">
        <p14:creationId xmlns:p14="http://schemas.microsoft.com/office/powerpoint/2010/main" val="397309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Sometimes we hear very good modern analogies that can also teach us a lot about various Christian issues.</a:t>
            </a:r>
          </a:p>
        </p:txBody>
      </p:sp>
    </p:spTree>
    <p:extLst>
      <p:ext uri="{BB962C8B-B14F-4D97-AF65-F5344CB8AC3E}">
        <p14:creationId xmlns:p14="http://schemas.microsoft.com/office/powerpoint/2010/main" val="180507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once heard that the church is like a washing machine, and Christians are all dirty clothes trying to be clean.</a:t>
            </a:r>
          </a:p>
        </p:txBody>
      </p:sp>
    </p:spTree>
    <p:extLst>
      <p:ext uri="{BB962C8B-B14F-4D97-AF65-F5344CB8AC3E}">
        <p14:creationId xmlns:p14="http://schemas.microsoft.com/office/powerpoint/2010/main" val="2346791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17944</TotalTime>
  <Words>1419</Words>
  <Application>Microsoft Office PowerPoint</Application>
  <PresentationFormat>On-screen Show (16:9)</PresentationFormat>
  <Paragraphs>115</Paragraphs>
  <Slides>65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4" baseType="lpstr">
      <vt:lpstr>標楷體</vt:lpstr>
      <vt:lpstr>標楷體</vt:lpstr>
      <vt:lpstr>Microsoft JhengHei</vt:lpstr>
      <vt:lpstr>Arial</vt:lpstr>
      <vt:lpstr>Arial Narrow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WOLCM Weekly Bulletin</dc:title>
  <dc:creator>George</dc:creator>
  <cp:lastModifiedBy>George Huang</cp:lastModifiedBy>
  <cp:revision>1126</cp:revision>
  <cp:lastPrinted>2017-09-16T17:38:24Z</cp:lastPrinted>
  <dcterms:created xsi:type="dcterms:W3CDTF">2005-06-09T01:58:34Z</dcterms:created>
  <dcterms:modified xsi:type="dcterms:W3CDTF">2025-03-21T15:28:49Z</dcterms:modified>
</cp:coreProperties>
</file>