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09"/>
  </p:notesMasterIdLst>
  <p:handoutMasterIdLst>
    <p:handoutMasterId r:id="rId110"/>
  </p:handoutMasterIdLst>
  <p:sldIdLst>
    <p:sldId id="1198" r:id="rId2"/>
    <p:sldId id="1622" r:id="rId3"/>
    <p:sldId id="1237" r:id="rId4"/>
    <p:sldId id="1616" r:id="rId5"/>
    <p:sldId id="1617" r:id="rId6"/>
    <p:sldId id="1618" r:id="rId7"/>
    <p:sldId id="1689" r:id="rId8"/>
    <p:sldId id="1449" r:id="rId9"/>
    <p:sldId id="1453" r:id="rId10"/>
    <p:sldId id="1455" r:id="rId11"/>
    <p:sldId id="1457" r:id="rId12"/>
    <p:sldId id="1686" r:id="rId13"/>
    <p:sldId id="1459" r:id="rId14"/>
    <p:sldId id="1461" r:id="rId15"/>
    <p:sldId id="1687" r:id="rId16"/>
    <p:sldId id="1465" r:id="rId17"/>
    <p:sldId id="1467" r:id="rId18"/>
    <p:sldId id="1469" r:id="rId19"/>
    <p:sldId id="1471" r:id="rId20"/>
    <p:sldId id="1473" r:id="rId21"/>
    <p:sldId id="1475" r:id="rId22"/>
    <p:sldId id="1477" r:id="rId23"/>
    <p:sldId id="1628" r:id="rId24"/>
    <p:sldId id="1634" r:id="rId25"/>
    <p:sldId id="1626" r:id="rId26"/>
    <p:sldId id="1636" r:id="rId27"/>
    <p:sldId id="1630" r:id="rId28"/>
    <p:sldId id="1640" r:id="rId29"/>
    <p:sldId id="1638" r:id="rId30"/>
    <p:sldId id="1688" r:id="rId31"/>
    <p:sldId id="1652" r:id="rId32"/>
    <p:sldId id="1654" r:id="rId33"/>
    <p:sldId id="1656" r:id="rId34"/>
    <p:sldId id="1633" r:id="rId35"/>
    <p:sldId id="1483" r:id="rId36"/>
    <p:sldId id="1485" r:id="rId37"/>
    <p:sldId id="1487" r:id="rId38"/>
    <p:sldId id="1642" r:id="rId39"/>
    <p:sldId id="1644" r:id="rId40"/>
    <p:sldId id="1646" r:id="rId41"/>
    <p:sldId id="1489" r:id="rId42"/>
    <p:sldId id="1491" r:id="rId43"/>
    <p:sldId id="1648" r:id="rId44"/>
    <p:sldId id="1650" r:id="rId45"/>
    <p:sldId id="1682" r:id="rId46"/>
    <p:sldId id="1493" r:id="rId47"/>
    <p:sldId id="1495" r:id="rId48"/>
    <p:sldId id="1497" r:id="rId49"/>
    <p:sldId id="1499" r:id="rId50"/>
    <p:sldId id="1501" r:id="rId51"/>
    <p:sldId id="1503" r:id="rId52"/>
    <p:sldId id="1505" r:id="rId53"/>
    <p:sldId id="1507" r:id="rId54"/>
    <p:sldId id="1511" r:id="rId55"/>
    <p:sldId id="1513" r:id="rId56"/>
    <p:sldId id="1515" r:id="rId57"/>
    <p:sldId id="1517" r:id="rId58"/>
    <p:sldId id="1519" r:id="rId59"/>
    <p:sldId id="1521" r:id="rId60"/>
    <p:sldId id="1529" r:id="rId61"/>
    <p:sldId id="1531" r:id="rId62"/>
    <p:sldId id="1533" r:id="rId63"/>
    <p:sldId id="1690" r:id="rId64"/>
    <p:sldId id="1535" r:id="rId65"/>
    <p:sldId id="1537" r:id="rId66"/>
    <p:sldId id="1523" r:id="rId67"/>
    <p:sldId id="1525" r:id="rId68"/>
    <p:sldId id="1527" r:id="rId69"/>
    <p:sldId id="1539" r:id="rId70"/>
    <p:sldId id="1541" r:id="rId71"/>
    <p:sldId id="1543" r:id="rId72"/>
    <p:sldId id="1545" r:id="rId73"/>
    <p:sldId id="1509" r:id="rId74"/>
    <p:sldId id="1549" r:id="rId75"/>
    <p:sldId id="1551" r:id="rId76"/>
    <p:sldId id="1553" r:id="rId77"/>
    <p:sldId id="1555" r:id="rId78"/>
    <p:sldId id="1557" r:id="rId79"/>
    <p:sldId id="1659" r:id="rId80"/>
    <p:sldId id="1559" r:id="rId81"/>
    <p:sldId id="1662" r:id="rId82"/>
    <p:sldId id="1561" r:id="rId83"/>
    <p:sldId id="1563" r:id="rId84"/>
    <p:sldId id="1565" r:id="rId85"/>
    <p:sldId id="1684" r:id="rId86"/>
    <p:sldId id="1567" r:id="rId87"/>
    <p:sldId id="1663" r:id="rId88"/>
    <p:sldId id="1569" r:id="rId89"/>
    <p:sldId id="1573" r:id="rId90"/>
    <p:sldId id="1658" r:id="rId91"/>
    <p:sldId id="1571" r:id="rId92"/>
    <p:sldId id="1575" r:id="rId93"/>
    <p:sldId id="1673" r:id="rId94"/>
    <p:sldId id="1675" r:id="rId95"/>
    <p:sldId id="1677" r:id="rId96"/>
    <p:sldId id="1679" r:id="rId97"/>
    <p:sldId id="1669" r:id="rId98"/>
    <p:sldId id="1671" r:id="rId99"/>
    <p:sldId id="1665" r:id="rId100"/>
    <p:sldId id="1667" r:id="rId101"/>
    <p:sldId id="1577" r:id="rId102"/>
    <p:sldId id="1579" r:id="rId103"/>
    <p:sldId id="1581" r:id="rId104"/>
    <p:sldId id="1583" r:id="rId105"/>
    <p:sldId id="1585" r:id="rId106"/>
    <p:sldId id="1587" r:id="rId107"/>
    <p:sldId id="1589" r:id="rId108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622"/>
            <p14:sldId id="1237"/>
            <p14:sldId id="1616"/>
            <p14:sldId id="1617"/>
            <p14:sldId id="1618"/>
          </p14:sldIdLst>
        </p14:section>
        <p14:section name="Sermon" id="{9DD274D4-3373-40D3-8882-DED17E52A457}">
          <p14:sldIdLst>
            <p14:sldId id="1689"/>
            <p14:sldId id="1449"/>
            <p14:sldId id="1453"/>
            <p14:sldId id="1455"/>
            <p14:sldId id="1457"/>
            <p14:sldId id="1686"/>
            <p14:sldId id="1459"/>
            <p14:sldId id="1461"/>
            <p14:sldId id="1687"/>
            <p14:sldId id="1465"/>
            <p14:sldId id="1467"/>
            <p14:sldId id="1469"/>
            <p14:sldId id="1471"/>
            <p14:sldId id="1473"/>
            <p14:sldId id="1475"/>
            <p14:sldId id="1477"/>
            <p14:sldId id="1628"/>
            <p14:sldId id="1634"/>
            <p14:sldId id="1626"/>
            <p14:sldId id="1636"/>
            <p14:sldId id="1630"/>
            <p14:sldId id="1640"/>
            <p14:sldId id="1638"/>
            <p14:sldId id="1688"/>
            <p14:sldId id="1652"/>
            <p14:sldId id="1654"/>
            <p14:sldId id="1656"/>
            <p14:sldId id="1633"/>
            <p14:sldId id="1483"/>
            <p14:sldId id="1485"/>
            <p14:sldId id="1487"/>
            <p14:sldId id="1642"/>
            <p14:sldId id="1644"/>
            <p14:sldId id="1646"/>
            <p14:sldId id="1489"/>
            <p14:sldId id="1491"/>
            <p14:sldId id="1648"/>
            <p14:sldId id="1650"/>
            <p14:sldId id="1682"/>
            <p14:sldId id="1493"/>
            <p14:sldId id="1495"/>
            <p14:sldId id="1497"/>
            <p14:sldId id="1499"/>
            <p14:sldId id="1501"/>
            <p14:sldId id="1503"/>
            <p14:sldId id="1505"/>
            <p14:sldId id="1507"/>
            <p14:sldId id="1511"/>
            <p14:sldId id="1513"/>
            <p14:sldId id="1515"/>
            <p14:sldId id="1517"/>
            <p14:sldId id="1519"/>
            <p14:sldId id="1521"/>
            <p14:sldId id="1529"/>
            <p14:sldId id="1531"/>
            <p14:sldId id="1533"/>
            <p14:sldId id="1690"/>
            <p14:sldId id="1535"/>
            <p14:sldId id="1537"/>
            <p14:sldId id="1523"/>
            <p14:sldId id="1525"/>
            <p14:sldId id="1527"/>
            <p14:sldId id="1539"/>
            <p14:sldId id="1541"/>
            <p14:sldId id="1543"/>
            <p14:sldId id="1545"/>
            <p14:sldId id="1509"/>
            <p14:sldId id="1549"/>
            <p14:sldId id="1551"/>
            <p14:sldId id="1553"/>
            <p14:sldId id="1555"/>
            <p14:sldId id="1557"/>
            <p14:sldId id="1659"/>
            <p14:sldId id="1559"/>
            <p14:sldId id="1662"/>
            <p14:sldId id="1561"/>
            <p14:sldId id="1563"/>
            <p14:sldId id="1565"/>
            <p14:sldId id="1684"/>
            <p14:sldId id="1567"/>
            <p14:sldId id="1663"/>
            <p14:sldId id="1569"/>
            <p14:sldId id="1573"/>
            <p14:sldId id="1658"/>
            <p14:sldId id="1571"/>
            <p14:sldId id="1575"/>
            <p14:sldId id="1673"/>
            <p14:sldId id="1675"/>
            <p14:sldId id="1677"/>
            <p14:sldId id="1679"/>
            <p14:sldId id="1669"/>
            <p14:sldId id="1671"/>
            <p14:sldId id="1665"/>
            <p14:sldId id="1667"/>
            <p14:sldId id="1577"/>
            <p14:sldId id="1579"/>
            <p14:sldId id="1581"/>
            <p14:sldId id="1583"/>
            <p14:sldId id="1585"/>
            <p14:sldId id="1587"/>
            <p14:sldId id="15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187F2-E9EA-4BF5-A8D9-1F88C28731CE}" v="1" dt="2023-02-25T17:53:17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0724" autoAdjust="0"/>
  </p:normalViewPr>
  <p:slideViewPr>
    <p:cSldViewPr>
      <p:cViewPr varScale="1">
        <p:scale>
          <a:sx n="152" d="100"/>
          <a:sy n="152" d="100"/>
        </p:scale>
        <p:origin x="1374" y="252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115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815184E4-9954-4E04-A4A3-C054959AE6CD}"/>
    <pc:docChg chg="addSld delSld modSld modSection">
      <pc:chgData name="George Huang" userId="7522906efeb502a4" providerId="LiveId" clId="{815184E4-9954-4E04-A4A3-C054959AE6CD}" dt="2021-11-09T14:57:56.227" v="13"/>
      <pc:docMkLst>
        <pc:docMk/>
      </pc:docMkLst>
      <pc:sldChg chg="modSp mod">
        <pc:chgData name="George Huang" userId="7522906efeb502a4" providerId="LiveId" clId="{815184E4-9954-4E04-A4A3-C054959AE6CD}" dt="2021-10-24T15:39:16.086" v="9" actId="6549"/>
        <pc:sldMkLst>
          <pc:docMk/>
          <pc:sldMk cId="1808824990" sldId="1198"/>
        </pc:sldMkLst>
        <pc:spChg chg="mod">
          <ac:chgData name="George Huang" userId="7522906efeb502a4" providerId="LiveId" clId="{815184E4-9954-4E04-A4A3-C054959AE6CD}" dt="2021-10-24T15:39:16.086" v="9" actId="6549"/>
          <ac:spMkLst>
            <pc:docMk/>
            <pc:sldMk cId="1808824990" sldId="1198"/>
            <ac:spMk id="2" creationId="{EACD94E6-1080-4EB5-92AA-AACB419E980F}"/>
          </ac:spMkLst>
        </pc:spChg>
      </pc:sldChg>
      <pc:sldChg chg="del">
        <pc:chgData name="George Huang" userId="7522906efeb502a4" providerId="LiveId" clId="{815184E4-9954-4E04-A4A3-C054959AE6CD}" dt="2021-10-24T15:36:27.216" v="0" actId="47"/>
        <pc:sldMkLst>
          <pc:docMk/>
          <pc:sldMk cId="501059938" sldId="1200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767871022" sldId="1448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2326171478" sldId="1452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492682390" sldId="1454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447776924" sldId="1456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904541198" sldId="1458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1150724290" sldId="1460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4130371970" sldId="1464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10116585" sldId="1466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452846819" sldId="1468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002519105" sldId="1470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1967930359" sldId="1472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2022855515" sldId="1474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2205520593" sldId="1476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2611759524" sldId="1480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1638167815" sldId="1482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983065740" sldId="1484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3949895166" sldId="1486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1348425339" sldId="1488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4207882023" sldId="1490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3203304480" sldId="1492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1286202685" sldId="1494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80922549" sldId="1496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2339173205" sldId="1498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2741452964" sldId="1500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3293193262" sldId="1502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2471374505" sldId="1504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3421924720" sldId="1506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6669246" sldId="1508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573667384" sldId="1510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1412286199" sldId="1512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1083890072" sldId="1514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1762542310" sldId="1516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59788492" sldId="1518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2825671286" sldId="1520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1609690908" sldId="1524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58886215" sldId="1526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1428619769" sldId="1528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432992098" sldId="1530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2092008865" sldId="1532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880708613" sldId="1534"/>
        </pc:sldMkLst>
      </pc:sldChg>
      <pc:sldChg chg="del">
        <pc:chgData name="George Huang" userId="7522906efeb502a4" providerId="LiveId" clId="{815184E4-9954-4E04-A4A3-C054959AE6CD}" dt="2021-10-24T15:38:04.416" v="4" actId="47"/>
        <pc:sldMkLst>
          <pc:docMk/>
          <pc:sldMk cId="3032548252" sldId="1536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1995351315" sldId="1538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4052325002" sldId="1540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4006110319" sldId="1542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1507654660" sldId="1544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2238528597" sldId="1548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2593921926" sldId="1550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3965419697" sldId="1552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1855205308" sldId="1554"/>
        </pc:sldMkLst>
      </pc:sldChg>
      <pc:sldChg chg="del">
        <pc:chgData name="George Huang" userId="7522906efeb502a4" providerId="LiveId" clId="{815184E4-9954-4E04-A4A3-C054959AE6CD}" dt="2021-10-24T15:38:26.412" v="5" actId="47"/>
        <pc:sldMkLst>
          <pc:docMk/>
          <pc:sldMk cId="2988816055" sldId="1556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2644247799" sldId="1558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361177727" sldId="1560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541505930" sldId="1562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4114780192" sldId="1564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1265863351" sldId="1566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1632804159" sldId="1568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1823339030" sldId="1570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3473564829" sldId="1572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1536313405" sldId="1574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1387333146" sldId="1576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3627663324" sldId="1578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868339564" sldId="1580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3603601823" sldId="1582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596248928" sldId="1584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52184302" sldId="1586"/>
        </pc:sldMkLst>
      </pc:sldChg>
      <pc:sldChg chg="del">
        <pc:chgData name="George Huang" userId="7522906efeb502a4" providerId="LiveId" clId="{815184E4-9954-4E04-A4A3-C054959AE6CD}" dt="2021-10-24T15:39:07.016" v="8" actId="47"/>
        <pc:sldMkLst>
          <pc:docMk/>
          <pc:sldMk cId="2264526002" sldId="1588"/>
        </pc:sldMkLst>
      </pc:sldChg>
      <pc:sldChg chg="del">
        <pc:chgData name="George Huang" userId="7522906efeb502a4" providerId="LiveId" clId="{815184E4-9954-4E04-A4A3-C054959AE6CD}" dt="2021-10-24T15:36:27.216" v="0" actId="47"/>
        <pc:sldMkLst>
          <pc:docMk/>
          <pc:sldMk cId="3474851180" sldId="1619"/>
        </pc:sldMkLst>
      </pc:sldChg>
      <pc:sldChg chg="del">
        <pc:chgData name="George Huang" userId="7522906efeb502a4" providerId="LiveId" clId="{815184E4-9954-4E04-A4A3-C054959AE6CD}" dt="2021-10-24T15:36:27.216" v="0" actId="47"/>
        <pc:sldMkLst>
          <pc:docMk/>
          <pc:sldMk cId="881468145" sldId="1621"/>
        </pc:sldMkLst>
      </pc:sldChg>
      <pc:sldChg chg="del">
        <pc:chgData name="George Huang" userId="7522906efeb502a4" providerId="LiveId" clId="{815184E4-9954-4E04-A4A3-C054959AE6CD}" dt="2021-10-24T15:39:24.345" v="10" actId="47"/>
        <pc:sldMkLst>
          <pc:docMk/>
          <pc:sldMk cId="2957141556" sldId="1622"/>
        </pc:sldMkLst>
      </pc:sldChg>
      <pc:sldChg chg="del">
        <pc:chgData name="George Huang" userId="7522906efeb502a4" providerId="LiveId" clId="{815184E4-9954-4E04-A4A3-C054959AE6CD}" dt="2021-10-24T15:39:33.417" v="12" actId="47"/>
        <pc:sldMkLst>
          <pc:docMk/>
          <pc:sldMk cId="1121498561" sldId="1623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1725911946" sldId="1627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1769759446" sldId="1629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4192353730" sldId="1631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014165008" sldId="1632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578623293" sldId="1635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819991681" sldId="1637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1683364021" sldId="1639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1474302829" sldId="1641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4082691803" sldId="1643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4237175938" sldId="1645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1238897199" sldId="1647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503121213" sldId="1649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1518555075" sldId="1651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2343689672" sldId="1653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476583818" sldId="1655"/>
        </pc:sldMkLst>
      </pc:sldChg>
      <pc:sldChg chg="del">
        <pc:chgData name="George Huang" userId="7522906efeb502a4" providerId="LiveId" clId="{815184E4-9954-4E04-A4A3-C054959AE6CD}" dt="2021-10-24T15:37:27.873" v="2" actId="47"/>
        <pc:sldMkLst>
          <pc:docMk/>
          <pc:sldMk cId="1950457143" sldId="1657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3888100143" sldId="1660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792787521" sldId="1661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2237115836" sldId="1664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518358447" sldId="1666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1553769202" sldId="1668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4122534754" sldId="1670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470879364" sldId="1672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825571051" sldId="1674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564520523" sldId="1676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530754599" sldId="1678"/>
        </pc:sldMkLst>
      </pc:sldChg>
      <pc:sldChg chg="del">
        <pc:chgData name="George Huang" userId="7522906efeb502a4" providerId="LiveId" clId="{815184E4-9954-4E04-A4A3-C054959AE6CD}" dt="2021-10-24T15:39:04.379" v="7" actId="47"/>
        <pc:sldMkLst>
          <pc:docMk/>
          <pc:sldMk cId="1737576830" sldId="1680"/>
        </pc:sldMkLst>
      </pc:sldChg>
      <pc:sldChg chg="del">
        <pc:chgData name="George Huang" userId="7522906efeb502a4" providerId="LiveId" clId="{815184E4-9954-4E04-A4A3-C054959AE6CD}" dt="2021-10-24T15:37:46.320" v="3" actId="47"/>
        <pc:sldMkLst>
          <pc:docMk/>
          <pc:sldMk cId="4061014452" sldId="1681"/>
        </pc:sldMkLst>
      </pc:sldChg>
      <pc:sldChg chg="del">
        <pc:chgData name="George Huang" userId="7522906efeb502a4" providerId="LiveId" clId="{815184E4-9954-4E04-A4A3-C054959AE6CD}" dt="2021-10-24T15:38:45.443" v="6" actId="47"/>
        <pc:sldMkLst>
          <pc:docMk/>
          <pc:sldMk cId="1847760368" sldId="1683"/>
        </pc:sldMkLst>
      </pc:sldChg>
      <pc:sldChg chg="del">
        <pc:chgData name="George Huang" userId="7522906efeb502a4" providerId="LiveId" clId="{815184E4-9954-4E04-A4A3-C054959AE6CD}" dt="2021-10-24T15:37:07.424" v="1" actId="47"/>
        <pc:sldMkLst>
          <pc:docMk/>
          <pc:sldMk cId="3785932593" sldId="1685"/>
        </pc:sldMkLst>
      </pc:sldChg>
      <pc:sldChg chg="add">
        <pc:chgData name="George Huang" userId="7522906efeb502a4" providerId="LiveId" clId="{815184E4-9954-4E04-A4A3-C054959AE6CD}" dt="2021-10-24T15:39:31.496" v="11"/>
        <pc:sldMkLst>
          <pc:docMk/>
          <pc:sldMk cId="3586797074" sldId="1689"/>
        </pc:sldMkLst>
      </pc:sldChg>
      <pc:sldChg chg="add">
        <pc:chgData name="George Huang" userId="7522906efeb502a4" providerId="LiveId" clId="{815184E4-9954-4E04-A4A3-C054959AE6CD}" dt="2021-11-09T14:57:56.227" v="13"/>
        <pc:sldMkLst>
          <pc:docMk/>
          <pc:sldMk cId="282613432" sldId="1690"/>
        </pc:sldMkLst>
      </pc:sldChg>
    </pc:docChg>
  </pc:docChgLst>
  <pc:docChgLst>
    <pc:chgData name="George Huang" userId="7522906efeb502a4" providerId="LiveId" clId="{C68187F2-E9EA-4BF5-A8D9-1F88C28731CE}"/>
    <pc:docChg chg="addSld modSld">
      <pc:chgData name="George Huang" userId="7522906efeb502a4" providerId="LiveId" clId="{C68187F2-E9EA-4BF5-A8D9-1F88C28731CE}" dt="2023-02-25T17:53:26.130" v="2" actId="20577"/>
      <pc:docMkLst>
        <pc:docMk/>
      </pc:docMkLst>
      <pc:sldChg chg="modSp add mod">
        <pc:chgData name="George Huang" userId="7522906efeb502a4" providerId="LiveId" clId="{C68187F2-E9EA-4BF5-A8D9-1F88C28731CE}" dt="2023-02-25T17:53:26.130" v="2" actId="20577"/>
        <pc:sldMkLst>
          <pc:docMk/>
          <pc:sldMk cId="2957141556" sldId="1622"/>
        </pc:sldMkLst>
        <pc:spChg chg="mod">
          <ac:chgData name="George Huang" userId="7522906efeb502a4" providerId="LiveId" clId="{C68187F2-E9EA-4BF5-A8D9-1F88C28731CE}" dt="2023-02-25T17:53:26.130" v="2" actId="20577"/>
          <ac:spMkLst>
            <pc:docMk/>
            <pc:sldMk cId="2957141556" sldId="1622"/>
            <ac:spMk id="2" creationId="{EACD94E6-1080-4EB5-92AA-AACB419E980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2/25/2023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18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9419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5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47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05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98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32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6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05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11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08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3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225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38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231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2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97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2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02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775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772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97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9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66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10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333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165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579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085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152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315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145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313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8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824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30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721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204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9987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68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484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888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383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073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783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53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1600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8550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738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845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749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2852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4668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859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51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6039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0370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120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732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0930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642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856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2302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6099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6691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85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2301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4726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6640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8213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4233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6334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3465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5423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988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9093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2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9584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084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0583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0852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7759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37409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915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23259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043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19273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13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9796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3873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9658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017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01278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030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59322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91845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35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89384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2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7000" b="1" dirty="0">
                <a:ea typeface="Microsoft JhengHei" panose="020B0604030504040204" pitchFamily="34" charset="-120"/>
              </a:rPr>
              <a:t>Treasure and The Pearl</a:t>
            </a: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These two also have similar meanings to those two parables.</a:t>
            </a:r>
          </a:p>
        </p:txBody>
      </p:sp>
    </p:spTree>
    <p:extLst>
      <p:ext uri="{BB962C8B-B14F-4D97-AF65-F5344CB8AC3E}">
        <p14:creationId xmlns:p14="http://schemas.microsoft.com/office/powerpoint/2010/main" val="42076330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Let’s learn to see the real value of eternal life and seize the chance to get our eternal rewards.</a:t>
            </a:r>
          </a:p>
        </p:txBody>
      </p:sp>
    </p:spTree>
    <p:extLst>
      <p:ext uri="{BB962C8B-B14F-4D97-AF65-F5344CB8AC3E}">
        <p14:creationId xmlns:p14="http://schemas.microsoft.com/office/powerpoint/2010/main" val="14796914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parable of the hidden treasure teaches us to use our resources to earn eternal rewards.</a:t>
            </a:r>
          </a:p>
        </p:txBody>
      </p:sp>
    </p:spTree>
    <p:extLst>
      <p:ext uri="{BB962C8B-B14F-4D97-AF65-F5344CB8AC3E}">
        <p14:creationId xmlns:p14="http://schemas.microsoft.com/office/powerpoint/2010/main" val="2819627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original landowner did not cultivate his land and so did not know about the treasure.</a:t>
            </a:r>
          </a:p>
        </p:txBody>
      </p:sp>
    </p:spTree>
    <p:extLst>
      <p:ext uri="{BB962C8B-B14F-4D97-AF65-F5344CB8AC3E}">
        <p14:creationId xmlns:p14="http://schemas.microsoft.com/office/powerpoint/2010/main" val="3359325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If he had worked on his land, he would have found the treasure for himself.</a:t>
            </a:r>
          </a:p>
        </p:txBody>
      </p:sp>
    </p:spTree>
    <p:extLst>
      <p:ext uri="{BB962C8B-B14F-4D97-AF65-F5344CB8AC3E}">
        <p14:creationId xmlns:p14="http://schemas.microsoft.com/office/powerpoint/2010/main" val="155900836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represents someone who wastes his earthly life away on useless pursuits.</a:t>
            </a:r>
          </a:p>
        </p:txBody>
      </p:sp>
    </p:spTree>
    <p:extLst>
      <p:ext uri="{BB962C8B-B14F-4D97-AF65-F5344CB8AC3E}">
        <p14:creationId xmlns:p14="http://schemas.microsoft.com/office/powerpoint/2010/main" val="26690771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need to use our earthly lives wisely and earn eternal rewards in the afterlife.</a:t>
            </a:r>
          </a:p>
        </p:txBody>
      </p:sp>
    </p:spTree>
    <p:extLst>
      <p:ext uri="{BB962C8B-B14F-4D97-AF65-F5344CB8AC3E}">
        <p14:creationId xmlns:p14="http://schemas.microsoft.com/office/powerpoint/2010/main" val="35573794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152073"/>
            <a:ext cx="6781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Let’s use our time, treasures, and talents to further the Kingdom of God on this Earth and earn eternal rewards.</a:t>
            </a:r>
          </a:p>
        </p:txBody>
      </p:sp>
    </p:spTree>
    <p:extLst>
      <p:ext uri="{BB962C8B-B14F-4D97-AF65-F5344CB8AC3E}">
        <p14:creationId xmlns:p14="http://schemas.microsoft.com/office/powerpoint/2010/main" val="276443730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May one day we be reunited in Heaven with the real and eternal treasure in our hands.</a:t>
            </a:r>
          </a:p>
        </p:txBody>
      </p:sp>
    </p:spTree>
    <p:extLst>
      <p:ext uri="{BB962C8B-B14F-4D97-AF65-F5344CB8AC3E}">
        <p14:creationId xmlns:p14="http://schemas.microsoft.com/office/powerpoint/2010/main" val="48067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In these two parables, both persons wanted to get something very valuable for less money.</a:t>
            </a:r>
          </a:p>
        </p:txBody>
      </p:sp>
    </p:spTree>
    <p:extLst>
      <p:ext uri="{BB962C8B-B14F-4D97-AF65-F5344CB8AC3E}">
        <p14:creationId xmlns:p14="http://schemas.microsoft.com/office/powerpoint/2010/main" val="98413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In short, they are investors or traders trying to make money.</a:t>
            </a:r>
          </a:p>
        </p:txBody>
      </p:sp>
    </p:spTree>
    <p:extLst>
      <p:ext uri="{BB962C8B-B14F-4D97-AF65-F5344CB8AC3E}">
        <p14:creationId xmlns:p14="http://schemas.microsoft.com/office/powerpoint/2010/main" val="347055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much so that they both sold everything they had to get the valuable items.</a:t>
            </a:r>
          </a:p>
        </p:txBody>
      </p:sp>
    </p:spTree>
    <p:extLst>
      <p:ext uri="{BB962C8B-B14F-4D97-AF65-F5344CB8AC3E}">
        <p14:creationId xmlns:p14="http://schemas.microsoft.com/office/powerpoint/2010/main" val="339432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there are small differences in the parables.  They must make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410790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Otherwise Jesus would not have told two parables.  He was very deliberate in his details.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649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Like many parables, Jesus did not explain the meanings to those listeners at the time.</a:t>
            </a:r>
          </a:p>
        </p:txBody>
      </p:sp>
    </p:spTree>
    <p:extLst>
      <p:ext uri="{BB962C8B-B14F-4D97-AF65-F5344CB8AC3E}">
        <p14:creationId xmlns:p14="http://schemas.microsoft.com/office/powerpoint/2010/main" val="1883353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Their true meanings are revealed to true seekers at the time of His choosing.</a:t>
            </a:r>
          </a:p>
        </p:txBody>
      </p:sp>
    </p:spTree>
    <p:extLst>
      <p:ext uri="{BB962C8B-B14F-4D97-AF65-F5344CB8AC3E}">
        <p14:creationId xmlns:p14="http://schemas.microsoft.com/office/powerpoint/2010/main" val="112768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These two are two of the seven parables about the “Kingdom of Heaven” or “Kingdom of God”.</a:t>
            </a:r>
          </a:p>
        </p:txBody>
      </p:sp>
    </p:spTree>
    <p:extLst>
      <p:ext uri="{BB962C8B-B14F-4D97-AF65-F5344CB8AC3E}">
        <p14:creationId xmlns:p14="http://schemas.microsoft.com/office/powerpoint/2010/main" val="1750967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“Kingdom of Heaven” means where God rules.  It often is used to describe the afterlife.</a:t>
            </a:r>
          </a:p>
        </p:txBody>
      </p:sp>
    </p:spTree>
    <p:extLst>
      <p:ext uri="{BB962C8B-B14F-4D97-AF65-F5344CB8AC3E}">
        <p14:creationId xmlns:p14="http://schemas.microsoft.com/office/powerpoint/2010/main" val="282281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133350"/>
            <a:ext cx="639851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7200" b="1"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7200" b="1">
                <a:ea typeface="Microsoft JhengHei" panose="020B0604030504040204" pitchFamily="34" charset="-120"/>
              </a:rPr>
              <a:t>Scripture</a:t>
            </a:r>
            <a:r>
              <a:rPr lang="en-US" altLang="zh-TW" sz="7200" b="1" dirty="0">
                <a:ea typeface="Microsoft JhengHei" panose="020B0604030504040204" pitchFamily="34" charset="-120"/>
              </a:rPr>
              <a:t>:</a:t>
            </a:r>
          </a:p>
          <a:p>
            <a:pPr algn="ctr"/>
            <a:r>
              <a:rPr lang="en-US" altLang="zh-TW" sz="7200" b="1" dirty="0">
                <a:ea typeface="Microsoft JhengHei" panose="020B0604030504040204" pitchFamily="34" charset="-120"/>
              </a:rPr>
              <a:t>Matt.  13:44-46</a:t>
            </a:r>
          </a:p>
          <a:p>
            <a:pPr algn="ctr"/>
            <a:endParaRPr lang="en-US" altLang="zh-TW" sz="70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141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it could also refer to a Christian living a life following God while on Earth.</a:t>
            </a:r>
          </a:p>
        </p:txBody>
      </p:sp>
    </p:spTree>
    <p:extLst>
      <p:ext uri="{BB962C8B-B14F-4D97-AF65-F5344CB8AC3E}">
        <p14:creationId xmlns:p14="http://schemas.microsoft.com/office/powerpoint/2010/main" val="1364321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differences between the parables help us find the meanings in them.</a:t>
            </a:r>
          </a:p>
        </p:txBody>
      </p:sp>
    </p:spTree>
    <p:extLst>
      <p:ext uri="{BB962C8B-B14F-4D97-AF65-F5344CB8AC3E}">
        <p14:creationId xmlns:p14="http://schemas.microsoft.com/office/powerpoint/2010/main" val="1544704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In the first parable, the treasure is hidden in another person’s field but discovered by the eventual buyer.</a:t>
            </a:r>
          </a:p>
        </p:txBody>
      </p:sp>
    </p:spTree>
    <p:extLst>
      <p:ext uri="{BB962C8B-B14F-4D97-AF65-F5344CB8AC3E}">
        <p14:creationId xmlns:p14="http://schemas.microsoft.com/office/powerpoint/2010/main" val="77571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was likely an accidental discovery by a very observant or lucky person.</a:t>
            </a:r>
          </a:p>
        </p:txBody>
      </p:sp>
    </p:spTree>
    <p:extLst>
      <p:ext uri="{BB962C8B-B14F-4D97-AF65-F5344CB8AC3E}">
        <p14:creationId xmlns:p14="http://schemas.microsoft.com/office/powerpoint/2010/main" val="1678478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905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original owner did not know about the treasure because he was probably not using the field .</a:t>
            </a:r>
          </a:p>
        </p:txBody>
      </p:sp>
    </p:spTree>
    <p:extLst>
      <p:ext uri="{BB962C8B-B14F-4D97-AF65-F5344CB8AC3E}">
        <p14:creationId xmlns:p14="http://schemas.microsoft.com/office/powerpoint/2010/main" val="2621802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19479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The wasting of the field is a symbolism of the wasting of one’s earthly life – not using it properly or productively.</a:t>
            </a:r>
          </a:p>
        </p:txBody>
      </p:sp>
    </p:spTree>
    <p:extLst>
      <p:ext uri="{BB962C8B-B14F-4D97-AF65-F5344CB8AC3E}">
        <p14:creationId xmlns:p14="http://schemas.microsoft.com/office/powerpoint/2010/main" val="360258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59740"/>
            <a:ext cx="670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On the other hand, the pearl was visible to all and was to be purchased directly from the current owner.</a:t>
            </a:r>
          </a:p>
        </p:txBody>
      </p:sp>
    </p:spTree>
    <p:extLst>
      <p:ext uri="{BB962C8B-B14F-4D97-AF65-F5344CB8AC3E}">
        <p14:creationId xmlns:p14="http://schemas.microsoft.com/office/powerpoint/2010/main" val="2239308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The original owner did not know the true value of the pearl.  He was either ignorant or not well trained.</a:t>
            </a:r>
          </a:p>
        </p:txBody>
      </p:sp>
    </p:spTree>
    <p:extLst>
      <p:ext uri="{BB962C8B-B14F-4D97-AF65-F5344CB8AC3E}">
        <p14:creationId xmlns:p14="http://schemas.microsoft.com/office/powerpoint/2010/main" val="583424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52073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He represented a person who does not understand the importance of living for God and the eternal afterlife.</a:t>
            </a:r>
          </a:p>
        </p:txBody>
      </p:sp>
    </p:spTree>
    <p:extLst>
      <p:ext uri="{BB962C8B-B14F-4D97-AF65-F5344CB8AC3E}">
        <p14:creationId xmlns:p14="http://schemas.microsoft.com/office/powerpoint/2010/main" val="2845637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the merchant was well trained in evaluating pearls and so could tell this one was worth a lot more.</a:t>
            </a:r>
          </a:p>
        </p:txBody>
      </p:sp>
    </p:spTree>
    <p:extLst>
      <p:ext uri="{BB962C8B-B14F-4D97-AF65-F5344CB8AC3E}">
        <p14:creationId xmlns:p14="http://schemas.microsoft.com/office/powerpoint/2010/main" val="104208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818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The kingdom of heaven is like treasure hidden in a field.  When a man found it, he hid it again, </a:t>
            </a:r>
          </a:p>
          <a:p>
            <a:pPr marL="0" indent="0">
              <a:buNone/>
            </a:pPr>
            <a:r>
              <a:rPr lang="en-US" sz="6000" b="1" dirty="0"/>
              <a:t>and then in his joy went and sold all he had and bought that field.</a:t>
            </a:r>
          </a:p>
          <a:p>
            <a:pPr marL="0" indent="0">
              <a:buNone/>
            </a:pPr>
            <a:r>
              <a:rPr lang="en-US" sz="6000" b="1" dirty="0"/>
              <a:t>Again, the kingdom of heaven is like a merchant looking for fine pearls.  When he found one of great value, he went away and sold everything he had and bought it.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actual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value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of the pearl was far higher than the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price or cost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of the pearl.</a:t>
            </a:r>
          </a:p>
        </p:txBody>
      </p:sp>
    </p:spTree>
    <p:extLst>
      <p:ext uri="{BB962C8B-B14F-4D97-AF65-F5344CB8AC3E}">
        <p14:creationId xmlns:p14="http://schemas.microsoft.com/office/powerpoint/2010/main" val="202225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Furthermore, he was willing to risk all his wealth on his belief in the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value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of the pearl.</a:t>
            </a:r>
          </a:p>
        </p:txBody>
      </p:sp>
    </p:spTree>
    <p:extLst>
      <p:ext uri="{BB962C8B-B14F-4D97-AF65-F5344CB8AC3E}">
        <p14:creationId xmlns:p14="http://schemas.microsoft.com/office/powerpoint/2010/main" val="2234709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It takes a lot of faith to risk so much.  We see that behavior in some entrepreneurs who are pursuing their dreams.</a:t>
            </a:r>
          </a:p>
        </p:txBody>
      </p:sp>
    </p:spTree>
    <p:extLst>
      <p:ext uri="{BB962C8B-B14F-4D97-AF65-F5344CB8AC3E}">
        <p14:creationId xmlns:p14="http://schemas.microsoft.com/office/powerpoint/2010/main" val="378123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Similarly, it takes a lot of faith to follow God and give Him all that you have.</a:t>
            </a:r>
          </a:p>
        </p:txBody>
      </p:sp>
    </p:spTree>
    <p:extLst>
      <p:ext uri="{BB962C8B-B14F-4D97-AF65-F5344CB8AC3E}">
        <p14:creationId xmlns:p14="http://schemas.microsoft.com/office/powerpoint/2010/main" val="3115412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No matter how they came to find the valuable items, they both ended up acquiring them.</a:t>
            </a:r>
          </a:p>
        </p:txBody>
      </p:sp>
    </p:spTree>
    <p:extLst>
      <p:ext uri="{BB962C8B-B14F-4D97-AF65-F5344CB8AC3E}">
        <p14:creationId xmlns:p14="http://schemas.microsoft.com/office/powerpoint/2010/main" val="3240678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ways to get those valuable things were also very different.</a:t>
            </a:r>
          </a:p>
        </p:txBody>
      </p:sp>
    </p:spTree>
    <p:extLst>
      <p:ext uri="{BB962C8B-B14F-4D97-AF65-F5344CB8AC3E}">
        <p14:creationId xmlns:p14="http://schemas.microsoft.com/office/powerpoint/2010/main" val="109869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To get the hidden treasure, the first buyer had to buy the field where the treasure is buried.</a:t>
            </a:r>
          </a:p>
        </p:txBody>
      </p:sp>
    </p:spTree>
    <p:extLst>
      <p:ext uri="{BB962C8B-B14F-4D97-AF65-F5344CB8AC3E}">
        <p14:creationId xmlns:p14="http://schemas.microsoft.com/office/powerpoint/2010/main" val="489974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He was not buying the treasure directly.  The field was probably worth a lot less than the treasure.</a:t>
            </a:r>
          </a:p>
        </p:txBody>
      </p:sp>
    </p:spTree>
    <p:extLst>
      <p:ext uri="{BB962C8B-B14F-4D97-AF65-F5344CB8AC3E}">
        <p14:creationId xmlns:p14="http://schemas.microsoft.com/office/powerpoint/2010/main" val="1832158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is most likely that he sold his current fields in order to buy the field with the treasure.</a:t>
            </a:r>
          </a:p>
        </p:txBody>
      </p:sp>
    </p:spTree>
    <p:extLst>
      <p:ext uri="{BB962C8B-B14F-4D97-AF65-F5344CB8AC3E}">
        <p14:creationId xmlns:p14="http://schemas.microsoft.com/office/powerpoint/2010/main" val="7046732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5974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400" b="1" kern="1000" spc="-38" dirty="0">
                <a:ea typeface="Microsoft JhengHei" panose="020B0604030504040204" pitchFamily="34" charset="-120"/>
              </a:rPr>
              <a:t>This changing of the fields represented changing of his life’s direction</a:t>
            </a:r>
            <a:r>
              <a:rPr lang="zh-TW" altLang="en-US" sz="54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400" b="1" kern="1000" spc="-38" dirty="0">
                <a:ea typeface="Microsoft JhengHei" panose="020B0604030504040204" pitchFamily="34" charset="-120"/>
              </a:rPr>
              <a:t>and</a:t>
            </a:r>
            <a:r>
              <a:rPr lang="zh-TW" altLang="en-US" sz="54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400" b="1" kern="1000" spc="-38" dirty="0">
                <a:ea typeface="Microsoft JhengHei" panose="020B0604030504040204" pitchFamily="34" charset="-120"/>
              </a:rPr>
              <a:t>career since fields were one’s livelihood in those days.</a:t>
            </a:r>
          </a:p>
        </p:txBody>
      </p:sp>
    </p:spTree>
    <p:extLst>
      <p:ext uri="{BB962C8B-B14F-4D97-AF65-F5344CB8AC3E}">
        <p14:creationId xmlns:p14="http://schemas.microsoft.com/office/powerpoint/2010/main" val="365287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818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and then in his joy went and sold all he had and bought that field.</a:t>
            </a:r>
          </a:p>
        </p:txBody>
      </p:sp>
    </p:spTree>
    <p:extLst>
      <p:ext uri="{BB962C8B-B14F-4D97-AF65-F5344CB8AC3E}">
        <p14:creationId xmlns:p14="http://schemas.microsoft.com/office/powerpoint/2010/main" val="3554779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found the treasure in a new direction in life and took actions to make that change.</a:t>
            </a:r>
          </a:p>
        </p:txBody>
      </p:sp>
    </p:spTree>
    <p:extLst>
      <p:ext uri="{BB962C8B-B14F-4D97-AF65-F5344CB8AC3E}">
        <p14:creationId xmlns:p14="http://schemas.microsoft.com/office/powerpoint/2010/main" val="2418166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pearl merchant, on the other hand, had to sell his possessions to buy that pearl directly.</a:t>
            </a:r>
          </a:p>
        </p:txBody>
      </p:sp>
    </p:spTree>
    <p:extLst>
      <p:ext uri="{BB962C8B-B14F-4D97-AF65-F5344CB8AC3E}">
        <p14:creationId xmlns:p14="http://schemas.microsoft.com/office/powerpoint/2010/main" val="2402991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probably sold all his other merchandise in order to buy this pearl.</a:t>
            </a:r>
          </a:p>
        </p:txBody>
      </p:sp>
    </p:spTree>
    <p:extLst>
      <p:ext uri="{BB962C8B-B14F-4D97-AF65-F5344CB8AC3E}">
        <p14:creationId xmlns:p14="http://schemas.microsoft.com/office/powerpoint/2010/main" val="1417633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did it because he knew the true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value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of the pearl is far higher than the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sale price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at the time.</a:t>
            </a:r>
          </a:p>
        </p:txBody>
      </p:sp>
    </p:spTree>
    <p:extLst>
      <p:ext uri="{BB962C8B-B14F-4D97-AF65-F5344CB8AC3E}">
        <p14:creationId xmlns:p14="http://schemas.microsoft.com/office/powerpoint/2010/main" val="4080171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Still, it was a lot of risk to hold a single pricy item.  He had a lot of faith in his ability to turn a profit</a:t>
            </a:r>
            <a:r>
              <a:rPr lang="zh-TW" altLang="en-US" sz="56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600" b="1" kern="1000" spc="-38" dirty="0">
                <a:ea typeface="Microsoft JhengHei" panose="020B0604030504040204" pitchFamily="34" charset="-120"/>
              </a:rPr>
              <a:t>from this pearl.</a:t>
            </a:r>
          </a:p>
        </p:txBody>
      </p:sp>
    </p:spTree>
    <p:extLst>
      <p:ext uri="{BB962C8B-B14F-4D97-AF65-F5344CB8AC3E}">
        <p14:creationId xmlns:p14="http://schemas.microsoft.com/office/powerpoint/2010/main" val="9763310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Maybe he already knew a potential buyer who will pay even more for that pearl?</a:t>
            </a:r>
          </a:p>
        </p:txBody>
      </p:sp>
    </p:spTree>
    <p:extLst>
      <p:ext uri="{BB962C8B-B14F-4D97-AF65-F5344CB8AC3E}">
        <p14:creationId xmlns:p14="http://schemas.microsoft.com/office/powerpoint/2010/main" val="3603678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 both parables, the buyers sold everything they owned to get the valuable items.</a:t>
            </a:r>
          </a:p>
        </p:txBody>
      </p:sp>
    </p:spTree>
    <p:extLst>
      <p:ext uri="{BB962C8B-B14F-4D97-AF65-F5344CB8AC3E}">
        <p14:creationId xmlns:p14="http://schemas.microsoft.com/office/powerpoint/2010/main" val="1105294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That is risky and takes a lot of courage, but both of them knew it’d be worth it.</a:t>
            </a:r>
          </a:p>
        </p:txBody>
      </p:sp>
    </p:spTree>
    <p:extLst>
      <p:ext uri="{BB962C8B-B14F-4D97-AF65-F5344CB8AC3E}">
        <p14:creationId xmlns:p14="http://schemas.microsoft.com/office/powerpoint/2010/main" val="71527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Heaven is worth it, but many do not choose to pursue it even if they know its true worth.</a:t>
            </a:r>
          </a:p>
        </p:txBody>
      </p:sp>
    </p:spTree>
    <p:extLst>
      <p:ext uri="{BB962C8B-B14F-4D97-AF65-F5344CB8AC3E}">
        <p14:creationId xmlns:p14="http://schemas.microsoft.com/office/powerpoint/2010/main" val="3834020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It takes faith and courage.  Many of us are just trapped in our daily lives and feel unable to change.</a:t>
            </a:r>
          </a:p>
        </p:txBody>
      </p:sp>
    </p:spTree>
    <p:extLst>
      <p:ext uri="{BB962C8B-B14F-4D97-AF65-F5344CB8AC3E}">
        <p14:creationId xmlns:p14="http://schemas.microsoft.com/office/powerpoint/2010/main" val="428691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818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Again, the kingdom of heaven is like a merchant looking for fine pearls.  </a:t>
            </a:r>
          </a:p>
        </p:txBody>
      </p:sp>
    </p:spTree>
    <p:extLst>
      <p:ext uri="{BB962C8B-B14F-4D97-AF65-F5344CB8AC3E}">
        <p14:creationId xmlns:p14="http://schemas.microsoft.com/office/powerpoint/2010/main" val="5174236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Most of us are afraid to take risks and live out a life for God.</a:t>
            </a:r>
          </a:p>
        </p:txBody>
      </p:sp>
    </p:spTree>
    <p:extLst>
      <p:ext uri="{BB962C8B-B14F-4D97-AF65-F5344CB8AC3E}">
        <p14:creationId xmlns:p14="http://schemas.microsoft.com/office/powerpoint/2010/main" val="38583594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are afraid to “sell everything” to get the field with the treasure or the precious pearl.</a:t>
            </a:r>
          </a:p>
        </p:txBody>
      </p:sp>
    </p:spTree>
    <p:extLst>
      <p:ext uri="{BB962C8B-B14F-4D97-AF65-F5344CB8AC3E}">
        <p14:creationId xmlns:p14="http://schemas.microsoft.com/office/powerpoint/2010/main" val="2703694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main difference between the two parables is what was purchased.</a:t>
            </a:r>
          </a:p>
        </p:txBody>
      </p:sp>
    </p:spTree>
    <p:extLst>
      <p:ext uri="{BB962C8B-B14F-4D97-AF65-F5344CB8AC3E}">
        <p14:creationId xmlns:p14="http://schemas.microsoft.com/office/powerpoint/2010/main" val="8444686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 the case of the hidden treasure, the person bought the field where the treasure was hidden.</a:t>
            </a:r>
          </a:p>
        </p:txBody>
      </p:sp>
    </p:spTree>
    <p:extLst>
      <p:ext uri="{BB962C8B-B14F-4D97-AF65-F5344CB8AC3E}">
        <p14:creationId xmlns:p14="http://schemas.microsoft.com/office/powerpoint/2010/main" val="204692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 those days, the field is a person’s livelihood.  He grew food on it to make a living.</a:t>
            </a:r>
          </a:p>
        </p:txBody>
      </p:sp>
    </p:spTree>
    <p:extLst>
      <p:ext uri="{BB962C8B-B14F-4D97-AF65-F5344CB8AC3E}">
        <p14:creationId xmlns:p14="http://schemas.microsoft.com/office/powerpoint/2010/main" val="3126316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the person changed his livelihood so he can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also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gain the treasure.</a:t>
            </a:r>
          </a:p>
        </p:txBody>
      </p:sp>
    </p:spTree>
    <p:extLst>
      <p:ext uri="{BB962C8B-B14F-4D97-AF65-F5344CB8AC3E}">
        <p14:creationId xmlns:p14="http://schemas.microsoft.com/office/powerpoint/2010/main" val="40046120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This means that some people need to change what they do in life so they can </a:t>
            </a:r>
            <a:r>
              <a:rPr lang="en-US" altLang="zh-TW" sz="5800" b="1" u="sng" kern="1000" spc="-38" dirty="0">
                <a:ea typeface="Microsoft JhengHei" panose="020B0604030504040204" pitchFamily="34" charset="-120"/>
              </a:rPr>
              <a:t>also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 gain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11045691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This may involve leaving careers that take us away from God.  They may or may not be sinful.</a:t>
            </a:r>
          </a:p>
        </p:txBody>
      </p:sp>
    </p:spTree>
    <p:extLst>
      <p:ext uri="{BB962C8B-B14F-4D97-AF65-F5344CB8AC3E}">
        <p14:creationId xmlns:p14="http://schemas.microsoft.com/office/powerpoint/2010/main" val="1171836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For instance, some people are so busy that they don’t have time for God, other people, or even their own families.</a:t>
            </a:r>
          </a:p>
        </p:txBody>
      </p:sp>
    </p:spTree>
    <p:extLst>
      <p:ext uri="{BB962C8B-B14F-4D97-AF65-F5344CB8AC3E}">
        <p14:creationId xmlns:p14="http://schemas.microsoft.com/office/powerpoint/2010/main" val="756038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Mark 8:36 – 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What good is it for someone to gain the whole world, yet forfeit their soul? </a:t>
            </a:r>
          </a:p>
        </p:txBody>
      </p:sp>
    </p:spTree>
    <p:extLst>
      <p:ext uri="{BB962C8B-B14F-4D97-AF65-F5344CB8AC3E}">
        <p14:creationId xmlns:p14="http://schemas.microsoft.com/office/powerpoint/2010/main" val="284298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818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When he found one of great value, he went away and sold everything he had and bought it.</a:t>
            </a:r>
          </a:p>
        </p:txBody>
      </p:sp>
    </p:spTree>
    <p:extLst>
      <p:ext uri="{BB962C8B-B14F-4D97-AF65-F5344CB8AC3E}">
        <p14:creationId xmlns:p14="http://schemas.microsoft.com/office/powerpoint/2010/main" val="6175323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By buying the field, the buyer can still use the field to make a living.  But he gets the treasure too.</a:t>
            </a:r>
          </a:p>
        </p:txBody>
      </p:sp>
    </p:spTree>
    <p:extLst>
      <p:ext uri="{BB962C8B-B14F-4D97-AF65-F5344CB8AC3E}">
        <p14:creationId xmlns:p14="http://schemas.microsoft.com/office/powerpoint/2010/main" val="33163853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No matter what we do for a living, we should think about how we can do God’s purpose through it.</a:t>
            </a:r>
          </a:p>
        </p:txBody>
      </p:sp>
    </p:spTree>
    <p:extLst>
      <p:ext uri="{BB962C8B-B14F-4D97-AF65-F5344CB8AC3E}">
        <p14:creationId xmlns:p14="http://schemas.microsoft.com/office/powerpoint/2010/main" val="36729631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Not everyone is meant or made to be a minister, but everyone can live and do things for God.</a:t>
            </a:r>
          </a:p>
        </p:txBody>
      </p:sp>
    </p:spTree>
    <p:extLst>
      <p:ext uri="{BB962C8B-B14F-4D97-AF65-F5344CB8AC3E}">
        <p14:creationId xmlns:p14="http://schemas.microsoft.com/office/powerpoint/2010/main" val="4757004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We can get different insights about God from our different jobs and experiences &amp; teach &amp; help others.</a:t>
            </a:r>
          </a:p>
        </p:txBody>
      </p:sp>
    </p:spTree>
    <p:extLst>
      <p:ext uri="{BB962C8B-B14F-4D97-AF65-F5344CB8AC3E}">
        <p14:creationId xmlns:p14="http://schemas.microsoft.com/office/powerpoint/2010/main" val="2826134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You can make a living while on Earth, and earn the eternal treasure too.</a:t>
            </a:r>
          </a:p>
        </p:txBody>
      </p:sp>
    </p:spTree>
    <p:extLst>
      <p:ext uri="{BB962C8B-B14F-4D97-AF65-F5344CB8AC3E}">
        <p14:creationId xmlns:p14="http://schemas.microsoft.com/office/powerpoint/2010/main" val="27113216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Interestingly, why didn’t the original land owner find the treasure in his own field?</a:t>
            </a:r>
          </a:p>
        </p:txBody>
      </p:sp>
    </p:spTree>
    <p:extLst>
      <p:ext uri="{BB962C8B-B14F-4D97-AF65-F5344CB8AC3E}">
        <p14:creationId xmlns:p14="http://schemas.microsoft.com/office/powerpoint/2010/main" val="24630158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probably didn’t use his field, and that’s why he didn’t see the treasures.</a:t>
            </a:r>
          </a:p>
        </p:txBody>
      </p:sp>
    </p:spTree>
    <p:extLst>
      <p:ext uri="{BB962C8B-B14F-4D97-AF65-F5344CB8AC3E}">
        <p14:creationId xmlns:p14="http://schemas.microsoft.com/office/powerpoint/2010/main" val="36593440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Sadly, many people waste their lives away.  Their God-given resources are not used properly.</a:t>
            </a:r>
          </a:p>
        </p:txBody>
      </p:sp>
    </p:spTree>
    <p:extLst>
      <p:ext uri="{BB962C8B-B14F-4D97-AF65-F5344CB8AC3E}">
        <p14:creationId xmlns:p14="http://schemas.microsoft.com/office/powerpoint/2010/main" val="5250255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9936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They miss out on both making contributions in this world and earning eternal rewards.</a:t>
            </a:r>
          </a:p>
        </p:txBody>
      </p:sp>
    </p:spTree>
    <p:extLst>
      <p:ext uri="{BB962C8B-B14F-4D97-AF65-F5344CB8AC3E}">
        <p14:creationId xmlns:p14="http://schemas.microsoft.com/office/powerpoint/2010/main" val="21865346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have three T’s in life – Time, Talents, and Treasures.  We need to use ours for God’s purposes.</a:t>
            </a:r>
          </a:p>
        </p:txBody>
      </p:sp>
    </p:spTree>
    <p:extLst>
      <p:ext uri="{BB962C8B-B14F-4D97-AF65-F5344CB8AC3E}">
        <p14:creationId xmlns:p14="http://schemas.microsoft.com/office/powerpoint/2010/main" val="161612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7000" b="1" dirty="0">
                <a:ea typeface="Microsoft JhengHei" panose="020B0604030504040204" pitchFamily="34" charset="-120"/>
              </a:rPr>
              <a:t>Treasure and The Pearl</a:t>
            </a:r>
          </a:p>
        </p:txBody>
      </p:sp>
    </p:spTree>
    <p:extLst>
      <p:ext uri="{BB962C8B-B14F-4D97-AF65-F5344CB8AC3E}">
        <p14:creationId xmlns:p14="http://schemas.microsoft.com/office/powerpoint/2010/main" val="35867970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They allow us to use our temporary earthly lives to gain eternal rewards in the afterlife.</a:t>
            </a:r>
          </a:p>
        </p:txBody>
      </p:sp>
    </p:spTree>
    <p:extLst>
      <p:ext uri="{BB962C8B-B14F-4D97-AF65-F5344CB8AC3E}">
        <p14:creationId xmlns:p14="http://schemas.microsoft.com/office/powerpoint/2010/main" val="31855325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There is no greater and worthwhile investment than this.</a:t>
            </a:r>
          </a:p>
        </p:txBody>
      </p:sp>
    </p:spTree>
    <p:extLst>
      <p:ext uri="{BB962C8B-B14F-4D97-AF65-F5344CB8AC3E}">
        <p14:creationId xmlns:p14="http://schemas.microsoft.com/office/powerpoint/2010/main" val="36456658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"He is no fool who gives what he cannot keep to gain that which he cannot lose.” – Jim Elliot</a:t>
            </a:r>
          </a:p>
        </p:txBody>
      </p:sp>
    </p:spTree>
    <p:extLst>
      <p:ext uri="{BB962C8B-B14F-4D97-AF65-F5344CB8AC3E}">
        <p14:creationId xmlns:p14="http://schemas.microsoft.com/office/powerpoint/2010/main" val="26731398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As for the precious pearl, the merchant could tell the value of the pearl and bought the pearl directly.</a:t>
            </a:r>
          </a:p>
        </p:txBody>
      </p:sp>
    </p:spTree>
    <p:extLst>
      <p:ext uri="{BB962C8B-B14F-4D97-AF65-F5344CB8AC3E}">
        <p14:creationId xmlns:p14="http://schemas.microsoft.com/office/powerpoint/2010/main" val="8746107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pearl, however, represents a person’s focus in life.  Everyone can choose to follow God or not.</a:t>
            </a:r>
          </a:p>
        </p:txBody>
      </p:sp>
    </p:spTree>
    <p:extLst>
      <p:ext uri="{BB962C8B-B14F-4D97-AF65-F5344CB8AC3E}">
        <p14:creationId xmlns:p14="http://schemas.microsoft.com/office/powerpoint/2010/main" val="20377317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merchant knew the pearl is far more valuable than what he currently owned.</a:t>
            </a:r>
          </a:p>
        </p:txBody>
      </p:sp>
    </p:spTree>
    <p:extLst>
      <p:ext uri="{BB962C8B-B14F-4D97-AF65-F5344CB8AC3E}">
        <p14:creationId xmlns:p14="http://schemas.microsoft.com/office/powerpoint/2010/main" val="29130816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could see that the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price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of the pearl is far below the real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value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of the pearl.</a:t>
            </a:r>
          </a:p>
        </p:txBody>
      </p:sp>
    </p:spTree>
    <p:extLst>
      <p:ext uri="{BB962C8B-B14F-4D97-AF65-F5344CB8AC3E}">
        <p14:creationId xmlns:p14="http://schemas.microsoft.com/office/powerpoint/2010/main" val="36437279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the merchant sold everything he had to buy that pearl whose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value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is far greater than its </a:t>
            </a:r>
            <a:r>
              <a:rPr lang="en-US" altLang="zh-TW" sz="6000" b="1" u="sng" kern="1000" spc="-38" dirty="0">
                <a:ea typeface="Microsoft JhengHei" panose="020B0604030504040204" pitchFamily="34" charset="-120"/>
              </a:rPr>
              <a:t>price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3723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We need to change our life’s direction and focus on God because we know the eternal life is more valuable than our earthly life.</a:t>
            </a:r>
          </a:p>
        </p:txBody>
      </p:sp>
    </p:spTree>
    <p:extLst>
      <p:ext uri="{BB962C8B-B14F-4D97-AF65-F5344CB8AC3E}">
        <p14:creationId xmlns:p14="http://schemas.microsoft.com/office/powerpoint/2010/main" val="11741751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Everyone could see the pearl, its listing </a:t>
            </a:r>
            <a:r>
              <a:rPr lang="en-US" altLang="zh-TW" sz="5800" b="1" u="sng" kern="1000" spc="-38" dirty="0">
                <a:ea typeface="Microsoft JhengHei" panose="020B0604030504040204" pitchFamily="34" charset="-120"/>
              </a:rPr>
              <a:t>price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, and buy it.  But not everyone saw the real </a:t>
            </a:r>
            <a:r>
              <a:rPr lang="en-US" altLang="zh-TW" sz="5800" b="1" u="sng" kern="1000" spc="-38" dirty="0">
                <a:ea typeface="Microsoft JhengHei" panose="020B0604030504040204" pitchFamily="34" charset="-120"/>
              </a:rPr>
              <a:t>value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 of the pearl.</a:t>
            </a:r>
          </a:p>
        </p:txBody>
      </p:sp>
    </p:spTree>
    <p:extLst>
      <p:ext uri="{BB962C8B-B14F-4D97-AF65-F5344CB8AC3E}">
        <p14:creationId xmlns:p14="http://schemas.microsoft.com/office/powerpoint/2010/main" val="302293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In three verses total, these two are the shortest parables.  They seem very similar &amp; easy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15327315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Even if that person knew the true value of the pearl, he still needed to seize that opportunity.</a:t>
            </a:r>
          </a:p>
        </p:txBody>
      </p:sp>
    </p:spTree>
    <p:extLst>
      <p:ext uri="{BB962C8B-B14F-4D97-AF65-F5344CB8AC3E}">
        <p14:creationId xmlns:p14="http://schemas.microsoft.com/office/powerpoint/2010/main" val="28982606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Do you see the value of the Kingdom of God and choose to follow God and trade your earthly life for eternal rewards?</a:t>
            </a:r>
          </a:p>
        </p:txBody>
      </p:sp>
    </p:spTree>
    <p:extLst>
      <p:ext uri="{BB962C8B-B14F-4D97-AF65-F5344CB8AC3E}">
        <p14:creationId xmlns:p14="http://schemas.microsoft.com/office/powerpoint/2010/main" val="19933030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What is your focus in life?  Do you want to make the change to focus on God?</a:t>
            </a:r>
          </a:p>
        </p:txBody>
      </p:sp>
    </p:spTree>
    <p:extLst>
      <p:ext uri="{BB962C8B-B14F-4D97-AF65-F5344CB8AC3E}">
        <p14:creationId xmlns:p14="http://schemas.microsoft.com/office/powerpoint/2010/main" val="172239117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You need to give up your old treasures, however.  You need to change your focus.</a:t>
            </a:r>
          </a:p>
        </p:txBody>
      </p:sp>
    </p:spTree>
    <p:extLst>
      <p:ext uri="{BB962C8B-B14F-4D97-AF65-F5344CB8AC3E}">
        <p14:creationId xmlns:p14="http://schemas.microsoft.com/office/powerpoint/2010/main" val="17591378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Many people’s focus in life is to make money, gain power and influence, and find happiness.</a:t>
            </a:r>
          </a:p>
        </p:txBody>
      </p:sp>
    </p:spTree>
    <p:extLst>
      <p:ext uri="{BB962C8B-B14F-4D97-AF65-F5344CB8AC3E}">
        <p14:creationId xmlns:p14="http://schemas.microsoft.com/office/powerpoint/2010/main" val="270647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For men, they are known as the 3 G’s: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Gold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= wealth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Glory = 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Girls  </a:t>
            </a:r>
            <a:r>
              <a:rPr lang="en-US" altLang="zh-TW" sz="3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= lust</a:t>
            </a:r>
          </a:p>
        </p:txBody>
      </p:sp>
    </p:spTree>
    <p:extLst>
      <p:ext uri="{BB962C8B-B14F-4D97-AF65-F5344CB8AC3E}">
        <p14:creationId xmlns:p14="http://schemas.microsoft.com/office/powerpoint/2010/main" val="8966466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But at the end of their lives, many realize that money and power can’t buy them true love, happiness, nor more time to live.</a:t>
            </a:r>
          </a:p>
        </p:txBody>
      </p:sp>
    </p:spTree>
    <p:extLst>
      <p:ext uri="{BB962C8B-B14F-4D97-AF65-F5344CB8AC3E}">
        <p14:creationId xmlns:p14="http://schemas.microsoft.com/office/powerpoint/2010/main" val="17530115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reason is simple – this earthly life is temporary no matter how successful we are.</a:t>
            </a:r>
          </a:p>
        </p:txBody>
      </p:sp>
    </p:spTree>
    <p:extLst>
      <p:ext uri="{BB962C8B-B14F-4D97-AF65-F5344CB8AC3E}">
        <p14:creationId xmlns:p14="http://schemas.microsoft.com/office/powerpoint/2010/main" val="42876679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can, however, shift our focus to God and can enjoy eternity and have eternal rewards.</a:t>
            </a:r>
          </a:p>
        </p:txBody>
      </p:sp>
    </p:spTree>
    <p:extLst>
      <p:ext uri="{BB962C8B-B14F-4D97-AF65-F5344CB8AC3E}">
        <p14:creationId xmlns:p14="http://schemas.microsoft.com/office/powerpoint/2010/main" val="33033885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John 12:24 -- Very truly I tell you, unless a kernel of wheat falls to the ground and dies,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remains only a single seed.  But if it dies, it produces many seeds.  </a:t>
            </a:r>
          </a:p>
        </p:txBody>
      </p:sp>
    </p:spTree>
    <p:extLst>
      <p:ext uri="{BB962C8B-B14F-4D97-AF65-F5344CB8AC3E}">
        <p14:creationId xmlns:p14="http://schemas.microsoft.com/office/powerpoint/2010/main" val="138217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Like the parables of minas and talents, we see deeper meanings through comparisons.</a:t>
            </a:r>
          </a:p>
        </p:txBody>
      </p:sp>
    </p:spTree>
    <p:extLst>
      <p:ext uri="{BB962C8B-B14F-4D97-AF65-F5344CB8AC3E}">
        <p14:creationId xmlns:p14="http://schemas.microsoft.com/office/powerpoint/2010/main" val="8834122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remains only a single seed.  But if it dies, it produces many seeds.  </a:t>
            </a:r>
          </a:p>
        </p:txBody>
      </p:sp>
    </p:spTree>
    <p:extLst>
      <p:ext uri="{BB962C8B-B14F-4D97-AF65-F5344CB8AC3E}">
        <p14:creationId xmlns:p14="http://schemas.microsoft.com/office/powerpoint/2010/main" val="18927553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701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In essence, we can trade the temporary for the eternal. We can trade the less valuable goods for the far more valuable pearl.</a:t>
            </a:r>
          </a:p>
        </p:txBody>
      </p:sp>
    </p:spTree>
    <p:extLst>
      <p:ext uri="{BB962C8B-B14F-4D97-AF65-F5344CB8AC3E}">
        <p14:creationId xmlns:p14="http://schemas.microsoft.com/office/powerpoint/2010/main" val="222350017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the parable of the precious pearl teaches us to focus on God and use our lives for His purpose.</a:t>
            </a:r>
          </a:p>
        </p:txBody>
      </p:sp>
    </p:spTree>
    <p:extLst>
      <p:ext uri="{BB962C8B-B14F-4D97-AF65-F5344CB8AC3E}">
        <p14:creationId xmlns:p14="http://schemas.microsoft.com/office/powerpoint/2010/main" val="558623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pearl also represents one’s eternal afterlife.  The merchant traded his earthly life for it.</a:t>
            </a:r>
          </a:p>
        </p:txBody>
      </p:sp>
    </p:spTree>
    <p:extLst>
      <p:ext uri="{BB962C8B-B14F-4D97-AF65-F5344CB8AC3E}">
        <p14:creationId xmlns:p14="http://schemas.microsoft.com/office/powerpoint/2010/main" val="246062239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Compared to the treasure in the field, it is riskier.  But this is where faith comes in.</a:t>
            </a:r>
          </a:p>
        </p:txBody>
      </p:sp>
    </p:spTree>
    <p:extLst>
      <p:ext uri="{BB962C8B-B14F-4D97-AF65-F5344CB8AC3E}">
        <p14:creationId xmlns:p14="http://schemas.microsoft.com/office/powerpoint/2010/main" val="171985380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Risking for God takes faith.  There is no way around it.</a:t>
            </a:r>
          </a:p>
        </p:txBody>
      </p:sp>
    </p:spTree>
    <p:extLst>
      <p:ext uri="{BB962C8B-B14F-4D97-AF65-F5344CB8AC3E}">
        <p14:creationId xmlns:p14="http://schemas.microsoft.com/office/powerpoint/2010/main" val="16425348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What do you believe?  </a:t>
            </a:r>
          </a:p>
          <a:p>
            <a:endParaRPr lang="en-US" altLang="zh-TW" sz="56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Are you willing to take the risk</a:t>
            </a:r>
            <a:r>
              <a:rPr lang="zh-TW" altLang="en-US" sz="56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600" b="1" kern="1000" spc="-38" dirty="0">
                <a:ea typeface="Microsoft JhengHei" panose="020B0604030504040204" pitchFamily="34" charset="-120"/>
              </a:rPr>
              <a:t>for your beliefs in God?</a:t>
            </a:r>
          </a:p>
        </p:txBody>
      </p:sp>
    </p:spTree>
    <p:extLst>
      <p:ext uri="{BB962C8B-B14F-4D97-AF65-F5344CB8AC3E}">
        <p14:creationId xmlns:p14="http://schemas.microsoft.com/office/powerpoint/2010/main" val="12612239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In these two parables, both persons got </a:t>
            </a:r>
            <a:r>
              <a:rPr lang="en-US" altLang="zh-TW" sz="5800" b="1" kern="1000" spc="-38">
                <a:ea typeface="Microsoft JhengHei" panose="020B0604030504040204" pitchFamily="34" charset="-120"/>
              </a:rPr>
              <a:t>something far more 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valuable for much less money.</a:t>
            </a:r>
          </a:p>
        </p:txBody>
      </p:sp>
    </p:spTree>
    <p:extLst>
      <p:ext uri="{BB962C8B-B14F-4D97-AF65-F5344CB8AC3E}">
        <p14:creationId xmlns:p14="http://schemas.microsoft.com/office/powerpoint/2010/main" val="147074252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These parables imply that Heaven</a:t>
            </a:r>
            <a:r>
              <a:rPr lang="zh-TW" altLang="en-US" sz="56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600" b="1" kern="1000" spc="-38" dirty="0">
                <a:ea typeface="Microsoft JhengHei" panose="020B0604030504040204" pitchFamily="34" charset="-120"/>
              </a:rPr>
              <a:t>(eternity) is a great deal – a great investment for those who are wise enough to see it.</a:t>
            </a:r>
          </a:p>
        </p:txBody>
      </p:sp>
    </p:spTree>
    <p:extLst>
      <p:ext uri="{BB962C8B-B14F-4D97-AF65-F5344CB8AC3E}">
        <p14:creationId xmlns:p14="http://schemas.microsoft.com/office/powerpoint/2010/main" val="396332842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Sadly, the original seller couldn’t see the real value of the pearl and miss the chance to make more money.</a:t>
            </a:r>
          </a:p>
        </p:txBody>
      </p:sp>
    </p:spTree>
    <p:extLst>
      <p:ext uri="{BB962C8B-B14F-4D97-AF65-F5344CB8AC3E}">
        <p14:creationId xmlns:p14="http://schemas.microsoft.com/office/powerpoint/2010/main" val="30844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18587</TotalTime>
  <Words>2153</Words>
  <Application>Microsoft Office PowerPoint</Application>
  <PresentationFormat>Custom</PresentationFormat>
  <Paragraphs>219</Paragraphs>
  <Slides>107</Slides>
  <Notes>100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1136</cp:revision>
  <cp:lastPrinted>2017-09-16T17:38:24Z</cp:lastPrinted>
  <dcterms:created xsi:type="dcterms:W3CDTF">2005-06-09T01:58:34Z</dcterms:created>
  <dcterms:modified xsi:type="dcterms:W3CDTF">2023-02-25T17:53:26Z</dcterms:modified>
</cp:coreProperties>
</file>