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92"/>
  </p:notesMasterIdLst>
  <p:handoutMasterIdLst>
    <p:handoutMasterId r:id="rId93"/>
  </p:handoutMasterIdLst>
  <p:sldIdLst>
    <p:sldId id="1198" r:id="rId2"/>
    <p:sldId id="1237" r:id="rId3"/>
    <p:sldId id="1675" r:id="rId4"/>
    <p:sldId id="1676" r:id="rId5"/>
    <p:sldId id="1677" r:id="rId6"/>
    <p:sldId id="1678" r:id="rId7"/>
    <p:sldId id="1424" r:id="rId8"/>
    <p:sldId id="1427" r:id="rId9"/>
    <p:sldId id="1820" r:id="rId10"/>
    <p:sldId id="1429" r:id="rId11"/>
    <p:sldId id="1681" r:id="rId12"/>
    <p:sldId id="1431" r:id="rId13"/>
    <p:sldId id="1433" r:id="rId14"/>
    <p:sldId id="1435" r:id="rId15"/>
    <p:sldId id="1437" r:id="rId16"/>
    <p:sldId id="1796" r:id="rId17"/>
    <p:sldId id="1683" r:id="rId18"/>
    <p:sldId id="1685" r:id="rId19"/>
    <p:sldId id="1687" r:id="rId20"/>
    <p:sldId id="1712" r:id="rId21"/>
    <p:sldId id="1689" r:id="rId22"/>
    <p:sldId id="1691" r:id="rId23"/>
    <p:sldId id="1693" r:id="rId24"/>
    <p:sldId id="1695" r:id="rId25"/>
    <p:sldId id="1697" r:id="rId26"/>
    <p:sldId id="1808" r:id="rId27"/>
    <p:sldId id="1699" r:id="rId28"/>
    <p:sldId id="1701" r:id="rId29"/>
    <p:sldId id="1714" r:id="rId30"/>
    <p:sldId id="1716" r:id="rId31"/>
    <p:sldId id="1718" r:id="rId32"/>
    <p:sldId id="1720" r:id="rId33"/>
    <p:sldId id="1703" r:id="rId34"/>
    <p:sldId id="1816" r:id="rId35"/>
    <p:sldId id="1818" r:id="rId36"/>
    <p:sldId id="1705" r:id="rId37"/>
    <p:sldId id="1707" r:id="rId38"/>
    <p:sldId id="1709" r:id="rId39"/>
    <p:sldId id="1711" r:id="rId40"/>
    <p:sldId id="1801" r:id="rId41"/>
    <p:sldId id="1722" r:id="rId42"/>
    <p:sldId id="1724" r:id="rId43"/>
    <p:sldId id="1728" r:id="rId44"/>
    <p:sldId id="1726" r:id="rId45"/>
    <p:sldId id="1732" r:id="rId46"/>
    <p:sldId id="1734" r:id="rId47"/>
    <p:sldId id="1736" r:id="rId48"/>
    <p:sldId id="1738" r:id="rId49"/>
    <p:sldId id="1740" r:id="rId50"/>
    <p:sldId id="1617" r:id="rId51"/>
    <p:sldId id="1619" r:id="rId52"/>
    <p:sldId id="1669" r:id="rId53"/>
    <p:sldId id="1671" r:id="rId54"/>
    <p:sldId id="1668" r:id="rId55"/>
    <p:sldId id="1798" r:id="rId56"/>
    <p:sldId id="1439" r:id="rId57"/>
    <p:sldId id="1667" r:id="rId58"/>
    <p:sldId id="1441" r:id="rId59"/>
    <p:sldId id="1443" r:id="rId60"/>
    <p:sldId id="1445" r:id="rId61"/>
    <p:sldId id="1447" r:id="rId62"/>
    <p:sldId id="1451" r:id="rId63"/>
    <p:sldId id="1824" r:id="rId64"/>
    <p:sldId id="1825" r:id="rId65"/>
    <p:sldId id="1823" r:id="rId66"/>
    <p:sldId id="1449" r:id="rId67"/>
    <p:sldId id="1453" r:id="rId68"/>
    <p:sldId id="1455" r:id="rId69"/>
    <p:sldId id="1457" r:id="rId70"/>
    <p:sldId id="1459" r:id="rId71"/>
    <p:sldId id="1813" r:id="rId72"/>
    <p:sldId id="1463" r:id="rId73"/>
    <p:sldId id="1811" r:id="rId74"/>
    <p:sldId id="1465" r:id="rId75"/>
    <p:sldId id="1467" r:id="rId76"/>
    <p:sldId id="1799" r:id="rId77"/>
    <p:sldId id="1469" r:id="rId78"/>
    <p:sldId id="1471" r:id="rId79"/>
    <p:sldId id="1473" r:id="rId80"/>
    <p:sldId id="1475" r:id="rId81"/>
    <p:sldId id="1477" r:id="rId82"/>
    <p:sldId id="1803" r:id="rId83"/>
    <p:sldId id="1805" r:id="rId84"/>
    <p:sldId id="1479" r:id="rId85"/>
    <p:sldId id="1752" r:id="rId86"/>
    <p:sldId id="1795" r:id="rId87"/>
    <p:sldId id="1481" r:id="rId88"/>
    <p:sldId id="1483" r:id="rId89"/>
    <p:sldId id="1485" r:id="rId90"/>
    <p:sldId id="1486" r:id="rId91"/>
  </p:sldIdLst>
  <p:sldSz cx="6858000" cy="51435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ripture" id="{488EBD6D-5F87-4696-893D-93BD670DC48B}">
          <p14:sldIdLst>
            <p14:sldId id="1198"/>
            <p14:sldId id="1237"/>
            <p14:sldId id="1675"/>
            <p14:sldId id="1676"/>
            <p14:sldId id="1677"/>
          </p14:sldIdLst>
        </p14:section>
        <p14:section name="Sermon" id="{9DD274D4-3373-40D3-8882-DED17E52A457}">
          <p14:sldIdLst>
            <p14:sldId id="1678"/>
            <p14:sldId id="1424"/>
            <p14:sldId id="1427"/>
            <p14:sldId id="1820"/>
            <p14:sldId id="1429"/>
            <p14:sldId id="1681"/>
            <p14:sldId id="1431"/>
            <p14:sldId id="1433"/>
            <p14:sldId id="1435"/>
            <p14:sldId id="1437"/>
            <p14:sldId id="1796"/>
            <p14:sldId id="1683"/>
            <p14:sldId id="1685"/>
            <p14:sldId id="1687"/>
            <p14:sldId id="1712"/>
            <p14:sldId id="1689"/>
            <p14:sldId id="1691"/>
            <p14:sldId id="1693"/>
            <p14:sldId id="1695"/>
            <p14:sldId id="1697"/>
            <p14:sldId id="1808"/>
            <p14:sldId id="1699"/>
            <p14:sldId id="1701"/>
            <p14:sldId id="1714"/>
            <p14:sldId id="1716"/>
            <p14:sldId id="1718"/>
            <p14:sldId id="1720"/>
            <p14:sldId id="1703"/>
            <p14:sldId id="1816"/>
            <p14:sldId id="1818"/>
            <p14:sldId id="1705"/>
            <p14:sldId id="1707"/>
            <p14:sldId id="1709"/>
            <p14:sldId id="1711"/>
            <p14:sldId id="1801"/>
            <p14:sldId id="1722"/>
            <p14:sldId id="1724"/>
            <p14:sldId id="1728"/>
            <p14:sldId id="1726"/>
            <p14:sldId id="1732"/>
            <p14:sldId id="1734"/>
            <p14:sldId id="1736"/>
            <p14:sldId id="1738"/>
            <p14:sldId id="1740"/>
            <p14:sldId id="1617"/>
            <p14:sldId id="1619"/>
            <p14:sldId id="1669"/>
            <p14:sldId id="1671"/>
            <p14:sldId id="1668"/>
            <p14:sldId id="1798"/>
            <p14:sldId id="1439"/>
            <p14:sldId id="1667"/>
            <p14:sldId id="1441"/>
            <p14:sldId id="1443"/>
            <p14:sldId id="1445"/>
            <p14:sldId id="1447"/>
            <p14:sldId id="1451"/>
            <p14:sldId id="1824"/>
            <p14:sldId id="1825"/>
            <p14:sldId id="1823"/>
            <p14:sldId id="1449"/>
            <p14:sldId id="1453"/>
            <p14:sldId id="1455"/>
            <p14:sldId id="1457"/>
            <p14:sldId id="1459"/>
            <p14:sldId id="1813"/>
            <p14:sldId id="1463"/>
            <p14:sldId id="1811"/>
            <p14:sldId id="1465"/>
            <p14:sldId id="1467"/>
            <p14:sldId id="1799"/>
            <p14:sldId id="1469"/>
            <p14:sldId id="1471"/>
            <p14:sldId id="1473"/>
            <p14:sldId id="1475"/>
            <p14:sldId id="1477"/>
            <p14:sldId id="1803"/>
            <p14:sldId id="1805"/>
            <p14:sldId id="1479"/>
            <p14:sldId id="1752"/>
            <p14:sldId id="1795"/>
            <p14:sldId id="1481"/>
            <p14:sldId id="1483"/>
            <p14:sldId id="1485"/>
            <p14:sldId id="1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FF66FF"/>
    <a:srgbClr val="F65E0A"/>
    <a:srgbClr val="99FF33"/>
    <a:srgbClr val="CABBDD"/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88227-7838-464B-98FC-79E362E2ABEB}" v="5" dt="2020-12-06T17:02:46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41" autoAdjust="0"/>
    <p:restoredTop sz="94249" autoAdjust="0"/>
  </p:normalViewPr>
  <p:slideViewPr>
    <p:cSldViewPr>
      <p:cViewPr varScale="1">
        <p:scale>
          <a:sx n="95" d="100"/>
          <a:sy n="95" d="100"/>
        </p:scale>
        <p:origin x="1170" y="96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98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9FE88227-7838-464B-98FC-79E362E2ABEB}"/>
    <pc:docChg chg="undo custSel addSld delSld modSld sldOrd modSection">
      <pc:chgData name="George Huang" userId="7522906efeb502a4" providerId="LiveId" clId="{9FE88227-7838-464B-98FC-79E362E2ABEB}" dt="2020-12-06T17:02:55.239" v="231" actId="47"/>
      <pc:docMkLst>
        <pc:docMk/>
      </pc:docMkLst>
      <pc:sldChg chg="modSp mod">
        <pc:chgData name="George Huang" userId="7522906efeb502a4" providerId="LiveId" clId="{9FE88227-7838-464B-98FC-79E362E2ABEB}" dt="2020-12-06T16:21:07.669" v="13" actId="20577"/>
        <pc:sldMkLst>
          <pc:docMk/>
          <pc:sldMk cId="3842313572" sldId="1424"/>
        </pc:sldMkLst>
        <pc:spChg chg="mod">
          <ac:chgData name="George Huang" userId="7522906efeb502a4" providerId="LiveId" clId="{9FE88227-7838-464B-98FC-79E362E2ABEB}" dt="2020-12-06T16:21:07.669" v="13" actId="20577"/>
          <ac:spMkLst>
            <pc:docMk/>
            <pc:sldMk cId="3842313572" sldId="1424"/>
            <ac:spMk id="3" creationId="{2342F707-955D-43C1-BADD-9089D2C87047}"/>
          </ac:spMkLst>
        </pc:spChg>
      </pc:sldChg>
      <pc:sldChg chg="modSp mod">
        <pc:chgData name="George Huang" userId="7522906efeb502a4" providerId="LiveId" clId="{9FE88227-7838-464B-98FC-79E362E2ABEB}" dt="2020-11-21T07:20:01.830" v="0" actId="6549"/>
        <pc:sldMkLst>
          <pc:docMk/>
          <pc:sldMk cId="2601537305" sldId="1431"/>
        </pc:sldMkLst>
        <pc:spChg chg="mod">
          <ac:chgData name="George Huang" userId="7522906efeb502a4" providerId="LiveId" clId="{9FE88227-7838-464B-98FC-79E362E2ABEB}" dt="2020-11-21T07:20:01.830" v="0" actId="6549"/>
          <ac:spMkLst>
            <pc:docMk/>
            <pc:sldMk cId="2601537305" sldId="1431"/>
            <ac:spMk id="3" creationId="{2342F707-955D-43C1-BADD-9089D2C87047}"/>
          </ac:spMkLst>
        </pc:spChg>
      </pc:sldChg>
      <pc:sldChg chg="modSp mod">
        <pc:chgData name="George Huang" userId="7522906efeb502a4" providerId="LiveId" clId="{9FE88227-7838-464B-98FC-79E362E2ABEB}" dt="2020-12-06T16:48:03.219" v="31" actId="20577"/>
        <pc:sldMkLst>
          <pc:docMk/>
          <pc:sldMk cId="1082374471" sldId="1443"/>
        </pc:sldMkLst>
        <pc:spChg chg="mod">
          <ac:chgData name="George Huang" userId="7522906efeb502a4" providerId="LiveId" clId="{9FE88227-7838-464B-98FC-79E362E2ABEB}" dt="2020-12-06T16:48:03.219" v="31" actId="20577"/>
          <ac:spMkLst>
            <pc:docMk/>
            <pc:sldMk cId="1082374471" sldId="1443"/>
            <ac:spMk id="3" creationId="{2342F707-955D-43C1-BADD-9089D2C87047}"/>
          </ac:spMkLst>
        </pc:spChg>
      </pc:sldChg>
      <pc:sldChg chg="ord">
        <pc:chgData name="George Huang" userId="7522906efeb502a4" providerId="LiveId" clId="{9FE88227-7838-464B-98FC-79E362E2ABEB}" dt="2020-12-06T17:02:14.423" v="229"/>
        <pc:sldMkLst>
          <pc:docMk/>
          <pc:sldMk cId="3006345515" sldId="1451"/>
        </pc:sldMkLst>
      </pc:sldChg>
      <pc:sldChg chg="modSp mod">
        <pc:chgData name="George Huang" userId="7522906efeb502a4" providerId="LiveId" clId="{9FE88227-7838-464B-98FC-79E362E2ABEB}" dt="2020-12-06T16:37:42.991" v="27" actId="21"/>
        <pc:sldMkLst>
          <pc:docMk/>
          <pc:sldMk cId="2603066379" sldId="1689"/>
        </pc:sldMkLst>
        <pc:spChg chg="mod">
          <ac:chgData name="George Huang" userId="7522906efeb502a4" providerId="LiveId" clId="{9FE88227-7838-464B-98FC-79E362E2ABEB}" dt="2020-12-06T16:37:42.991" v="27" actId="21"/>
          <ac:spMkLst>
            <pc:docMk/>
            <pc:sldMk cId="2603066379" sldId="1689"/>
            <ac:spMk id="3" creationId="{2342F707-955D-43C1-BADD-9089D2C87047}"/>
          </ac:spMkLst>
        </pc:spChg>
      </pc:sldChg>
      <pc:sldChg chg="modSp">
        <pc:chgData name="George Huang" userId="7522906efeb502a4" providerId="LiveId" clId="{9FE88227-7838-464B-98FC-79E362E2ABEB}" dt="2020-12-06T16:38:16.063" v="28"/>
        <pc:sldMkLst>
          <pc:docMk/>
          <pc:sldMk cId="1649757396" sldId="1695"/>
        </pc:sldMkLst>
        <pc:spChg chg="mod">
          <ac:chgData name="George Huang" userId="7522906efeb502a4" providerId="LiveId" clId="{9FE88227-7838-464B-98FC-79E362E2ABEB}" dt="2020-12-06T16:38:16.063" v="28"/>
          <ac:spMkLst>
            <pc:docMk/>
            <pc:sldMk cId="1649757396" sldId="1695"/>
            <ac:spMk id="3" creationId="{2342F707-955D-43C1-BADD-9089D2C87047}"/>
          </ac:spMkLst>
        </pc:spChg>
      </pc:sldChg>
      <pc:sldChg chg="modSp">
        <pc:chgData name="George Huang" userId="7522906efeb502a4" providerId="LiveId" clId="{9FE88227-7838-464B-98FC-79E362E2ABEB}" dt="2020-12-06T16:38:16.063" v="28"/>
        <pc:sldMkLst>
          <pc:docMk/>
          <pc:sldMk cId="3806813003" sldId="1722"/>
        </pc:sldMkLst>
        <pc:spChg chg="mod">
          <ac:chgData name="George Huang" userId="7522906efeb502a4" providerId="LiveId" clId="{9FE88227-7838-464B-98FC-79E362E2ABEB}" dt="2020-12-06T16:38:16.063" v="28"/>
          <ac:spMkLst>
            <pc:docMk/>
            <pc:sldMk cId="3806813003" sldId="1722"/>
            <ac:spMk id="3" creationId="{2342F707-955D-43C1-BADD-9089D2C87047}"/>
          </ac:spMkLst>
        </pc:spChg>
      </pc:sldChg>
      <pc:sldChg chg="ord">
        <pc:chgData name="George Huang" userId="7522906efeb502a4" providerId="LiveId" clId="{9FE88227-7838-464B-98FC-79E362E2ABEB}" dt="2020-11-21T07:41:48.835" v="2"/>
        <pc:sldMkLst>
          <pc:docMk/>
          <pc:sldMk cId="1615340653" sldId="1820"/>
        </pc:sldMkLst>
      </pc:sldChg>
      <pc:sldChg chg="modSp add del mod">
        <pc:chgData name="George Huang" userId="7522906efeb502a4" providerId="LiveId" clId="{9FE88227-7838-464B-98FC-79E362E2ABEB}" dt="2020-12-06T17:02:55.239" v="231" actId="47"/>
        <pc:sldMkLst>
          <pc:docMk/>
          <pc:sldMk cId="3207694758" sldId="1821"/>
        </pc:sldMkLst>
        <pc:spChg chg="mod">
          <ac:chgData name="George Huang" userId="7522906efeb502a4" providerId="LiveId" clId="{9FE88227-7838-464B-98FC-79E362E2ABEB}" dt="2020-12-06T16:50:24.484" v="110" actId="121"/>
          <ac:spMkLst>
            <pc:docMk/>
            <pc:sldMk cId="3207694758" sldId="1821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FE88227-7838-464B-98FC-79E362E2ABEB}" dt="2020-12-06T17:00:15.257" v="227"/>
        <pc:sldMkLst>
          <pc:docMk/>
          <pc:sldMk cId="766394086" sldId="1823"/>
        </pc:sldMkLst>
        <pc:spChg chg="mod">
          <ac:chgData name="George Huang" userId="7522906efeb502a4" providerId="LiveId" clId="{9FE88227-7838-464B-98FC-79E362E2ABEB}" dt="2020-12-06T17:00:15.257" v="227"/>
          <ac:spMkLst>
            <pc:docMk/>
            <pc:sldMk cId="766394086" sldId="1823"/>
            <ac:spMk id="5" creationId="{317FBAE9-806E-41FD-9DB5-C19BBD47FADE}"/>
          </ac:spMkLst>
        </pc:spChg>
      </pc:sldChg>
      <pc:sldChg chg="modSp add mod">
        <pc:chgData name="George Huang" userId="7522906efeb502a4" providerId="LiveId" clId="{9FE88227-7838-464B-98FC-79E362E2ABEB}" dt="2020-12-06T16:58:40.569" v="225" actId="20577"/>
        <pc:sldMkLst>
          <pc:docMk/>
          <pc:sldMk cId="1814004980" sldId="1824"/>
        </pc:sldMkLst>
        <pc:spChg chg="mod">
          <ac:chgData name="George Huang" userId="7522906efeb502a4" providerId="LiveId" clId="{9FE88227-7838-464B-98FC-79E362E2ABEB}" dt="2020-12-06T16:58:40.569" v="225" actId="20577"/>
          <ac:spMkLst>
            <pc:docMk/>
            <pc:sldMk cId="1814004980" sldId="1824"/>
            <ac:spMk id="3" creationId="{2342F707-955D-43C1-BADD-9089D2C87047}"/>
          </ac:spMkLst>
        </pc:spChg>
      </pc:sldChg>
      <pc:sldChg chg="add">
        <pc:chgData name="George Huang" userId="7522906efeb502a4" providerId="LiveId" clId="{9FE88227-7838-464B-98FC-79E362E2ABEB}" dt="2020-12-06T17:02:46.649" v="230"/>
        <pc:sldMkLst>
          <pc:docMk/>
          <pc:sldMk cId="2901758664" sldId="18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12/6/2020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7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2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4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8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8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9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56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77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73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1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25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15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80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9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68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1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85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87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90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16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90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10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8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74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8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4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0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85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2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83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29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16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6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78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3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528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198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9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038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369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110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07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361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773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592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964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186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225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00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24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603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984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88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74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7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41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727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75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987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983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326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167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926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698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61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82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71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392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8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302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981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9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63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230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389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63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51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63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288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7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91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41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23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278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361950"/>
            <a:ext cx="639851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>
                <a:ea typeface="Microsoft JhengHei" panose="020B0604030504040204" pitchFamily="34" charset="-120"/>
              </a:rPr>
              <a:t>Parables of the</a:t>
            </a:r>
            <a:r>
              <a:rPr lang="zh-CN" altLang="en-US" sz="5400" b="1" dirty="0">
                <a:ea typeface="Microsoft JhengHei" panose="020B0604030504040204" pitchFamily="34" charset="-120"/>
              </a:rPr>
              <a:t> </a:t>
            </a:r>
            <a:r>
              <a:rPr lang="en-US" altLang="zh-TW" sz="5400" b="1" dirty="0">
                <a:ea typeface="Microsoft JhengHei" panose="020B0604030504040204" pitchFamily="34" charset="-120"/>
              </a:rPr>
              <a:t>Mustard Seed &amp; Yeast in the Dough</a:t>
            </a:r>
          </a:p>
          <a:p>
            <a:pPr algn="ctr"/>
            <a:endParaRPr lang="en-US" altLang="zh-TW" sz="2000" b="1" dirty="0"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5400" b="1" dirty="0">
                <a:ea typeface="Microsoft JhengHei" panose="020B0604030504040204" pitchFamily="34" charset="-120"/>
              </a:rPr>
              <a:t>Scripture:</a:t>
            </a:r>
          </a:p>
          <a:p>
            <a:pPr algn="ctr"/>
            <a:r>
              <a:rPr lang="en-US" altLang="zh-TW" sz="5400" b="1" dirty="0">
                <a:ea typeface="Microsoft JhengHei" panose="020B0604030504040204" pitchFamily="34" charset="-120"/>
              </a:rPr>
              <a:t>Matt. 13:31-33</a:t>
            </a:r>
          </a:p>
          <a:p>
            <a:pPr algn="ctr"/>
            <a:endParaRPr lang="en-US" altLang="zh-TW" sz="54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82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Seven Parables: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1. Sower / Four Soils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2. Wheat &amp; Tares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3. Mustard Seed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4. Yeast in the Dough</a:t>
            </a:r>
          </a:p>
          <a:p>
            <a:pPr marL="1143000" indent="-1143000">
              <a:buFont typeface="+mj-lt"/>
              <a:buAutoNum type="arabicPeriod"/>
            </a:pP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altLang="zh-TW" sz="6000" b="1" kern="1000" spc="-38" dirty="0">
                <a:ea typeface="Microsoft JhengHei" panose="020B0604030504040204" pitchFamily="34" charset="-120"/>
              </a:rPr>
              <a:t>Hidden Treasure</a:t>
            </a:r>
          </a:p>
          <a:p>
            <a:pPr marL="1143000" indent="-1143000">
              <a:buFont typeface="+mj-lt"/>
              <a:buAutoNum type="arabicPeriod"/>
            </a:pPr>
            <a:r>
              <a:rPr lang="en-US" altLang="zh-TW" sz="6000" b="1" kern="1000" spc="-38" dirty="0">
                <a:ea typeface="Microsoft JhengHei" panose="020B0604030504040204" pitchFamily="34" charset="-120"/>
              </a:rPr>
              <a:t>Precious Pearl</a:t>
            </a:r>
          </a:p>
          <a:p>
            <a:pPr marL="1143000" indent="-1143000">
              <a:buFont typeface="+mj-lt"/>
              <a:buAutoNum type="arabicPeriod"/>
            </a:pPr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Net</a:t>
            </a:r>
          </a:p>
        </p:txBody>
      </p:sp>
    </p:spTree>
    <p:extLst>
      <p:ext uri="{BB962C8B-B14F-4D97-AF65-F5344CB8AC3E}">
        <p14:creationId xmlns:p14="http://schemas.microsoft.com/office/powerpoint/2010/main" val="195098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5. Hidden Treasure 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     in the Field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6. Precious Pearl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7. Fishing with the 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     Net</a:t>
            </a:r>
          </a:p>
        </p:txBody>
      </p:sp>
    </p:spTree>
    <p:extLst>
      <p:ext uri="{BB962C8B-B14F-4D97-AF65-F5344CB8AC3E}">
        <p14:creationId xmlns:p14="http://schemas.microsoft.com/office/powerpoint/2010/main" val="86976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mustard seed and the yeast in the dough parables </a:t>
            </a:r>
            <a:r>
              <a:rPr lang="en-US" altLang="zh-TW" sz="6000" b="1" kern="1000" spc="-38">
                <a:ea typeface="Microsoft JhengHei" panose="020B0604030504040204" pitchFamily="34" charset="-120"/>
              </a:rPr>
              <a:t>seem very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similar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on the surface.</a:t>
            </a:r>
          </a:p>
        </p:txBody>
      </p:sp>
    </p:spTree>
    <p:extLst>
      <p:ext uri="{BB962C8B-B14F-4D97-AF65-F5344CB8AC3E}">
        <p14:creationId xmlns:p14="http://schemas.microsoft.com/office/powerpoint/2010/main" val="260153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But like the parables of the minas and talents, we will see deeper meanings when we compare them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carefully.</a:t>
            </a:r>
          </a:p>
        </p:txBody>
      </p:sp>
    </p:spTree>
    <p:extLst>
      <p:ext uri="{BB962C8B-B14F-4D97-AF65-F5344CB8AC3E}">
        <p14:creationId xmlns:p14="http://schemas.microsoft.com/office/powerpoint/2010/main" val="170898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934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And with our modern knowledge in chemistry, we can see even more meanings from these parables.</a:t>
            </a:r>
          </a:p>
        </p:txBody>
      </p:sp>
    </p:spTree>
    <p:extLst>
      <p:ext uri="{BB962C8B-B14F-4D97-AF65-F5344CB8AC3E}">
        <p14:creationId xmlns:p14="http://schemas.microsoft.com/office/powerpoint/2010/main" val="330351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The most basic explanation: Kingdom of Heaven grows from the smallest faith and Gospel.</a:t>
            </a:r>
          </a:p>
        </p:txBody>
      </p:sp>
    </p:spTree>
    <p:extLst>
      <p:ext uri="{BB962C8B-B14F-4D97-AF65-F5344CB8AC3E}">
        <p14:creationId xmlns:p14="http://schemas.microsoft.com/office/powerpoint/2010/main" val="182580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Both the mustard seed and the yeast in the dough show tremendous growth from the small things.</a:t>
            </a:r>
          </a:p>
        </p:txBody>
      </p:sp>
    </p:spTree>
    <p:extLst>
      <p:ext uri="{BB962C8B-B14F-4D97-AF65-F5344CB8AC3E}">
        <p14:creationId xmlns:p14="http://schemas.microsoft.com/office/powerpoint/2010/main" val="108101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228600" y="-628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Let’s first analyze the parable of the mustard seed.</a:t>
            </a:r>
          </a:p>
        </p:txBody>
      </p:sp>
    </p:spTree>
    <p:extLst>
      <p:ext uri="{BB962C8B-B14F-4D97-AF65-F5344CB8AC3E}">
        <p14:creationId xmlns:p14="http://schemas.microsoft.com/office/powerpoint/2010/main" val="231361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Mustard seed is used again later by Jesus to represent the growth of faith from the smallest bit:</a:t>
            </a:r>
          </a:p>
        </p:txBody>
      </p:sp>
    </p:spTree>
    <p:extLst>
      <p:ext uri="{BB962C8B-B14F-4D97-AF65-F5344CB8AC3E}">
        <p14:creationId xmlns:p14="http://schemas.microsoft.com/office/powerpoint/2010/main" val="417381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Luke 17:6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Jesus replied, “If you have faith as small as a mustard seed,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you can say to this mulberry tree, ‘Be uprooted and planted in the sea,’ and it will obey you.</a:t>
            </a:r>
          </a:p>
        </p:txBody>
      </p:sp>
    </p:spTree>
    <p:extLst>
      <p:ext uri="{BB962C8B-B14F-4D97-AF65-F5344CB8AC3E}">
        <p14:creationId xmlns:p14="http://schemas.microsoft.com/office/powerpoint/2010/main" val="169920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0FC0-1034-4F8C-9479-DDC1CFF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6781800" cy="427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600" b="1" dirty="0"/>
              <a:t>Jesus told them another parable: “The kingdom of heaven is like a mustard seed, which a man took and planted in his field.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Though it is the smallest of all seeds, yet when it grows, it is the largest of garden plants and becomes a tree, so that the birds come and perch in its branches.”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He told them still another parable: “The kingdom of heaven is like yeast that a woman took and mixed into about sixty pounds of flour until it worked all through the dough.”</a:t>
            </a:r>
          </a:p>
        </p:txBody>
      </p:sp>
    </p:spTree>
    <p:extLst>
      <p:ext uri="{BB962C8B-B14F-4D97-AF65-F5344CB8AC3E}">
        <p14:creationId xmlns:p14="http://schemas.microsoft.com/office/powerpoint/2010/main" val="96787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you can say to this mulberry tree, ‘Be uprooted and planted in the sea,’ and it will obey you.</a:t>
            </a:r>
          </a:p>
        </p:txBody>
      </p:sp>
    </p:spTree>
    <p:extLst>
      <p:ext uri="{BB962C8B-B14F-4D97-AF65-F5344CB8AC3E}">
        <p14:creationId xmlns:p14="http://schemas.microsoft.com/office/powerpoint/2010/main" val="301443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The man who sowed the mustard seeds should represent God, the sower in the Four Soils parable too.</a:t>
            </a:r>
          </a:p>
        </p:txBody>
      </p:sp>
    </p:spTree>
    <p:extLst>
      <p:ext uri="{BB962C8B-B14F-4D97-AF65-F5344CB8AC3E}">
        <p14:creationId xmlns:p14="http://schemas.microsoft.com/office/powerpoint/2010/main" val="260306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He is the true source of Gospel and faith.  He is the one who really plants faith in people.</a:t>
            </a:r>
          </a:p>
        </p:txBody>
      </p:sp>
    </p:spTree>
    <p:extLst>
      <p:ext uri="{BB962C8B-B14F-4D97-AF65-F5344CB8AC3E}">
        <p14:creationId xmlns:p14="http://schemas.microsoft.com/office/powerpoint/2010/main" val="1862002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field represents His domain – His Church on this Earth.  The plants grow inside the Church.</a:t>
            </a:r>
          </a:p>
        </p:txBody>
      </p:sp>
    </p:spTree>
    <p:extLst>
      <p:ext uri="{BB962C8B-B14F-4D97-AF65-F5344CB8AC3E}">
        <p14:creationId xmlns:p14="http://schemas.microsoft.com/office/powerpoint/2010/main" val="133356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Mustard seed is the Gospel and starting faith – small but has all the genes needed to form the plant.</a:t>
            </a:r>
          </a:p>
        </p:txBody>
      </p:sp>
    </p:spTree>
    <p:extLst>
      <p:ext uri="{BB962C8B-B14F-4D97-AF65-F5344CB8AC3E}">
        <p14:creationId xmlns:p14="http://schemas.microsoft.com/office/powerpoint/2010/main" val="164975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mustard trees are the mature Christians.  They serve the community in general.</a:t>
            </a:r>
          </a:p>
        </p:txBody>
      </p:sp>
    </p:spTree>
    <p:extLst>
      <p:ext uri="{BB962C8B-B14F-4D97-AF65-F5344CB8AC3E}">
        <p14:creationId xmlns:p14="http://schemas.microsoft.com/office/powerpoint/2010/main" val="154299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tard Seeds are Small Beginnings | God as a Gardener">
            <a:extLst>
              <a:ext uri="{FF2B5EF4-FFF2-40B4-BE49-F238E27FC236}">
                <a16:creationId xmlns:a16="http://schemas.microsoft.com/office/drawing/2014/main" id="{1F7C3C1B-F9B1-49DF-B6E8-A6C92B3F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3679"/>
            <a:ext cx="5638800" cy="37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4C4334-AF23-4B14-9F40-452A477883E4}"/>
              </a:ext>
            </a:extLst>
          </p:cNvPr>
          <p:cNvSpPr txBox="1"/>
          <p:nvPr/>
        </p:nvSpPr>
        <p:spPr>
          <a:xfrm>
            <a:off x="228600" y="133350"/>
            <a:ext cx="6305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在中東的芥菜樹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3600" b="1" dirty="0"/>
              <a:t>Mustard Tree in the Middle East</a:t>
            </a:r>
          </a:p>
        </p:txBody>
      </p:sp>
    </p:spTree>
    <p:extLst>
      <p:ext uri="{BB962C8B-B14F-4D97-AF65-F5344CB8AC3E}">
        <p14:creationId xmlns:p14="http://schemas.microsoft.com/office/powerpoint/2010/main" val="212989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Mature mustard trees provide food and shelter to birds and animals.</a:t>
            </a:r>
          </a:p>
        </p:txBody>
      </p:sp>
    </p:spTree>
    <p:extLst>
      <p:ext uri="{BB962C8B-B14F-4D97-AF65-F5344CB8AC3E}">
        <p14:creationId xmlns:p14="http://schemas.microsoft.com/office/powerpoint/2010/main" val="135893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Jesus called us “the light and the salt of the world” (Matthew 5:13-16).</a:t>
            </a:r>
          </a:p>
        </p:txBody>
      </p:sp>
    </p:spTree>
    <p:extLst>
      <p:ext uri="{BB962C8B-B14F-4D97-AF65-F5344CB8AC3E}">
        <p14:creationId xmlns:p14="http://schemas.microsoft.com/office/powerpoint/2010/main" val="315449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Today, many Christians and Christian groups are on the forefront of service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to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humanity.</a:t>
            </a:r>
          </a:p>
        </p:txBody>
      </p:sp>
    </p:spTree>
    <p:extLst>
      <p:ext uri="{BB962C8B-B14F-4D97-AF65-F5344CB8AC3E}">
        <p14:creationId xmlns:p14="http://schemas.microsoft.com/office/powerpoint/2010/main" val="270531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0FC0-1034-4F8C-9479-DDC1CFF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6781800" cy="427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600" b="1" dirty="0"/>
              <a:t>Though it is the smallest of all seeds, yet when it grows, it is the largest of garden plants and becomes a tree, </a:t>
            </a:r>
          </a:p>
        </p:txBody>
      </p:sp>
    </p:spTree>
    <p:extLst>
      <p:ext uri="{BB962C8B-B14F-4D97-AF65-F5344CB8AC3E}">
        <p14:creationId xmlns:p14="http://schemas.microsoft.com/office/powerpoint/2010/main" val="2227146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They sacrifice their time, treasure, and talents to serve humanity – no matter who they are.</a:t>
            </a:r>
          </a:p>
        </p:txBody>
      </p:sp>
    </p:spTree>
    <p:extLst>
      <p:ext uri="{BB962C8B-B14F-4D97-AF65-F5344CB8AC3E}">
        <p14:creationId xmlns:p14="http://schemas.microsoft.com/office/powerpoint/2010/main" val="487375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Serving others is the most important means of spreading the Christian faith.</a:t>
            </a:r>
          </a:p>
        </p:txBody>
      </p:sp>
    </p:spTree>
    <p:extLst>
      <p:ext uri="{BB962C8B-B14F-4D97-AF65-F5344CB8AC3E}">
        <p14:creationId xmlns:p14="http://schemas.microsoft.com/office/powerpoint/2010/main" val="1714744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“Preach the Gospel at all times.  When necessary, use words.”</a:t>
            </a:r>
          </a:p>
          <a:p>
            <a:pPr algn="r"/>
            <a:r>
              <a:rPr lang="en-US" altLang="zh-TW" sz="6000" b="1" kern="1000" spc="-38" dirty="0">
                <a:ea typeface="Microsoft JhengHei" panose="020B0604030504040204" pitchFamily="34" charset="-120"/>
              </a:rPr>
              <a:t>-- Unknown</a:t>
            </a:r>
          </a:p>
        </p:txBody>
      </p:sp>
    </p:spTree>
    <p:extLst>
      <p:ext uri="{BB962C8B-B14F-4D97-AF65-F5344CB8AC3E}">
        <p14:creationId xmlns:p14="http://schemas.microsoft.com/office/powerpoint/2010/main" val="4251815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the mustard seed parable is not hard to understand.  Living it out may be hard, though.</a:t>
            </a:r>
          </a:p>
        </p:txBody>
      </p:sp>
    </p:spTree>
    <p:extLst>
      <p:ext uri="{BB962C8B-B14F-4D97-AF65-F5344CB8AC3E}">
        <p14:creationId xmlns:p14="http://schemas.microsoft.com/office/powerpoint/2010/main" val="1736591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John 12:24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Very truly I tell you, unless a kernel of wheat falls to the ground and dies,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354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it remains only a single seed. But if it dies, it produces many seeds.</a:t>
            </a:r>
          </a:p>
        </p:txBody>
      </p:sp>
    </p:spTree>
    <p:extLst>
      <p:ext uri="{BB962C8B-B14F-4D97-AF65-F5344CB8AC3E}">
        <p14:creationId xmlns:p14="http://schemas.microsoft.com/office/powerpoint/2010/main" val="2575353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Yeast in the Dough parable, however, is far more perplexing.</a:t>
            </a:r>
          </a:p>
        </p:txBody>
      </p:sp>
    </p:spTree>
    <p:extLst>
      <p:ext uri="{BB962C8B-B14F-4D97-AF65-F5344CB8AC3E}">
        <p14:creationId xmlns:p14="http://schemas.microsoft.com/office/powerpoint/2010/main" val="1129400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On the other hand, yeast has never been mentioned in the Bible in a positive way.</a:t>
            </a:r>
          </a:p>
        </p:txBody>
      </p:sp>
    </p:spTree>
    <p:extLst>
      <p:ext uri="{BB962C8B-B14F-4D97-AF65-F5344CB8AC3E}">
        <p14:creationId xmlns:p14="http://schemas.microsoft.com/office/powerpoint/2010/main" val="1681846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Yeast represents sin and evil intentions, and in some festivals they avoid leaven bread.</a:t>
            </a:r>
          </a:p>
        </p:txBody>
      </p:sp>
    </p:spTree>
    <p:extLst>
      <p:ext uri="{BB962C8B-B14F-4D97-AF65-F5344CB8AC3E}">
        <p14:creationId xmlns:p14="http://schemas.microsoft.com/office/powerpoint/2010/main" val="2148361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In fact, Passover is the meal right before the start of the seven-day Feast of the Unleavened Bread.</a:t>
            </a:r>
          </a:p>
        </p:txBody>
      </p:sp>
    </p:spTree>
    <p:extLst>
      <p:ext uri="{BB962C8B-B14F-4D97-AF65-F5344CB8AC3E}">
        <p14:creationId xmlns:p14="http://schemas.microsoft.com/office/powerpoint/2010/main" val="326060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0FC0-1034-4F8C-9479-DDC1CFF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6781800" cy="427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600" b="1" dirty="0"/>
              <a:t>so that the birds come and perch in its branches.”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5600" b="1" dirty="0"/>
              <a:t>He told them still another parable: 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“The kingdom of heaven is like yeast that a woman took and mixed into about sixty pounds of flour until it worked all through the dough.”</a:t>
            </a:r>
          </a:p>
        </p:txBody>
      </p:sp>
    </p:spTree>
    <p:extLst>
      <p:ext uri="{BB962C8B-B14F-4D97-AF65-F5344CB8AC3E}">
        <p14:creationId xmlns:p14="http://schemas.microsoft.com/office/powerpoint/2010/main" val="3335147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It is a reminder of the Israelites leaving the sinful world of Egypt behind.</a:t>
            </a:r>
          </a:p>
        </p:txBody>
      </p:sp>
    </p:spTree>
    <p:extLst>
      <p:ext uri="{BB962C8B-B14F-4D97-AF65-F5344CB8AC3E}">
        <p14:creationId xmlns:p14="http://schemas.microsoft.com/office/powerpoint/2010/main" val="1660191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Matt. 16:6 – Jesus said, “Be on your guard against the yeast of the Pharisees and Sadducees.”</a:t>
            </a:r>
          </a:p>
        </p:txBody>
      </p:sp>
    </p:spTree>
    <p:extLst>
      <p:ext uri="{BB962C8B-B14F-4D97-AF65-F5344CB8AC3E}">
        <p14:creationId xmlns:p14="http://schemas.microsoft.com/office/powerpoint/2010/main" val="3806813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Jesus was referring to those religious teachers’ evil intentions and false teachings.</a:t>
            </a:r>
          </a:p>
        </p:txBody>
      </p:sp>
    </p:spTree>
    <p:extLst>
      <p:ext uri="{BB962C8B-B14F-4D97-AF65-F5344CB8AC3E}">
        <p14:creationId xmlns:p14="http://schemas.microsoft.com/office/powerpoint/2010/main" val="3881212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Sin comes from people, not God. God may allow sin and suffering to last for a time, however.  </a:t>
            </a:r>
          </a:p>
        </p:txBody>
      </p:sp>
    </p:spTree>
    <p:extLst>
      <p:ext uri="{BB962C8B-B14F-4D97-AF65-F5344CB8AC3E}">
        <p14:creationId xmlns:p14="http://schemas.microsoft.com/office/powerpoint/2010/main" val="1239538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bread-making woman should be referring to people.  No surprise since they do the cooking.</a:t>
            </a:r>
          </a:p>
        </p:txBody>
      </p:sp>
    </p:spTree>
    <p:extLst>
      <p:ext uri="{BB962C8B-B14F-4D97-AF65-F5344CB8AC3E}">
        <p14:creationId xmlns:p14="http://schemas.microsoft.com/office/powerpoint/2010/main" val="1408352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the flour, which comes from wheat, represents Christians.  </a:t>
            </a:r>
          </a:p>
        </p:txBody>
      </p:sp>
    </p:spTree>
    <p:extLst>
      <p:ext uri="{BB962C8B-B14F-4D97-AF65-F5344CB8AC3E}">
        <p14:creationId xmlns:p14="http://schemas.microsoft.com/office/powerpoint/2010/main" val="3371217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Water, which is needed in the dough, represents the Holy Spirit working in us.</a:t>
            </a:r>
          </a:p>
        </p:txBody>
      </p:sp>
    </p:spTree>
    <p:extLst>
      <p:ext uri="{BB962C8B-B14F-4D97-AF65-F5344CB8AC3E}">
        <p14:creationId xmlns:p14="http://schemas.microsoft.com/office/powerpoint/2010/main" val="482209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438150"/>
            <a:ext cx="678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   Flour   = Christians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+ Water = Holy Spirit</a:t>
            </a:r>
          </a:p>
          <a:p>
            <a:r>
              <a:rPr lang="en-US" altLang="zh-TW" sz="6000" b="1" u="sng" kern="1000" spc="-38" dirty="0">
                <a:ea typeface="Microsoft JhengHei" panose="020B0604030504040204" pitchFamily="34" charset="-120"/>
              </a:rPr>
              <a:t>+ Yeast   = sin/evil      </a:t>
            </a:r>
            <a:r>
              <a:rPr lang="en-US" altLang="zh-TW" sz="6000" b="1" u="sng" kern="1000" spc="-38" dirty="0">
                <a:solidFill>
                  <a:schemeClr val="bg1"/>
                </a:solidFill>
                <a:ea typeface="Microsoft JhengHei" panose="020B0604030504040204" pitchFamily="34" charset="-120"/>
              </a:rPr>
              <a:t>.</a:t>
            </a:r>
          </a:p>
          <a:p>
            <a:endParaRPr lang="en-US" altLang="zh-TW" sz="12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Good-tasting bread?</a:t>
            </a:r>
          </a:p>
        </p:txBody>
      </p:sp>
    </p:spTree>
    <p:extLst>
      <p:ext uri="{BB962C8B-B14F-4D97-AF65-F5344CB8AC3E}">
        <p14:creationId xmlns:p14="http://schemas.microsoft.com/office/powerpoint/2010/main" val="941914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How is that possible?  Why is sin allowed among Christians and help make something good from it?</a:t>
            </a:r>
          </a:p>
        </p:txBody>
      </p:sp>
    </p:spTree>
    <p:extLst>
      <p:ext uri="{BB962C8B-B14F-4D97-AF65-F5344CB8AC3E}">
        <p14:creationId xmlns:p14="http://schemas.microsoft.com/office/powerpoint/2010/main" val="1938970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To figure that out, we need to learn how to make bread.</a:t>
            </a:r>
          </a:p>
        </p:txBody>
      </p:sp>
    </p:spTree>
    <p:extLst>
      <p:ext uri="{BB962C8B-B14F-4D97-AF65-F5344CB8AC3E}">
        <p14:creationId xmlns:p14="http://schemas.microsoft.com/office/powerpoint/2010/main" val="115993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0FC0-1034-4F8C-9479-DDC1CFF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0"/>
            <a:ext cx="6781800" cy="427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“The kingdom of heaven is like yeast that a woman took and mixed into about sixty pounds of flour until it worked all through the dough.”</a:t>
            </a:r>
          </a:p>
        </p:txBody>
      </p:sp>
    </p:spTree>
    <p:extLst>
      <p:ext uri="{BB962C8B-B14F-4D97-AF65-F5344CB8AC3E}">
        <p14:creationId xmlns:p14="http://schemas.microsoft.com/office/powerpoint/2010/main" val="450986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How to make bread?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1. Flour mixed with water, yeast, and a tiny bit of oil, salt, and sugar.</a:t>
            </a:r>
          </a:p>
        </p:txBody>
      </p:sp>
    </p:spTree>
    <p:extLst>
      <p:ext uri="{BB962C8B-B14F-4D97-AF65-F5344CB8AC3E}">
        <p14:creationId xmlns:p14="http://schemas.microsoft.com/office/powerpoint/2010/main" val="328281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When flour is mixed with water,  it turns into the elastic gluten when kneaded.</a:t>
            </a:r>
          </a:p>
        </p:txBody>
      </p:sp>
    </p:spTree>
    <p:extLst>
      <p:ext uri="{BB962C8B-B14F-4D97-AF65-F5344CB8AC3E}">
        <p14:creationId xmlns:p14="http://schemas.microsoft.com/office/powerpoint/2010/main" val="1618640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o Do When You Forget to Add Yeast">
            <a:extLst>
              <a:ext uri="{FF2B5EF4-FFF2-40B4-BE49-F238E27FC236}">
                <a16:creationId xmlns:a16="http://schemas.microsoft.com/office/drawing/2014/main" id="{1B35F403-E11B-4372-B0A9-6BA8B837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04850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39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yeast turns sugar into 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and breaks down starch</a:t>
            </a:r>
            <a:r>
              <a:rPr lang="en-US" altLang="zh-TW" sz="6000" b="1" kern="1000" spc="-38">
                <a:ea typeface="Microsoft JhengHei" panose="020B0604030504040204" pitchFamily="34" charset="-120"/>
              </a:rPr>
              <a:t>, protein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,  and fat into more basic molecules.</a:t>
            </a:r>
          </a:p>
        </p:txBody>
      </p:sp>
    </p:spTree>
    <p:extLst>
      <p:ext uri="{BB962C8B-B14F-4D97-AF65-F5344CB8AC3E}">
        <p14:creationId xmlns:p14="http://schemas.microsoft.com/office/powerpoint/2010/main" val="1792042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02BEDE-9BF6-4D7B-A7F4-3C2FA96CC21E}"/>
              </a:ext>
            </a:extLst>
          </p:cNvPr>
          <p:cNvGrpSpPr/>
          <p:nvPr/>
        </p:nvGrpSpPr>
        <p:grpSpPr>
          <a:xfrm>
            <a:off x="0" y="0"/>
            <a:ext cx="6858000" cy="5143500"/>
            <a:chOff x="0" y="0"/>
            <a:chExt cx="6858000" cy="51435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C3ACA44A-9D9A-4F87-95A8-749F925AD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51435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AC2292-EF85-4B33-8665-FC79FE42A58B}"/>
                </a:ext>
              </a:extLst>
            </p:cNvPr>
            <p:cNvSpPr/>
            <p:nvPr/>
          </p:nvSpPr>
          <p:spPr>
            <a:xfrm>
              <a:off x="2209800" y="133350"/>
              <a:ext cx="2895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DEB5DD-C0B7-449E-B6B0-BFF5AE91D19C}"/>
                </a:ext>
              </a:extLst>
            </p:cNvPr>
            <p:cNvSpPr/>
            <p:nvPr/>
          </p:nvSpPr>
          <p:spPr>
            <a:xfrm>
              <a:off x="457200" y="3486150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966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is trapped by the elastic gluten and the dough rises.</a:t>
            </a:r>
          </a:p>
        </p:txBody>
      </p:sp>
    </p:spTree>
    <p:extLst>
      <p:ext uri="{BB962C8B-B14F-4D97-AF65-F5344CB8AC3E}">
        <p14:creationId xmlns:p14="http://schemas.microsoft.com/office/powerpoint/2010/main" val="3283553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Give the yeast some time to grow and do its job and the dough will expand in size due to the air in it.</a:t>
            </a:r>
          </a:p>
        </p:txBody>
      </p:sp>
    </p:spTree>
    <p:extLst>
      <p:ext uri="{BB962C8B-B14F-4D97-AF65-F5344CB8AC3E}">
        <p14:creationId xmlns:p14="http://schemas.microsoft.com/office/powerpoint/2010/main" val="1566331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ood&#10;&#10;Description automatically generated">
            <a:extLst>
              <a:ext uri="{FF2B5EF4-FFF2-40B4-BE49-F238E27FC236}">
                <a16:creationId xmlns:a16="http://schemas.microsoft.com/office/drawing/2014/main" id="{F7A6B31C-386F-42EC-A186-2F2DE225B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1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Then we divide up the dough into the right amounts and bake them into bread.</a:t>
            </a:r>
          </a:p>
        </p:txBody>
      </p:sp>
    </p:spTree>
    <p:extLst>
      <p:ext uri="{BB962C8B-B14F-4D97-AF65-F5344CB8AC3E}">
        <p14:creationId xmlns:p14="http://schemas.microsoft.com/office/powerpoint/2010/main" val="1544158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105906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The dough becomes bigger and full of air because the yeast digests the sugar in the flour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and releases CO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37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>
                <a:ea typeface="Microsoft JhengHei" panose="020B0604030504040204" pitchFamily="34" charset="-120"/>
              </a:rPr>
              <a:t>Parables of the</a:t>
            </a:r>
            <a:r>
              <a:rPr lang="zh-CN" altLang="en-US" sz="5400" b="1" dirty="0">
                <a:ea typeface="Microsoft JhengHei" panose="020B0604030504040204" pitchFamily="34" charset="-120"/>
              </a:rPr>
              <a:t> </a:t>
            </a:r>
            <a:r>
              <a:rPr lang="en-US" altLang="zh-TW" sz="5400" b="1" dirty="0">
                <a:ea typeface="Microsoft JhengHei" panose="020B0604030504040204" pitchFamily="34" charset="-120"/>
              </a:rPr>
              <a:t>Mustard Seed &amp; Yeast in the Dough</a:t>
            </a:r>
          </a:p>
        </p:txBody>
      </p:sp>
    </p:spTree>
    <p:extLst>
      <p:ext uri="{BB962C8B-B14F-4D97-AF65-F5344CB8AC3E}">
        <p14:creationId xmlns:p14="http://schemas.microsoft.com/office/powerpoint/2010/main" val="2289610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yeast also transformed the protein, starch, and fats into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2204541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different types of yeast would produce different types of bread.</a:t>
            </a:r>
          </a:p>
        </p:txBody>
      </p:sp>
    </p:spTree>
    <p:extLst>
      <p:ext uri="{BB962C8B-B14F-4D97-AF65-F5344CB8AC3E}">
        <p14:creationId xmlns:p14="http://schemas.microsoft.com/office/powerpoint/2010/main" val="3737371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What are the waste products of yeast and why do they make the breads taste good?</a:t>
            </a:r>
          </a:p>
        </p:txBody>
      </p:sp>
    </p:spTree>
    <p:extLst>
      <p:ext uri="{BB962C8B-B14F-4D97-AF65-F5344CB8AC3E}">
        <p14:creationId xmlns:p14="http://schemas.microsoft.com/office/powerpoint/2010/main" val="30063455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Yeast first makes CO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.  When oxygen is all used up, and then it uses anaerobic respiration and makes ethanol.  </a:t>
            </a:r>
          </a:p>
        </p:txBody>
      </p:sp>
    </p:spTree>
    <p:extLst>
      <p:ext uri="{BB962C8B-B14F-4D97-AF65-F5344CB8AC3E}">
        <p14:creationId xmlns:p14="http://schemas.microsoft.com/office/powerpoint/2010/main" val="1814004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228600" y="133350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C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6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H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12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6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+ 6O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→</a:t>
            </a:r>
          </a:p>
          <a:p>
            <a:pPr algn="r"/>
            <a:r>
              <a:rPr lang="en-US" altLang="zh-TW" sz="5600" b="1" kern="1000" spc="-38" dirty="0">
                <a:ea typeface="Microsoft JhengHei" panose="020B0604030504040204" pitchFamily="34" charset="-120"/>
              </a:rPr>
              <a:t>6CO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+ 6H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O</a:t>
            </a:r>
          </a:p>
          <a:p>
            <a:pPr algn="r"/>
            <a:endParaRPr lang="en-US" altLang="zh-TW" sz="2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Sugar + oxygen </a:t>
            </a:r>
            <a:r>
              <a:rPr lang="en-US" altLang="zh-TW" sz="5600" b="1" kern="1000" spc="-38" dirty="0"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</a:p>
          <a:p>
            <a:pPr algn="r"/>
            <a:r>
              <a:rPr lang="en-US" altLang="zh-TW" sz="5600" b="1" kern="1000" spc="-38" dirty="0">
                <a:ea typeface="Microsoft JhengHei" panose="020B0604030504040204" pitchFamily="34" charset="-120"/>
                <a:sym typeface="Wingdings" panose="05000000000000000000" pitchFamily="2" charset="2"/>
              </a:rPr>
              <a:t>carbon dioxide + water</a:t>
            </a:r>
            <a:endParaRPr lang="en-US" altLang="zh-TW" sz="56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758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7FBAE9-806E-41FD-9DB5-C19BBD47FADE}"/>
              </a:ext>
            </a:extLst>
          </p:cNvPr>
          <p:cNvSpPr/>
          <p:nvPr/>
        </p:nvSpPr>
        <p:spPr>
          <a:xfrm>
            <a:off x="228600" y="133350"/>
            <a:ext cx="6477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6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H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12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6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→</a:t>
            </a:r>
          </a:p>
          <a:p>
            <a:pPr algn="r"/>
            <a:r>
              <a:rPr lang="pt-BR" sz="6000" b="1" dirty="0"/>
              <a:t>2C</a:t>
            </a:r>
            <a:r>
              <a:rPr lang="pt-BR" sz="6000" b="1" baseline="-25000" dirty="0"/>
              <a:t>2</a:t>
            </a:r>
            <a:r>
              <a:rPr lang="pt-BR" sz="6000" b="1" dirty="0"/>
              <a:t>H</a:t>
            </a:r>
            <a:r>
              <a:rPr lang="pt-BR" sz="6000" b="1" baseline="-25000" dirty="0"/>
              <a:t>5</a:t>
            </a:r>
            <a:r>
              <a:rPr lang="pt-BR" sz="6000" b="1" dirty="0"/>
              <a:t>OH + 2 CO</a:t>
            </a:r>
            <a:endParaRPr lang="en-US" altLang="zh-TW" sz="5600" b="1" kern="1000" spc="-38" dirty="0">
              <a:ea typeface="Microsoft JhengHei" panose="020B0604030504040204" pitchFamily="34" charset="-120"/>
            </a:endParaRPr>
          </a:p>
          <a:p>
            <a:pPr algn="r"/>
            <a:endParaRPr lang="en-US" altLang="zh-TW" sz="2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Sugar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ethanol +</a:t>
            </a:r>
          </a:p>
          <a:p>
            <a:pPr algn="r"/>
            <a:r>
              <a:rPr lang="en-US" altLang="zh-TW" sz="5600" b="1" kern="1000" spc="-38" dirty="0">
                <a:ea typeface="Microsoft JhengHei" panose="020B0604030504040204" pitchFamily="34" charset="-120"/>
              </a:rPr>
              <a:t>carbon monoxide</a:t>
            </a:r>
          </a:p>
          <a:p>
            <a:endParaRPr lang="en-US" altLang="zh-TW" sz="56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3940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 effect, we are eating the waste products of yeast!  </a:t>
            </a:r>
          </a:p>
        </p:txBody>
      </p:sp>
    </p:spTree>
    <p:extLst>
      <p:ext uri="{BB962C8B-B14F-4D97-AF65-F5344CB8AC3E}">
        <p14:creationId xmlns:p14="http://schemas.microsoft.com/office/powerpoint/2010/main" val="1532731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CO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makes the bread fluffy.  Ethanol gives it a bit of taste but are mostly evaporated during the baking process.</a:t>
            </a:r>
          </a:p>
        </p:txBody>
      </p:sp>
    </p:spTree>
    <p:extLst>
      <p:ext uri="{BB962C8B-B14F-4D97-AF65-F5344CB8AC3E}">
        <p14:creationId xmlns:p14="http://schemas.microsoft.com/office/powerpoint/2010/main" val="8834122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baking process destroys the yeast and the ethanol but the bread tastes different as a result.</a:t>
            </a:r>
          </a:p>
        </p:txBody>
      </p:sp>
    </p:spTree>
    <p:extLst>
      <p:ext uri="{BB962C8B-B14F-4D97-AF65-F5344CB8AC3E}">
        <p14:creationId xmlns:p14="http://schemas.microsoft.com/office/powerpoint/2010/main" val="4207633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Similarly, while sin and suffering help make Christians better, they are then destroyed by God.</a:t>
            </a:r>
          </a:p>
        </p:txBody>
      </p:sp>
    </p:spTree>
    <p:extLst>
      <p:ext uri="{BB962C8B-B14F-4D97-AF65-F5344CB8AC3E}">
        <p14:creationId xmlns:p14="http://schemas.microsoft.com/office/powerpoint/2010/main" val="9841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 Matthew </a:t>
            </a:r>
            <a:r>
              <a:rPr lang="en-US" altLang="zh-TW" sz="6000" b="1" kern="1000" spc="-38" dirty="0" err="1">
                <a:ea typeface="Microsoft JhengHei" panose="020B0604030504040204" pitchFamily="34" charset="-120"/>
              </a:rPr>
              <a:t>ch.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13, Jesus used seven parables to tell us about the  Kingdom of Heaven.</a:t>
            </a:r>
          </a:p>
        </p:txBody>
      </p:sp>
    </p:spTree>
    <p:extLst>
      <p:ext uri="{BB962C8B-B14F-4D97-AF65-F5344CB8AC3E}">
        <p14:creationId xmlns:p14="http://schemas.microsoft.com/office/powerpoint/2010/main" val="38423135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God uses sin and suffering to transform Christians but will destroy sin and remove suffering in due time.</a:t>
            </a:r>
          </a:p>
        </p:txBody>
      </p:sp>
    </p:spTree>
    <p:extLst>
      <p:ext uri="{BB962C8B-B14F-4D97-AF65-F5344CB8AC3E}">
        <p14:creationId xmlns:p14="http://schemas.microsoft.com/office/powerpoint/2010/main" val="33943276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Different kinds of yeasts, cooking methods, and slightly different ingredients will produce different kinds of bread.</a:t>
            </a:r>
          </a:p>
        </p:txBody>
      </p:sp>
    </p:spTree>
    <p:extLst>
      <p:ext uri="{BB962C8B-B14F-4D97-AF65-F5344CB8AC3E}">
        <p14:creationId xmlns:p14="http://schemas.microsoft.com/office/powerpoint/2010/main" val="42560354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Similarly, God uses different kinds of sins and sufferings to help produce Christians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with different characteristics &amp; gifts.</a:t>
            </a:r>
          </a:p>
        </p:txBody>
      </p:sp>
    </p:spTree>
    <p:extLst>
      <p:ext uri="{BB962C8B-B14F-4D97-AF65-F5344CB8AC3E}">
        <p14:creationId xmlns:p14="http://schemas.microsoft.com/office/powerpoint/2010/main" val="728376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Yeast first makes CO</a:t>
            </a:r>
            <a:r>
              <a:rPr lang="en-US" altLang="zh-TW" sz="56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and then make ethanol.  So by controlling the time we can control the amount of alcohol.</a:t>
            </a:r>
          </a:p>
        </p:txBody>
      </p:sp>
    </p:spTree>
    <p:extLst>
      <p:ext uri="{BB962C8B-B14F-4D97-AF65-F5344CB8AC3E}">
        <p14:creationId xmlns:p14="http://schemas.microsoft.com/office/powerpoint/2010/main" val="35610657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Some are hardy Christians able to fight.  Some are soft and sweet who bring comfort to others.</a:t>
            </a:r>
          </a:p>
        </p:txBody>
      </p:sp>
    </p:spTree>
    <p:extLst>
      <p:ext uri="{BB962C8B-B14F-4D97-AF65-F5344CB8AC3E}">
        <p14:creationId xmlns:p14="http://schemas.microsoft.com/office/powerpoint/2010/main" val="18833537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the yeast is a tool used by bakers to make different kinds of tasty bakery items.</a:t>
            </a:r>
          </a:p>
        </p:txBody>
      </p:sp>
    </p:spTree>
    <p:extLst>
      <p:ext uri="{BB962C8B-B14F-4D97-AF65-F5344CB8AC3E}">
        <p14:creationId xmlns:p14="http://schemas.microsoft.com/office/powerpoint/2010/main" val="11276846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Similarly, sin and suffering, though evil, are used by God to make us better Christians.</a:t>
            </a:r>
          </a:p>
        </p:txBody>
      </p:sp>
    </p:spTree>
    <p:extLst>
      <p:ext uri="{BB962C8B-B14F-4D97-AF65-F5344CB8AC3E}">
        <p14:creationId xmlns:p14="http://schemas.microsoft.com/office/powerpoint/2010/main" val="34752703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Also, in the parable Jesus said explicitly that the amount of flour is about 60 lbs.</a:t>
            </a:r>
          </a:p>
        </p:txBody>
      </p:sp>
    </p:spTree>
    <p:extLst>
      <p:ext uri="{BB962C8B-B14F-4D97-AF65-F5344CB8AC3E}">
        <p14:creationId xmlns:p14="http://schemas.microsoft.com/office/powerpoint/2010/main" val="17509674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800" b="1" kern="1000" spc="-38" dirty="0">
                <a:ea typeface="Microsoft JhengHei" panose="020B0604030504040204" pitchFamily="34" charset="-120"/>
              </a:rPr>
              <a:t>That’s a lot of flour – can feed maybe 100 people.  There’s a reason for him to tell us the amount.</a:t>
            </a:r>
          </a:p>
        </p:txBody>
      </p:sp>
    </p:spTree>
    <p:extLst>
      <p:ext uri="{BB962C8B-B14F-4D97-AF65-F5344CB8AC3E}">
        <p14:creationId xmlns:p14="http://schemas.microsoft.com/office/powerpoint/2010/main" val="2822815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work of sin and the resulting Christian growth is never done in isolation.</a:t>
            </a:r>
          </a:p>
        </p:txBody>
      </p:sp>
    </p:spTree>
    <p:extLst>
      <p:ext uri="{BB962C8B-B14F-4D97-AF65-F5344CB8AC3E}">
        <p14:creationId xmlns:p14="http://schemas.microsoft.com/office/powerpoint/2010/main" val="136432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“Kingdom of Heaven” means where God rules – generally while on Earth it is referring to His Church. </a:t>
            </a:r>
          </a:p>
        </p:txBody>
      </p:sp>
    </p:spTree>
    <p:extLst>
      <p:ext uri="{BB962C8B-B14F-4D97-AF65-F5344CB8AC3E}">
        <p14:creationId xmlns:p14="http://schemas.microsoft.com/office/powerpoint/2010/main" val="3863631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spread of sin and suffering usually comes from interaction with other people.</a:t>
            </a:r>
          </a:p>
        </p:txBody>
      </p:sp>
    </p:spTree>
    <p:extLst>
      <p:ext uri="{BB962C8B-B14F-4D97-AF65-F5344CB8AC3E}">
        <p14:creationId xmlns:p14="http://schemas.microsoft.com/office/powerpoint/2010/main" val="1544704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Yes, there’s sin and suffering among people in Church too.  Don’t be surprised.  But God is at work.</a:t>
            </a:r>
          </a:p>
        </p:txBody>
      </p:sp>
    </p:spTree>
    <p:extLst>
      <p:ext uri="{BB962C8B-B14F-4D97-AF65-F5344CB8AC3E}">
        <p14:creationId xmlns:p14="http://schemas.microsoft.com/office/powerpoint/2010/main" val="7757161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 the washing machine allegory, we talked about how the Church is like a washing machine.</a:t>
            </a:r>
          </a:p>
        </p:txBody>
      </p:sp>
    </p:spTree>
    <p:extLst>
      <p:ext uri="{BB962C8B-B14F-4D97-AF65-F5344CB8AC3E}">
        <p14:creationId xmlns:p14="http://schemas.microsoft.com/office/powerpoint/2010/main" val="10023703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how the dirty cloths, which represent sinful Christians, help cleanse each other.</a:t>
            </a:r>
          </a:p>
        </p:txBody>
      </p:sp>
    </p:spTree>
    <p:extLst>
      <p:ext uri="{BB962C8B-B14F-4D97-AF65-F5344CB8AC3E}">
        <p14:creationId xmlns:p14="http://schemas.microsoft.com/office/powerpoint/2010/main" val="31696950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When we stay with God, He will bake us and the sin and suffering will be gone in due time.</a:t>
            </a:r>
          </a:p>
        </p:txBody>
      </p:sp>
    </p:spTree>
    <p:extLst>
      <p:ext uri="{BB962C8B-B14F-4D97-AF65-F5344CB8AC3E}">
        <p14:creationId xmlns:p14="http://schemas.microsoft.com/office/powerpoint/2010/main" val="39084259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Romans 8:28 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we know that in all things God works for the good of those who love him,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who have been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343633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who have been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902212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Are you struggling with sin or going through suffering?  God is making you into good bread.</a:t>
            </a:r>
          </a:p>
        </p:txBody>
      </p:sp>
    </p:spTree>
    <p:extLst>
      <p:ext uri="{BB962C8B-B14F-4D97-AF65-F5344CB8AC3E}">
        <p14:creationId xmlns:p14="http://schemas.microsoft.com/office/powerpoint/2010/main" val="37771971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It may be a long and painful process but don’t give up!  </a:t>
            </a:r>
          </a:p>
        </p:txBody>
      </p:sp>
    </p:spTree>
    <p:extLst>
      <p:ext uri="{BB962C8B-B14F-4D97-AF65-F5344CB8AC3E}">
        <p14:creationId xmlns:p14="http://schemas.microsoft.com/office/powerpoint/2010/main" val="1098691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 the end, you will turn into great bread.  Those sin and suffering will be gone for good.</a:t>
            </a:r>
          </a:p>
        </p:txBody>
      </p:sp>
    </p:spTree>
    <p:extLst>
      <p:ext uri="{BB962C8B-B14F-4D97-AF65-F5344CB8AC3E}">
        <p14:creationId xmlns:p14="http://schemas.microsoft.com/office/powerpoint/2010/main" val="48997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“Kingdom” = “King’s dominion” – where the King rules.</a:t>
            </a:r>
          </a:p>
        </p:txBody>
      </p:sp>
    </p:spTree>
    <p:extLst>
      <p:ext uri="{BB962C8B-B14F-4D97-AF65-F5344CB8AC3E}">
        <p14:creationId xmlns:p14="http://schemas.microsoft.com/office/powerpoint/2010/main" val="16153406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000" b="1" kern="1000" spc="-38" dirty="0">
                <a:ea typeface="Microsoft JhengHei" panose="020B0604030504040204" pitchFamily="34" charset="-120"/>
              </a:rPr>
              <a:t>See you here!</a:t>
            </a:r>
            <a:endParaRPr lang="zh-TW" altLang="en-US" sz="6000" b="1" kern="1000" spc="-38" dirty="0">
              <a:ea typeface="Microsoft JhengHei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CCD3C-1CD7-4FA3-905D-A9518EBD5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200150"/>
            <a:ext cx="56769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9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18453</TotalTime>
  <Words>1764</Words>
  <Application>Microsoft Office PowerPoint</Application>
  <PresentationFormat>Custom</PresentationFormat>
  <Paragraphs>214</Paragraphs>
  <Slides>90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Microsoft JhengHei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of Life Chinese 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 Huang</cp:lastModifiedBy>
  <cp:revision>1138</cp:revision>
  <cp:lastPrinted>2017-09-16T17:38:24Z</cp:lastPrinted>
  <dcterms:created xsi:type="dcterms:W3CDTF">2005-06-09T01:58:34Z</dcterms:created>
  <dcterms:modified xsi:type="dcterms:W3CDTF">2020-12-06T17:03:13Z</dcterms:modified>
</cp:coreProperties>
</file>