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98" r:id="rId4"/>
    <p:sldId id="322" r:id="rId5"/>
    <p:sldId id="302" r:id="rId6"/>
    <p:sldId id="303" r:id="rId7"/>
    <p:sldId id="323" r:id="rId8"/>
    <p:sldId id="305" r:id="rId9"/>
    <p:sldId id="306" r:id="rId10"/>
    <p:sldId id="307" r:id="rId11"/>
    <p:sldId id="308" r:id="rId12"/>
    <p:sldId id="309" r:id="rId13"/>
    <p:sldId id="258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24" r:id="rId24"/>
    <p:sldId id="319" r:id="rId25"/>
    <p:sldId id="320" r:id="rId26"/>
    <p:sldId id="321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498" r:id="rId35"/>
    <p:sldId id="499" r:id="rId36"/>
    <p:sldId id="334" r:id="rId37"/>
    <p:sldId id="333" r:id="rId38"/>
    <p:sldId id="339" r:id="rId39"/>
    <p:sldId id="447" r:id="rId40"/>
    <p:sldId id="437" r:id="rId41"/>
    <p:sldId id="448" r:id="rId42"/>
    <p:sldId id="438" r:id="rId43"/>
    <p:sldId id="500" r:id="rId44"/>
    <p:sldId id="501" r:id="rId45"/>
    <p:sldId id="449" r:id="rId46"/>
    <p:sldId id="502" r:id="rId47"/>
    <p:sldId id="341" r:id="rId48"/>
    <p:sldId id="342" r:id="rId49"/>
    <p:sldId id="343" r:id="rId50"/>
    <p:sldId id="344" r:id="rId51"/>
    <p:sldId id="422" r:id="rId52"/>
    <p:sldId id="481" r:id="rId53"/>
    <p:sldId id="504" r:id="rId54"/>
    <p:sldId id="423" r:id="rId55"/>
    <p:sldId id="426" r:id="rId56"/>
    <p:sldId id="482" r:id="rId57"/>
    <p:sldId id="450" r:id="rId58"/>
    <p:sldId id="424" r:id="rId59"/>
    <p:sldId id="451" r:id="rId60"/>
    <p:sldId id="427" r:id="rId61"/>
    <p:sldId id="487" r:id="rId62"/>
    <p:sldId id="506" r:id="rId63"/>
    <p:sldId id="488" r:id="rId64"/>
    <p:sldId id="489" r:id="rId65"/>
    <p:sldId id="490" r:id="rId66"/>
    <p:sldId id="491" r:id="rId67"/>
    <p:sldId id="492" r:id="rId68"/>
    <p:sldId id="428" r:id="rId69"/>
    <p:sldId id="335" r:id="rId70"/>
    <p:sldId id="345" r:id="rId71"/>
    <p:sldId id="507" r:id="rId72"/>
    <p:sldId id="508" r:id="rId73"/>
    <p:sldId id="486" r:id="rId74"/>
    <p:sldId id="485" r:id="rId75"/>
    <p:sldId id="429" r:id="rId76"/>
    <p:sldId id="431" r:id="rId77"/>
    <p:sldId id="452" r:id="rId78"/>
    <p:sldId id="430" r:id="rId79"/>
    <p:sldId id="436" r:id="rId80"/>
    <p:sldId id="453" r:id="rId81"/>
    <p:sldId id="350" r:id="rId82"/>
    <p:sldId id="462" r:id="rId83"/>
    <p:sldId id="545" r:id="rId84"/>
    <p:sldId id="513" r:id="rId85"/>
    <p:sldId id="546" r:id="rId86"/>
    <p:sldId id="336" r:id="rId87"/>
    <p:sldId id="454" r:id="rId88"/>
    <p:sldId id="432" r:id="rId89"/>
    <p:sldId id="455" r:id="rId90"/>
    <p:sldId id="433" r:id="rId91"/>
    <p:sldId id="456" r:id="rId92"/>
    <p:sldId id="434" r:id="rId93"/>
    <p:sldId id="457" r:id="rId94"/>
    <p:sldId id="509" r:id="rId95"/>
    <p:sldId id="510" r:id="rId96"/>
    <p:sldId id="511" r:id="rId97"/>
    <p:sldId id="337" r:id="rId98"/>
    <p:sldId id="458" r:id="rId99"/>
    <p:sldId id="346" r:id="rId100"/>
    <p:sldId id="347" r:id="rId101"/>
    <p:sldId id="459" r:id="rId102"/>
    <p:sldId id="351" r:id="rId103"/>
    <p:sldId id="348" r:id="rId104"/>
    <p:sldId id="460" r:id="rId105"/>
    <p:sldId id="349" r:id="rId106"/>
    <p:sldId id="461" r:id="rId107"/>
    <p:sldId id="494" r:id="rId108"/>
    <p:sldId id="495" r:id="rId109"/>
    <p:sldId id="352" r:id="rId110"/>
    <p:sldId id="464" r:id="rId111"/>
    <p:sldId id="514" r:id="rId112"/>
    <p:sldId id="515" r:id="rId113"/>
    <p:sldId id="518" r:id="rId114"/>
    <p:sldId id="517" r:id="rId115"/>
    <p:sldId id="519" r:id="rId116"/>
    <p:sldId id="420" r:id="rId117"/>
    <p:sldId id="547" r:id="rId118"/>
    <p:sldId id="445" r:id="rId119"/>
    <p:sldId id="421" r:id="rId120"/>
    <p:sldId id="555" r:id="rId121"/>
    <p:sldId id="556" r:id="rId122"/>
    <p:sldId id="585" r:id="rId123"/>
    <p:sldId id="586" r:id="rId124"/>
    <p:sldId id="394" r:id="rId125"/>
    <p:sldId id="395" r:id="rId126"/>
    <p:sldId id="396" r:id="rId127"/>
    <p:sldId id="446" r:id="rId128"/>
    <p:sldId id="397" r:id="rId129"/>
    <p:sldId id="398" r:id="rId130"/>
    <p:sldId id="497" r:id="rId131"/>
    <p:sldId id="355" r:id="rId132"/>
    <p:sldId id="466" r:id="rId133"/>
    <p:sldId id="354" r:id="rId134"/>
    <p:sldId id="467" r:id="rId135"/>
    <p:sldId id="493" r:id="rId136"/>
    <p:sldId id="551" r:id="rId137"/>
    <p:sldId id="560" r:id="rId138"/>
    <p:sldId id="561" r:id="rId139"/>
    <p:sldId id="552" r:id="rId140"/>
    <p:sldId id="562" r:id="rId141"/>
    <p:sldId id="563" r:id="rId142"/>
    <p:sldId id="564" r:id="rId143"/>
    <p:sldId id="553" r:id="rId144"/>
    <p:sldId id="554" r:id="rId145"/>
    <p:sldId id="566" r:id="rId146"/>
    <p:sldId id="565" r:id="rId147"/>
    <p:sldId id="567" r:id="rId148"/>
    <p:sldId id="568" r:id="rId149"/>
    <p:sldId id="557" r:id="rId150"/>
    <p:sldId id="558" r:id="rId151"/>
    <p:sldId id="587" r:id="rId152"/>
    <p:sldId id="550" r:id="rId1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46899-B434-434A-882E-6CBA2071DC31}" v="1" dt="2020-03-10T06:30:06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260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1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1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74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8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0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0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ED492-566D-461B-B60C-1C0C7ADBD75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BE42-2457-45E6-980D-88CC0A8C3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8756-BBAC-4EC5-A8EF-7D0744CD6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18948"/>
            <a:ext cx="9144000" cy="2387600"/>
          </a:xfrm>
        </p:spPr>
        <p:txBody>
          <a:bodyPr>
            <a:noAutofit/>
          </a:bodyPr>
          <a:lstStyle/>
          <a:p>
            <a:r>
              <a:rPr lang="ja-JP" altLang="en-US" sz="9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四種土壤</a:t>
            </a:r>
            <a:br>
              <a:rPr lang="en-US" altLang="zh-TW" sz="8400" b="1" dirty="0"/>
            </a:br>
            <a:r>
              <a:rPr lang="en-US" sz="7200" b="1" dirty="0"/>
              <a:t>The Four Soils</a:t>
            </a:r>
            <a:br>
              <a:rPr lang="en-US" sz="7200" b="1" dirty="0"/>
            </a:br>
            <a:br>
              <a:rPr lang="en-US" sz="7200" b="1" dirty="0"/>
            </a:br>
            <a:r>
              <a:rPr lang="ja-JP" altLang="en-US" sz="7200" b="1" dirty="0"/>
              <a:t>路加福音</a:t>
            </a:r>
            <a:r>
              <a:rPr lang="en-US" altLang="ja-JP" sz="7200" b="1" dirty="0"/>
              <a:t>8:4-15</a:t>
            </a:r>
            <a:br>
              <a:rPr lang="en-US" sz="7200" b="1" dirty="0"/>
            </a:br>
            <a:r>
              <a:rPr lang="en-US" sz="7200" b="1" dirty="0"/>
              <a:t>Luke 8:4-15</a:t>
            </a:r>
          </a:p>
        </p:txBody>
      </p:sp>
    </p:spTree>
    <p:extLst>
      <p:ext uri="{BB962C8B-B14F-4D97-AF65-F5344CB8AC3E}">
        <p14:creationId xmlns:p14="http://schemas.microsoft.com/office/powerpoint/2010/main" val="165549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那些在磐石</a:t>
            </a:r>
            <a:r>
              <a:rPr lang="zh-TW" altLang="en-US" sz="7000" b="1"/>
              <a:t>上的</a:t>
            </a:r>
            <a:r>
              <a:rPr lang="en-US" altLang="zh-TW" sz="7000" b="1"/>
              <a:t>, </a:t>
            </a:r>
            <a:r>
              <a:rPr lang="zh-TW" altLang="en-US" sz="7000" b="1" dirty="0"/>
              <a:t>就是人</a:t>
            </a:r>
            <a:r>
              <a:rPr lang="zh-TW" altLang="en-US" sz="7000" b="1"/>
              <a:t>聽道</a:t>
            </a:r>
            <a:r>
              <a:rPr lang="en-US" altLang="zh-TW" sz="7000" b="1"/>
              <a:t>, </a:t>
            </a:r>
            <a:r>
              <a:rPr lang="zh-TW" altLang="en-US" sz="7000" b="1"/>
              <a:t>歡喜領受</a:t>
            </a:r>
            <a:r>
              <a:rPr lang="en-US" altLang="zh-TW" sz="7000" b="1"/>
              <a:t>, </a:t>
            </a:r>
            <a:r>
              <a:rPr lang="zh-TW" altLang="en-US" sz="7000" b="1" dirty="0"/>
              <a:t>但心中</a:t>
            </a:r>
            <a:r>
              <a:rPr lang="zh-TW" altLang="en-US" sz="7000" b="1"/>
              <a:t>沒有根</a:t>
            </a:r>
            <a:r>
              <a:rPr lang="en-US" altLang="zh-TW" sz="7000" b="1"/>
              <a:t>, </a:t>
            </a:r>
            <a:r>
              <a:rPr lang="zh-TW" altLang="en-US" sz="7000" b="1" dirty="0"/>
              <a:t>不過</a:t>
            </a:r>
            <a:r>
              <a:rPr lang="zh-TW" altLang="en-US" sz="7000" b="1"/>
              <a:t>暫時相信</a:t>
            </a:r>
            <a:r>
              <a:rPr lang="en-US" altLang="zh-TW" sz="7000" b="1"/>
              <a:t>, </a:t>
            </a:r>
            <a:r>
              <a:rPr lang="zh-TW" altLang="en-US" sz="7000" b="1" dirty="0"/>
              <a:t>及至遇見試煉就退後了。</a:t>
            </a:r>
          </a:p>
        </p:txBody>
      </p:sp>
    </p:spTree>
    <p:extLst>
      <p:ext uri="{BB962C8B-B14F-4D97-AF65-F5344CB8AC3E}">
        <p14:creationId xmlns:p14="http://schemas.microsoft.com/office/powerpoint/2010/main" val="219635750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神需要來摧毀荊棘，使它們分解及腐化，然後變成腐殖質。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65620517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52" y="0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God needs to come in and destroy the thorns so they can decompose and become humus and good soil.</a:t>
            </a:r>
          </a:p>
        </p:txBody>
      </p:sp>
    </p:spTree>
    <p:extLst>
      <p:ext uri="{BB962C8B-B14F-4D97-AF65-F5344CB8AC3E}">
        <p14:creationId xmlns:p14="http://schemas.microsoft.com/office/powerpoint/2010/main" val="30064233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19269"/>
            <a:ext cx="899822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什麼能摧毀荊棘</a:t>
            </a:r>
            <a:r>
              <a:rPr lang="en-US" altLang="zh-TW" sz="7200" b="1" dirty="0"/>
              <a:t>:</a:t>
            </a:r>
            <a:r>
              <a:rPr lang="zh-TW" altLang="en-US" sz="7200" b="1" dirty="0"/>
              <a:t> </a:t>
            </a:r>
            <a:endParaRPr lang="en-US" altLang="zh-TW" sz="7200" b="1" dirty="0"/>
          </a:p>
          <a:p>
            <a:pPr marL="0" indent="0">
              <a:buNone/>
            </a:pPr>
            <a:r>
              <a:rPr lang="zh-TW" altLang="en-US" sz="7200" b="1" dirty="0"/>
              <a:t>陽光、火、水、農民。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What can kill thorns: Sun, fire, water, farmers.</a:t>
            </a:r>
          </a:p>
        </p:txBody>
      </p:sp>
    </p:spTree>
    <p:extLst>
      <p:ext uri="{BB962C8B-B14F-4D97-AF65-F5344CB8AC3E}">
        <p14:creationId xmlns:p14="http://schemas.microsoft.com/office/powerpoint/2010/main" val="337783489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一旦荊棘死了並且</a:t>
            </a:r>
            <a:r>
              <a:rPr lang="zh-TW" altLang="en-US" sz="7200" b="1"/>
              <a:t>腐化了，這</a:t>
            </a:r>
            <a:r>
              <a:rPr lang="zh-TW" altLang="en-US" sz="7200" b="1" dirty="0"/>
              <a:t>可成為很好的土壤。 福音就可以在那裡成長。</a:t>
            </a:r>
            <a:endParaRPr lang="en-US" altLang="zh-TW" sz="7000" b="1" dirty="0"/>
          </a:p>
        </p:txBody>
      </p:sp>
    </p:spTree>
    <p:extLst>
      <p:ext uri="{BB962C8B-B14F-4D97-AF65-F5344CB8AC3E}">
        <p14:creationId xmlns:p14="http://schemas.microsoft.com/office/powerpoint/2010/main" val="118941321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Once the thorns are dead </a:t>
            </a:r>
            <a:r>
              <a:rPr lang="en-US" sz="7000" b="1"/>
              <a:t>and decomposed, </a:t>
            </a:r>
            <a:r>
              <a:rPr lang="en-US" sz="7000" b="1" dirty="0"/>
              <a:t>this may be very good soil.  Gospel can grow there instead.  </a:t>
            </a:r>
          </a:p>
        </p:txBody>
      </p:sp>
    </p:spTree>
    <p:extLst>
      <p:ext uri="{BB962C8B-B14F-4D97-AF65-F5344CB8AC3E}">
        <p14:creationId xmlns:p14="http://schemas.microsoft.com/office/powerpoint/2010/main" val="49915784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這就是為什麼我們經常看到人們的荊棘被破壞後會發生重大的改變。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54594351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This is why we often see major changes in people after their thorns are destroyed.</a:t>
            </a:r>
          </a:p>
        </p:txBody>
      </p:sp>
    </p:spTree>
    <p:extLst>
      <p:ext uri="{BB962C8B-B14F-4D97-AF65-F5344CB8AC3E}">
        <p14:creationId xmlns:p14="http://schemas.microsoft.com/office/powerpoint/2010/main" val="125269601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例如：摩西</a:t>
            </a:r>
          </a:p>
          <a:p>
            <a:pPr marL="0" indent="0">
              <a:buNone/>
            </a:pPr>
            <a:r>
              <a:rPr lang="zh-TW" altLang="en-US" sz="7000" b="1" dirty="0"/>
              <a:t>他試圖用自己的力量拯救以色列人。 神不得不讓他失去一切。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altLang="zh-TW" sz="7000" b="1" dirty="0"/>
              <a:t>(</a:t>
            </a:r>
            <a:r>
              <a:rPr lang="zh-TW" altLang="en-US" sz="7000" b="1" dirty="0"/>
              <a:t>出埃及記 </a:t>
            </a:r>
            <a:r>
              <a:rPr lang="en-US" altLang="zh-TW" sz="7000" b="1" dirty="0"/>
              <a:t>2-4)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50868445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9269"/>
            <a:ext cx="8971722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Example: Moses</a:t>
            </a:r>
          </a:p>
          <a:p>
            <a:pPr marL="0" indent="0">
              <a:buNone/>
            </a:pPr>
            <a:r>
              <a:rPr lang="en-US" sz="7000" b="1" dirty="0"/>
              <a:t>He was trying to save the Israelis with his own power.  God had to let him lose it all. (Exodus 2-4)</a:t>
            </a:r>
          </a:p>
        </p:txBody>
      </p:sp>
    </p:spTree>
    <p:extLst>
      <p:ext uri="{BB962C8B-B14F-4D97-AF65-F5344CB8AC3E}">
        <p14:creationId xmlns:p14="http://schemas.microsoft.com/office/powerpoint/2010/main" val="22331602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119269"/>
            <a:ext cx="8931965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/>
              <a:t>因此，當</a:t>
            </a:r>
            <a:r>
              <a:rPr lang="zh-TW" altLang="en-US" sz="7200" b="1" dirty="0"/>
              <a:t>您看到一個非基督徒經歷艱難的</a:t>
            </a:r>
            <a:r>
              <a:rPr lang="zh-TW" altLang="en-US" sz="7200" b="1"/>
              <a:t>時刻時，請</a:t>
            </a:r>
            <a:r>
              <a:rPr lang="zh-TW" altLang="en-US" sz="7200" b="1" dirty="0"/>
              <a:t>祈禱他們能變成好土壤。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315731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那落在荊棘</a:t>
            </a:r>
            <a:r>
              <a:rPr lang="zh-TW" altLang="en-US" sz="7000" b="1"/>
              <a:t>裡的</a:t>
            </a:r>
            <a:r>
              <a:rPr lang="en-US" altLang="zh-TW" sz="7000" b="1"/>
              <a:t>, </a:t>
            </a:r>
            <a:r>
              <a:rPr lang="zh-TW" altLang="en-US" sz="7000" b="1" dirty="0"/>
              <a:t>就是人聽</a:t>
            </a:r>
            <a:r>
              <a:rPr lang="zh-TW" altLang="en-US" sz="7000" b="1"/>
              <a:t>了道</a:t>
            </a:r>
            <a:r>
              <a:rPr lang="en-US" altLang="zh-TW" sz="7000" b="1"/>
              <a:t>, </a:t>
            </a:r>
            <a:r>
              <a:rPr lang="zh-TW" altLang="en-US" sz="7000" b="1"/>
              <a:t>走開以後</a:t>
            </a:r>
            <a:r>
              <a:rPr lang="en-US" altLang="zh-TW" sz="7000" b="1"/>
              <a:t>, </a:t>
            </a:r>
            <a:r>
              <a:rPr lang="zh-TW" altLang="en-US" sz="7000" b="1" dirty="0"/>
              <a:t>被今生的思慮、錢財、宴樂擠</a:t>
            </a:r>
            <a:r>
              <a:rPr lang="zh-TW" altLang="en-US" sz="7000" b="1"/>
              <a:t>住了</a:t>
            </a:r>
            <a:r>
              <a:rPr lang="en-US" altLang="zh-TW" sz="7000" b="1"/>
              <a:t>, </a:t>
            </a:r>
            <a:r>
              <a:rPr lang="zh-TW" altLang="en-US" sz="7000" b="1" dirty="0"/>
              <a:t>便結不出成熟的子粒來。</a:t>
            </a:r>
          </a:p>
        </p:txBody>
      </p:sp>
    </p:spTree>
    <p:extLst>
      <p:ext uri="{BB962C8B-B14F-4D97-AF65-F5344CB8AC3E}">
        <p14:creationId xmlns:p14="http://schemas.microsoft.com/office/powerpoint/2010/main" val="36945375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So when you see an unbeliever going thru </a:t>
            </a:r>
            <a:r>
              <a:rPr lang="en-US" sz="7000" b="1"/>
              <a:t>hard times, </a:t>
            </a:r>
            <a:r>
              <a:rPr lang="en-US" sz="7000" b="1" dirty="0"/>
              <a:t>pray that they turn into good soil.</a:t>
            </a:r>
          </a:p>
        </p:txBody>
      </p:sp>
    </p:spTree>
    <p:extLst>
      <p:ext uri="{BB962C8B-B14F-4D97-AF65-F5344CB8AC3E}">
        <p14:creationId xmlns:p14="http://schemas.microsoft.com/office/powerpoint/2010/main" val="263569181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119269"/>
            <a:ext cx="8931965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使徒行傳 </a:t>
            </a:r>
            <a:r>
              <a:rPr lang="en-US" altLang="zh-TW" sz="7200" b="1" dirty="0"/>
              <a:t>26:18</a:t>
            </a:r>
          </a:p>
          <a:p>
            <a:pPr marL="0" indent="0">
              <a:buNone/>
            </a:pPr>
            <a:r>
              <a:rPr lang="en-US" altLang="zh-TW" sz="7200" b="1" dirty="0"/>
              <a:t>[</a:t>
            </a:r>
            <a:r>
              <a:rPr lang="zh-TW" altLang="en-US" sz="7200" b="1" dirty="0"/>
              <a:t>神告訴保羅說</a:t>
            </a:r>
            <a:r>
              <a:rPr lang="en-US" altLang="zh-TW" sz="7200" b="1" dirty="0"/>
              <a:t>:]</a:t>
            </a:r>
            <a:r>
              <a:rPr lang="zh-TW" altLang="en-US" sz="7200" b="1" dirty="0"/>
              <a:t>我差你到他們那裡去，要叫他們的眼睛得開，從黑暗中歸向光明，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65210083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4" y="119269"/>
            <a:ext cx="8931965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從撒旦權下歸向神；又因信我，得蒙赦罪，和一切成聖的人同得基業。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86094246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7000" b="1" dirty="0"/>
              <a:t>Acts 26:18 - </a:t>
            </a:r>
            <a:r>
              <a:rPr lang="en-US" sz="7000" b="1" dirty="0"/>
              <a:t>[God told Paul: ] I am sending you to them</a:t>
            </a:r>
            <a:r>
              <a:rPr lang="en-US" sz="7000" b="1" baseline="30000" dirty="0"/>
              <a:t> </a:t>
            </a:r>
            <a:r>
              <a:rPr lang="en-US" sz="7000" b="1" dirty="0"/>
              <a:t>to open their eyes and turn them from darkness to light,</a:t>
            </a:r>
          </a:p>
          <a:p>
            <a:pPr marL="0" indent="0">
              <a:buNone/>
            </a:pPr>
            <a:endParaRPr lang="en-US" sz="7000" b="1" dirty="0"/>
          </a:p>
          <a:p>
            <a:pPr marL="0" indent="0">
              <a:buNone/>
            </a:pPr>
            <a:endParaRPr lang="en-US" sz="7000" b="1" dirty="0"/>
          </a:p>
          <a:p>
            <a:pPr marL="0" indent="0">
              <a:buNone/>
            </a:pPr>
            <a:r>
              <a:rPr lang="en-US" sz="7000" b="1" dirty="0"/>
              <a:t>and from the power of Satan to God, so that they may receive forgiveness of sins and a place among those who are sanctified by faith in me.’</a:t>
            </a:r>
          </a:p>
        </p:txBody>
      </p:sp>
    </p:spTree>
    <p:extLst>
      <p:ext uri="{BB962C8B-B14F-4D97-AF65-F5344CB8AC3E}">
        <p14:creationId xmlns:p14="http://schemas.microsoft.com/office/powerpoint/2010/main" val="180160804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0"/>
            <a:ext cx="8521147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000" b="1" dirty="0"/>
              <a:t>and from the power of Satan to God, so that they may receive forgiveness of sins</a:t>
            </a:r>
          </a:p>
        </p:txBody>
      </p:sp>
    </p:spTree>
    <p:extLst>
      <p:ext uri="{BB962C8B-B14F-4D97-AF65-F5344CB8AC3E}">
        <p14:creationId xmlns:p14="http://schemas.microsoft.com/office/powerpoint/2010/main" val="259390429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0"/>
            <a:ext cx="8521147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000" b="1" dirty="0"/>
              <a:t>and a place among those who are sanctified by faith in me.’</a:t>
            </a:r>
          </a:p>
        </p:txBody>
      </p:sp>
    </p:spTree>
    <p:extLst>
      <p:ext uri="{BB962C8B-B14F-4D97-AF65-F5344CB8AC3E}">
        <p14:creationId xmlns:p14="http://schemas.microsoft.com/office/powerpoint/2010/main" val="261495111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可悲的是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有些人在荊棘被焚毀後仍拒絕神。</a:t>
            </a:r>
            <a:endParaRPr lang="en-US" altLang="zh-TW" sz="7000" b="1" dirty="0"/>
          </a:p>
          <a:p>
            <a:pPr marL="0" indent="0">
              <a:buNone/>
            </a:pPr>
            <a:endParaRPr lang="en-US" sz="3500" b="1" dirty="0"/>
          </a:p>
          <a:p>
            <a:pPr marL="0" indent="0">
              <a:buNone/>
            </a:pPr>
            <a:r>
              <a:rPr lang="en-US" sz="7000" b="1" dirty="0"/>
              <a:t>Sadly, some people reject God even after their thorns are burned.</a:t>
            </a:r>
          </a:p>
        </p:txBody>
      </p:sp>
    </p:spTree>
    <p:extLst>
      <p:ext uri="{BB962C8B-B14F-4D97-AF65-F5344CB8AC3E}">
        <p14:creationId xmlns:p14="http://schemas.microsoft.com/office/powerpoint/2010/main" val="107676409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600" b="1" dirty="0"/>
              <a:t>你是否還充滿著荊棘，而神正在試圖摧毀？</a:t>
            </a:r>
            <a:endParaRPr lang="en-US" sz="6600" b="1" dirty="0"/>
          </a:p>
          <a:p>
            <a:pPr marL="0" indent="0">
              <a:buNone/>
            </a:pPr>
            <a:r>
              <a:rPr lang="en-US" sz="7000" b="1" dirty="0"/>
              <a:t>Do you still have thorns that God is trying to break down?</a:t>
            </a:r>
          </a:p>
        </p:txBody>
      </p:sp>
    </p:spTree>
    <p:extLst>
      <p:ext uri="{BB962C8B-B14F-4D97-AF65-F5344CB8AC3E}">
        <p14:creationId xmlns:p14="http://schemas.microsoft.com/office/powerpoint/2010/main" val="190557877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738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神正在努力使你成為更好的土壤和植物。 你能提供什麼幫助？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sz="6800" b="1" dirty="0"/>
              <a:t>God is trying to make you a better soil &amp; plant.  How can you help?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124071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也許若你越少抵抗，越容易達成目標</a:t>
            </a:r>
            <a:r>
              <a:rPr lang="en-US" altLang="zh-TW" sz="7200" b="1" dirty="0"/>
              <a:t>...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Maybe the less you resist, the easier it would be…</a:t>
            </a:r>
          </a:p>
        </p:txBody>
      </p:sp>
    </p:spTree>
    <p:extLst>
      <p:ext uri="{BB962C8B-B14F-4D97-AF65-F5344CB8AC3E}">
        <p14:creationId xmlns:p14="http://schemas.microsoft.com/office/powerpoint/2010/main" val="313481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那落在好土裡的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就是人聽了道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持守在誠實善良的心裡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並且忍耐著結實。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52620212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4.</a:t>
            </a:r>
            <a:r>
              <a:rPr lang="zh-TW" altLang="en-US" sz="7200" b="1" dirty="0"/>
              <a:t>良好的土壤 </a:t>
            </a:r>
            <a:r>
              <a:rPr lang="en-US" altLang="zh-TW" sz="7200" b="1" dirty="0"/>
              <a:t>– </a:t>
            </a:r>
            <a:r>
              <a:rPr lang="zh-TW" altLang="en-US" sz="7200" b="1" dirty="0"/>
              <a:t>種子得到保護，可以生根並吸取養分，然後植物成長並結出果實。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99053497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4. The good soil – seeds are protected, roots could grow and get nutrients, and then the plant grows and bears fruit.</a:t>
            </a:r>
          </a:p>
        </p:txBody>
      </p:sp>
    </p:spTree>
    <p:extLst>
      <p:ext uri="{BB962C8B-B14F-4D97-AF65-F5344CB8AC3E}">
        <p14:creationId xmlns:p14="http://schemas.microsoft.com/office/powerpoint/2010/main" val="58039463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這好的土壤還有什麼呢</a:t>
            </a:r>
            <a:r>
              <a:rPr lang="en-US" altLang="zh-TW" sz="7000" b="1" dirty="0"/>
              <a:t>?</a:t>
            </a:r>
            <a:r>
              <a:rPr lang="zh-TW" altLang="en-US" sz="7000" b="1" dirty="0"/>
              <a:t> 一個誠實善良並且忍耐謹守的心。</a:t>
            </a:r>
            <a:endParaRPr lang="en-US" altLang="zh-TW" sz="7000" b="1" dirty="0"/>
          </a:p>
          <a:p>
            <a:pPr marL="0" indent="0">
              <a:buNone/>
            </a:pP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421225226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What’s also in the good soil?  A noble and good heart that perseveres.</a:t>
            </a:r>
          </a:p>
        </p:txBody>
      </p:sp>
    </p:spTree>
    <p:extLst>
      <p:ext uri="{BB962C8B-B14F-4D97-AF65-F5344CB8AC3E}">
        <p14:creationId xmlns:p14="http://schemas.microsoft.com/office/powerpoint/2010/main" val="71890482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神希望你成長並結出更多的果實。</a:t>
            </a:r>
            <a:endParaRPr lang="en-US" altLang="zh-TW" sz="7000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God wants you to grow and bear more fruit.</a:t>
            </a:r>
          </a:p>
        </p:txBody>
      </p:sp>
    </p:spTree>
    <p:extLst>
      <p:ext uri="{BB962C8B-B14F-4D97-AF65-F5344CB8AC3E}">
        <p14:creationId xmlns:p14="http://schemas.microsoft.com/office/powerpoint/2010/main" val="249313328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7000" b="1" dirty="0"/>
              <a:t>如果您不是基督徒，那麼請考慮一下你的土壤類型。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If you are a non-Christian, then think about what kind of soil are you.</a:t>
            </a:r>
          </a:p>
        </p:txBody>
      </p:sp>
    </p:spTree>
    <p:extLst>
      <p:ext uri="{BB962C8B-B14F-4D97-AF65-F5344CB8AC3E}">
        <p14:creationId xmlns:p14="http://schemas.microsoft.com/office/powerpoint/2010/main" val="345089969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你是否</a:t>
            </a:r>
            <a:r>
              <a:rPr lang="zh-TW" altLang="en-US" sz="7000" b="1"/>
              <a:t>仍是猶豫不決，是</a:t>
            </a:r>
            <a:r>
              <a:rPr lang="zh-TW" altLang="en-US" sz="7000" b="1" dirty="0"/>
              <a:t>因為你是一</a:t>
            </a:r>
            <a:r>
              <a:rPr lang="zh-TW" altLang="en-US" sz="7000" b="1"/>
              <a:t>條小路，多</a:t>
            </a:r>
            <a:r>
              <a:rPr lang="zh-TW" altLang="en-US" sz="7000" b="1" dirty="0"/>
              <a:t>石</a:t>
            </a:r>
            <a:r>
              <a:rPr lang="zh-TW" altLang="en-US" sz="7000" b="1"/>
              <a:t>的土壤，還是</a:t>
            </a:r>
            <a:r>
              <a:rPr lang="zh-TW" altLang="en-US" sz="7000" b="1" dirty="0"/>
              <a:t>一個裝滿荊棘的地方？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719151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Are you still undecided because you are a hard road, rocky soil, or one full of thorns?</a:t>
            </a:r>
          </a:p>
        </p:txBody>
      </p:sp>
    </p:spTree>
    <p:extLst>
      <p:ext uri="{BB962C8B-B14F-4D97-AF65-F5344CB8AC3E}">
        <p14:creationId xmlns:p14="http://schemas.microsoft.com/office/powerpoint/2010/main" val="3004546339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如果你發現自己</a:t>
            </a:r>
            <a:r>
              <a:rPr lang="zh-TW" altLang="en-US" sz="7000" b="1"/>
              <a:t>處境艱難，也許</a:t>
            </a:r>
            <a:r>
              <a:rPr lang="zh-TW" altLang="en-US" sz="7000" b="1" dirty="0"/>
              <a:t>是神在試圖打破你的石頭或燒掉你的荊棘。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0010833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If you find yourselves in </a:t>
            </a:r>
            <a:r>
              <a:rPr lang="en-US" sz="7000" b="1"/>
              <a:t>difficult situations, </a:t>
            </a:r>
            <a:r>
              <a:rPr lang="en-US" sz="7000" b="1" dirty="0"/>
              <a:t>maybe God is trying to break your rocks or burn your thorns.</a:t>
            </a:r>
          </a:p>
        </p:txBody>
      </p:sp>
    </p:spTree>
    <p:extLst>
      <p:ext uri="{BB962C8B-B14F-4D97-AF65-F5344CB8AC3E}">
        <p14:creationId xmlns:p14="http://schemas.microsoft.com/office/powerpoint/2010/main" val="438978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265042"/>
            <a:ext cx="8256104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Luke 8:4-15 - While a large crowd was gathering and people were coming to Jesus from town </a:t>
            </a:r>
            <a:r>
              <a:rPr lang="en-US" sz="6600" b="1"/>
              <a:t>after town, </a:t>
            </a:r>
            <a:r>
              <a:rPr lang="en-US" sz="6600" b="1" dirty="0"/>
              <a:t>he told this parable: </a:t>
            </a:r>
          </a:p>
          <a:p>
            <a:pPr marL="0" indent="0">
              <a:buNone/>
            </a:pPr>
            <a:endParaRPr lang="en-US" sz="6600" b="1" dirty="0"/>
          </a:p>
          <a:p>
            <a:pPr marL="0" indent="0">
              <a:buNone/>
            </a:pPr>
            <a:endParaRPr lang="en-US" sz="6600" b="1" dirty="0"/>
          </a:p>
          <a:p>
            <a:pPr marL="0" indent="0">
              <a:buNone/>
            </a:pPr>
            <a:r>
              <a:rPr lang="en-US" sz="6600" b="1" dirty="0"/>
              <a:t>“A farmer went out to sow his seed.  As he was scattering </a:t>
            </a:r>
            <a:r>
              <a:rPr lang="en-US" sz="6600" b="1"/>
              <a:t>the seed, </a:t>
            </a:r>
            <a:r>
              <a:rPr lang="en-US" sz="6600" b="1" dirty="0"/>
              <a:t>some fell along the path; it was </a:t>
            </a:r>
            <a:r>
              <a:rPr lang="en-US" sz="6600" b="1"/>
              <a:t>trampled on, </a:t>
            </a:r>
            <a:r>
              <a:rPr lang="en-US" sz="6600" b="1" dirty="0"/>
              <a:t>and the birds ate it up.  </a:t>
            </a:r>
          </a:p>
          <a:p>
            <a:pPr marL="0" indent="0">
              <a:buNone/>
            </a:pPr>
            <a:r>
              <a:rPr lang="en-US" sz="6600" b="1" dirty="0"/>
              <a:t>Some fell on </a:t>
            </a:r>
            <a:r>
              <a:rPr lang="en-US" sz="6600" b="1"/>
              <a:t>rocky ground, </a:t>
            </a:r>
            <a:r>
              <a:rPr lang="en-US" sz="6600" b="1" dirty="0"/>
              <a:t>and when it </a:t>
            </a:r>
            <a:r>
              <a:rPr lang="en-US" sz="6600" b="1"/>
              <a:t>came up, </a:t>
            </a:r>
            <a:r>
              <a:rPr lang="en-US" sz="6600" b="1" dirty="0"/>
              <a:t>the plants withered because they had no moisture.  </a:t>
            </a:r>
          </a:p>
          <a:p>
            <a:pPr marL="0" indent="0">
              <a:buNone/>
            </a:pPr>
            <a:r>
              <a:rPr lang="en-US" sz="6600" b="1" dirty="0"/>
              <a:t>Other seed fell </a:t>
            </a:r>
            <a:r>
              <a:rPr lang="en-US" sz="6600" b="1"/>
              <a:t>among thorns, </a:t>
            </a:r>
            <a:r>
              <a:rPr lang="en-US" sz="6600" b="1" dirty="0"/>
              <a:t>which grew up with it and choked the plants.  </a:t>
            </a:r>
          </a:p>
          <a:p>
            <a:pPr marL="0" indent="0">
              <a:buNone/>
            </a:pPr>
            <a:r>
              <a:rPr lang="en-US" sz="6600" b="1" dirty="0"/>
              <a:t>Still other seed fell on good soil.  It came up and yielded </a:t>
            </a:r>
            <a:r>
              <a:rPr lang="en-US" sz="6600" b="1"/>
              <a:t>a crop, </a:t>
            </a:r>
            <a:r>
              <a:rPr lang="en-US" sz="6600" b="1" dirty="0"/>
              <a:t>a hundred times more than was sown.”</a:t>
            </a:r>
          </a:p>
          <a:p>
            <a:pPr marL="0" indent="0">
              <a:buNone/>
            </a:pPr>
            <a:endParaRPr lang="en-US" sz="6600" b="1" dirty="0"/>
          </a:p>
          <a:p>
            <a:pPr marL="0" indent="0">
              <a:buNone/>
            </a:pPr>
            <a:r>
              <a:rPr lang="en-US" sz="6600" b="1" dirty="0"/>
              <a:t>When he </a:t>
            </a:r>
            <a:r>
              <a:rPr lang="en-US" sz="6600" b="1"/>
              <a:t>said this, </a:t>
            </a:r>
            <a:r>
              <a:rPr lang="en-US" sz="6600" b="1" dirty="0"/>
              <a:t>he </a:t>
            </a:r>
            <a:r>
              <a:rPr lang="en-US" sz="6600" b="1"/>
              <a:t>called out, </a:t>
            </a:r>
            <a:r>
              <a:rPr lang="en-US" sz="6600" b="1" dirty="0"/>
              <a:t>“Whoever has ears </a:t>
            </a:r>
            <a:r>
              <a:rPr lang="en-US" sz="6600" b="1"/>
              <a:t>to hear, </a:t>
            </a:r>
            <a:r>
              <a:rPr lang="en-US" sz="6600" b="1" dirty="0"/>
              <a:t>let them hear.”</a:t>
            </a:r>
          </a:p>
          <a:p>
            <a:pPr marL="0" indent="0">
              <a:buNone/>
            </a:pPr>
            <a:endParaRPr lang="en-US" sz="6600" b="1" dirty="0"/>
          </a:p>
          <a:p>
            <a:pPr marL="0" indent="0">
              <a:buNone/>
            </a:pPr>
            <a:r>
              <a:rPr lang="en-US" sz="6600" b="1" dirty="0"/>
              <a:t>His disciples asked him what this parable meant.  </a:t>
            </a:r>
          </a:p>
          <a:p>
            <a:pPr marL="0" indent="0">
              <a:buNone/>
            </a:pPr>
            <a:r>
              <a:rPr lang="en-US" sz="6600" b="1"/>
              <a:t>He said, </a:t>
            </a:r>
            <a:r>
              <a:rPr lang="en-US" sz="6600" b="1" dirty="0"/>
              <a:t>“The knowledge of the secrets of the kingdom of God has been given </a:t>
            </a:r>
            <a:r>
              <a:rPr lang="en-US" sz="6600" b="1"/>
              <a:t>to you, </a:t>
            </a:r>
            <a:r>
              <a:rPr lang="en-US" sz="6600" b="1" dirty="0"/>
              <a:t>but to others I speak </a:t>
            </a:r>
            <a:r>
              <a:rPr lang="en-US" sz="6600" b="1"/>
              <a:t>in parables, so that, </a:t>
            </a:r>
            <a:r>
              <a:rPr lang="en-US" sz="6600" b="1" dirty="0"/>
              <a:t>“‘</a:t>
            </a:r>
            <a:r>
              <a:rPr lang="en-US" sz="6600" b="1"/>
              <a:t>though seeing, </a:t>
            </a:r>
            <a:r>
              <a:rPr lang="en-US" sz="6600" b="1" dirty="0"/>
              <a:t>they may not see; </a:t>
            </a:r>
            <a:r>
              <a:rPr lang="en-US" sz="6600" b="1"/>
              <a:t>though hearing, </a:t>
            </a:r>
            <a:r>
              <a:rPr lang="en-US" sz="6600" b="1" dirty="0"/>
              <a:t>they may not understand.’</a:t>
            </a:r>
          </a:p>
          <a:p>
            <a:pPr marL="0" indent="0">
              <a:buNone/>
            </a:pPr>
            <a:endParaRPr lang="en-US" sz="6600" b="1" dirty="0"/>
          </a:p>
          <a:p>
            <a:pPr marL="0" indent="0">
              <a:buNone/>
            </a:pPr>
            <a:r>
              <a:rPr lang="en-US" sz="6600" b="1" dirty="0"/>
              <a:t> “This is the meaning of the parable: The seed is the word of God.  </a:t>
            </a:r>
          </a:p>
          <a:p>
            <a:pPr marL="0" indent="0">
              <a:buNone/>
            </a:pPr>
            <a:r>
              <a:rPr lang="en-US" sz="6600" b="1" dirty="0"/>
              <a:t>Those along the path are the ones </a:t>
            </a:r>
            <a:r>
              <a:rPr lang="en-US" sz="6600" b="1"/>
              <a:t>who hear, </a:t>
            </a:r>
            <a:r>
              <a:rPr lang="en-US" sz="6600" b="1" dirty="0"/>
              <a:t>and then the devil comes and takes away the word from </a:t>
            </a:r>
            <a:r>
              <a:rPr lang="en-US" sz="6600" b="1"/>
              <a:t>their hearts, </a:t>
            </a:r>
            <a:r>
              <a:rPr lang="en-US" sz="6600" b="1" dirty="0"/>
              <a:t>so that they may not believe and be saved.  </a:t>
            </a:r>
          </a:p>
          <a:p>
            <a:pPr marL="0" indent="0">
              <a:buNone/>
            </a:pPr>
            <a:r>
              <a:rPr lang="en-US" sz="6600" b="1" dirty="0"/>
              <a:t>Those on the rocky ground are the ones who receive the word with joy when they </a:t>
            </a:r>
            <a:r>
              <a:rPr lang="en-US" sz="6600" b="1"/>
              <a:t>hear it, </a:t>
            </a:r>
            <a:r>
              <a:rPr lang="en-US" sz="6600" b="1" dirty="0"/>
              <a:t>but they have no root.  They believe for </a:t>
            </a:r>
            <a:r>
              <a:rPr lang="en-US" sz="6600" b="1"/>
              <a:t>a while, </a:t>
            </a:r>
            <a:r>
              <a:rPr lang="en-US" sz="6600" b="1" dirty="0"/>
              <a:t>but in the time of testing they fall away.  </a:t>
            </a:r>
          </a:p>
          <a:p>
            <a:pPr marL="0" indent="0">
              <a:buNone/>
            </a:pPr>
            <a:r>
              <a:rPr lang="en-US" sz="6600" b="1" dirty="0"/>
              <a:t>The seed that fell among thorns stands for those </a:t>
            </a:r>
            <a:r>
              <a:rPr lang="en-US" sz="6600" b="1"/>
              <a:t>who hear, </a:t>
            </a:r>
            <a:r>
              <a:rPr lang="en-US" sz="6600" b="1" dirty="0"/>
              <a:t>but as they go on their way they are choked by </a:t>
            </a:r>
            <a:r>
              <a:rPr lang="en-US" sz="6600" b="1"/>
              <a:t>life’s worries, </a:t>
            </a:r>
            <a:r>
              <a:rPr lang="en-US" sz="6600" b="1" dirty="0"/>
              <a:t>riches </a:t>
            </a:r>
            <a:r>
              <a:rPr lang="en-US" sz="6600" b="1"/>
              <a:t>and pleasures, </a:t>
            </a:r>
            <a:r>
              <a:rPr lang="en-US" sz="6600" b="1" dirty="0"/>
              <a:t>and they do not mature.  </a:t>
            </a:r>
          </a:p>
          <a:p>
            <a:pPr marL="0" indent="0">
              <a:buNone/>
            </a:pPr>
            <a:r>
              <a:rPr lang="en-US" sz="6600" b="1" dirty="0"/>
              <a:t>But the seed on good soil stands for those with a noble and </a:t>
            </a:r>
            <a:r>
              <a:rPr lang="en-US" sz="6600" b="1"/>
              <a:t>good heart, </a:t>
            </a:r>
            <a:r>
              <a:rPr lang="en-US" sz="6600" b="1" dirty="0"/>
              <a:t>who hear </a:t>
            </a:r>
            <a:r>
              <a:rPr lang="en-US" sz="6600" b="1"/>
              <a:t>the word, retain it, </a:t>
            </a:r>
            <a:r>
              <a:rPr lang="en-US" sz="6600" b="1" dirty="0"/>
              <a:t>and by persevering produce a crop.</a:t>
            </a:r>
          </a:p>
        </p:txBody>
      </p:sp>
    </p:spTree>
    <p:extLst>
      <p:ext uri="{BB962C8B-B14F-4D97-AF65-F5344CB8AC3E}">
        <p14:creationId xmlns:p14="http://schemas.microsoft.com/office/powerpoint/2010/main" val="782779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01147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神希望你成為好土壤，以便福音的種子可以在你裡面發芽及成長。</a:t>
            </a:r>
            <a:endParaRPr lang="en-US" altLang="zh-TW" sz="7200" b="1" dirty="0"/>
          </a:p>
          <a:p>
            <a:pPr marL="0" indent="0">
              <a:buNone/>
            </a:pPr>
            <a:r>
              <a:rPr lang="en-US" sz="7000" b="1" dirty="0"/>
              <a:t>God wants you to be good soil so the seed of the Gospel can grow.</a:t>
            </a:r>
          </a:p>
          <a:p>
            <a:pPr marL="0" indent="0">
              <a:buNone/>
            </a:pP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17891296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讓你的過去與</a:t>
            </a:r>
            <a:r>
              <a:rPr lang="zh-TW" altLang="en-US" sz="7000" b="1"/>
              <a:t>罪惡死去，成為</a:t>
            </a:r>
            <a:r>
              <a:rPr lang="zh-TW" altLang="en-US" sz="7000" b="1" dirty="0"/>
              <a:t>腐</a:t>
            </a:r>
            <a:r>
              <a:rPr lang="zh-TW" altLang="en-US" sz="7000" b="1"/>
              <a:t>殖質，從而</a:t>
            </a:r>
            <a:r>
              <a:rPr lang="zh-TW" altLang="en-US" sz="7000" b="1" dirty="0"/>
              <a:t>成為你的基督徒生命可成長的好土壤。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419238114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Let your past life &amp; sin die and become humus and then good soil where your Christian life can grow.</a:t>
            </a:r>
          </a:p>
        </p:txBody>
      </p:sp>
    </p:spTree>
    <p:extLst>
      <p:ext uri="{BB962C8B-B14F-4D97-AF65-F5344CB8AC3E}">
        <p14:creationId xmlns:p14="http://schemas.microsoft.com/office/powerpoint/2010/main" val="121672208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吸收神和其他基督徒的營養以幫助植物生長。</a:t>
            </a:r>
            <a:endParaRPr lang="en-US" altLang="zh-TW" sz="7000" b="1" dirty="0"/>
          </a:p>
          <a:p>
            <a:pPr marL="0" indent="0">
              <a:buNone/>
            </a:pPr>
            <a:r>
              <a:rPr lang="zh-TW" altLang="en-US" sz="7000" b="1" dirty="0"/>
              <a:t>植物</a:t>
            </a:r>
            <a:r>
              <a:rPr lang="en-US" altLang="zh-TW" sz="7000" b="1" dirty="0"/>
              <a:t> = </a:t>
            </a:r>
            <a:r>
              <a:rPr lang="zh-TW" altLang="en-US" sz="7000" b="1" dirty="0"/>
              <a:t>你新的、得祝福的基督徒生命</a:t>
            </a:r>
            <a:endParaRPr lang="en-US" altLang="zh-TW" sz="7000" b="1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569882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19269"/>
            <a:ext cx="9144001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Absorb nutrients from God &amp; other Christians to help the plant to grow.</a:t>
            </a:r>
          </a:p>
          <a:p>
            <a:pPr marL="0" indent="0">
              <a:buNone/>
            </a:pPr>
            <a:r>
              <a:rPr lang="en-US" sz="7000" b="1" dirty="0"/>
              <a:t>The plant</a:t>
            </a:r>
            <a:r>
              <a:rPr lang="zh-TW" altLang="en-US" sz="7000" b="1" dirty="0"/>
              <a:t> </a:t>
            </a:r>
            <a:r>
              <a:rPr lang="en-US" altLang="zh-TW" sz="7000" b="1" dirty="0"/>
              <a:t>= your new, blessed Christian life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23225823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9269"/>
            <a:ext cx="88392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回顧四種土壤：</a:t>
            </a:r>
            <a:endParaRPr lang="en-US" altLang="zh-TW" sz="7200" b="1" dirty="0"/>
          </a:p>
          <a:p>
            <a:pPr marL="0" indent="0">
              <a:buNone/>
            </a:pPr>
            <a:endParaRPr lang="en-US" altLang="zh-TW" sz="3500" b="1" dirty="0"/>
          </a:p>
          <a:p>
            <a:pPr marL="0" indent="0">
              <a:buNone/>
            </a:pPr>
            <a:r>
              <a:rPr lang="en-US" altLang="zh-TW" sz="7000" b="1" dirty="0"/>
              <a:t>Recap of the four kinds of soils: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64948240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200" b="1" dirty="0"/>
              <a:t>1.</a:t>
            </a:r>
            <a:r>
              <a:rPr lang="zh-TW" altLang="en-US" sz="7200" b="1" dirty="0"/>
              <a:t> 路徑</a:t>
            </a:r>
            <a:r>
              <a:rPr lang="en-US" altLang="zh-TW" sz="7200" b="1" dirty="0"/>
              <a:t> - </a:t>
            </a:r>
            <a:r>
              <a:rPr lang="zh-TW" altLang="en-US" sz="7200" b="1" dirty="0"/>
              <a:t>僵硬的土壤讓曝露的種子被吃掉了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1. The path - the hard surface allowed the exposed seeds to be eaten immediately</a:t>
            </a:r>
          </a:p>
        </p:txBody>
      </p:sp>
    </p:spTree>
    <p:extLst>
      <p:ext uri="{BB962C8B-B14F-4D97-AF65-F5344CB8AC3E}">
        <p14:creationId xmlns:p14="http://schemas.microsoft.com/office/powerpoint/2010/main" val="297560992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你的心是否僵硬，以至於不能讓基督徒的生命成長嗎？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40980981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2" y="119269"/>
            <a:ext cx="8878957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000" b="1" dirty="0"/>
              <a:t>Is your heart so hardened that you can’t let your Christian life grow?</a:t>
            </a:r>
          </a:p>
        </p:txBody>
      </p:sp>
    </p:spTree>
    <p:extLst>
      <p:ext uri="{BB962C8B-B14F-4D97-AF65-F5344CB8AC3E}">
        <p14:creationId xmlns:p14="http://schemas.microsoft.com/office/powerpoint/2010/main" val="149122405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2.</a:t>
            </a:r>
            <a:r>
              <a:rPr lang="zh-TW" altLang="en-US" sz="7000" b="1" dirty="0"/>
              <a:t>很多石頭的土壤 </a:t>
            </a:r>
            <a:r>
              <a:rPr lang="en-US" altLang="zh-TW" sz="7000" b="1" dirty="0"/>
              <a:t>–</a:t>
            </a:r>
            <a:r>
              <a:rPr lang="zh-TW" altLang="en-US" sz="7000" b="1" dirty="0"/>
              <a:t> </a:t>
            </a:r>
            <a:endParaRPr lang="en-US" altLang="zh-TW" sz="7000" b="1" dirty="0"/>
          </a:p>
          <a:p>
            <a:pPr marL="0" indent="0">
              <a:buNone/>
            </a:pPr>
            <a:r>
              <a:rPr lang="zh-TW" altLang="en-US" sz="7000" b="1" dirty="0"/>
              <a:t>很快就發芽，但沒有真正可生根的土壤，因此會很快就死了。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652249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265042"/>
            <a:ext cx="8865704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“A farmer went out to sow his seed.  As he was scattering </a:t>
            </a:r>
            <a:r>
              <a:rPr lang="en-US" sz="6600" b="1"/>
              <a:t>the seed, </a:t>
            </a:r>
            <a:r>
              <a:rPr lang="en-US" sz="6600" b="1" dirty="0"/>
              <a:t>some fell along the path; it was </a:t>
            </a:r>
            <a:r>
              <a:rPr lang="en-US" sz="6600" b="1"/>
              <a:t>trampled on, </a:t>
            </a:r>
            <a:r>
              <a:rPr lang="en-US" sz="6600" b="1" dirty="0"/>
              <a:t>and the birds ate it up.  </a:t>
            </a:r>
          </a:p>
        </p:txBody>
      </p:sp>
    </p:spTree>
    <p:extLst>
      <p:ext uri="{BB962C8B-B14F-4D97-AF65-F5344CB8AC3E}">
        <p14:creationId xmlns:p14="http://schemas.microsoft.com/office/powerpoint/2010/main" val="292070648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2. The rocky soil – no real soil so did not allow the roots to take hold, and so the plant dies from lack of nutrients.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404506058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你有一些土壤可以讓種子紮根嗎？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sz="7000" b="1" dirty="0"/>
              <a:t>Do you have a bit of soil for the root to take hold?</a:t>
            </a:r>
          </a:p>
        </p:txBody>
      </p:sp>
    </p:spTree>
    <p:extLst>
      <p:ext uri="{BB962C8B-B14F-4D97-AF65-F5344CB8AC3E}">
        <p14:creationId xmlns:p14="http://schemas.microsoft.com/office/powerpoint/2010/main" val="312565524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基督徒，你能幫別人得到一些土壤嗎？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sz="7000" b="1" dirty="0"/>
              <a:t>Christians, can you help others get some soil?</a:t>
            </a:r>
          </a:p>
        </p:txBody>
      </p:sp>
    </p:spTree>
    <p:extLst>
      <p:ext uri="{BB962C8B-B14F-4D97-AF65-F5344CB8AC3E}">
        <p14:creationId xmlns:p14="http://schemas.microsoft.com/office/powerpoint/2010/main" val="341562705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3.</a:t>
            </a:r>
            <a:r>
              <a:rPr lang="zh-TW" altLang="en-US" sz="7000" b="1" dirty="0"/>
              <a:t>荊棘多的地方 </a:t>
            </a:r>
            <a:r>
              <a:rPr lang="en-US" altLang="zh-TW" sz="7000" b="1" dirty="0"/>
              <a:t>-</a:t>
            </a:r>
            <a:r>
              <a:rPr lang="zh-TW" altLang="en-US" sz="7000" b="1" dirty="0"/>
              <a:t> 被世上的誘惑包圍，種子沒辦法接觸到土壤而發芽。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28350975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3. Thorny places - seeds get choked by earthly things so they don’t touch the soil and sprout </a:t>
            </a:r>
          </a:p>
        </p:txBody>
      </p:sp>
    </p:spTree>
    <p:extLst>
      <p:ext uri="{BB962C8B-B14F-4D97-AF65-F5344CB8AC3E}">
        <p14:creationId xmlns:p14="http://schemas.microsoft.com/office/powerpoint/2010/main" val="112651345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神需要毀掉荊棘才能使種子生長。死掉的荊棘將成為植物的養分。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47186219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God needs to destroy the thorns so the seeds can grow.  The dead </a:t>
            </a:r>
            <a:r>
              <a:rPr lang="en-US" sz="7000" b="1" dirty="0" err="1"/>
              <a:t>throns</a:t>
            </a:r>
            <a:r>
              <a:rPr lang="en-US" sz="7000" b="1" dirty="0"/>
              <a:t> will become nutrients for the plants.</a:t>
            </a:r>
          </a:p>
        </p:txBody>
      </p:sp>
    </p:spTree>
    <p:extLst>
      <p:ext uri="{BB962C8B-B14F-4D97-AF65-F5344CB8AC3E}">
        <p14:creationId xmlns:p14="http://schemas.microsoft.com/office/powerpoint/2010/main" val="324297327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7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你的荊棘正在被摧毀了嗎？ 這很痛苦，但最終對你有好處。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17968575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7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Are your thorns being destroyed right now?  It’s painful but good for you in the end.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88288476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4.</a:t>
            </a:r>
            <a:r>
              <a:rPr lang="zh-TW" altLang="en-US" sz="7200" b="1" dirty="0"/>
              <a:t>良好的土壤 </a:t>
            </a:r>
            <a:r>
              <a:rPr lang="en-US" altLang="zh-TW" sz="7200" b="1" dirty="0"/>
              <a:t>– </a:t>
            </a:r>
            <a:r>
              <a:rPr lang="zh-TW" altLang="en-US" sz="7200" b="1" dirty="0"/>
              <a:t>種子得到保護，可以生根並吸取養分，然後植物成長並結出果實。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626071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265042"/>
            <a:ext cx="8256104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Some fell on </a:t>
            </a:r>
            <a:r>
              <a:rPr lang="en-US" sz="6600" b="1"/>
              <a:t>rocky ground, </a:t>
            </a:r>
            <a:r>
              <a:rPr lang="en-US" sz="6600" b="1" dirty="0"/>
              <a:t>and when it </a:t>
            </a:r>
            <a:r>
              <a:rPr lang="en-US" sz="6600" b="1"/>
              <a:t>came up, </a:t>
            </a:r>
            <a:r>
              <a:rPr lang="en-US" sz="6600" b="1" dirty="0"/>
              <a:t>the plants withered because they had no moisture.  </a:t>
            </a:r>
          </a:p>
        </p:txBody>
      </p:sp>
    </p:spTree>
    <p:extLst>
      <p:ext uri="{BB962C8B-B14F-4D97-AF65-F5344CB8AC3E}">
        <p14:creationId xmlns:p14="http://schemas.microsoft.com/office/powerpoint/2010/main" val="292836516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4. The good soil – seeds are protected, roots could grow and get nutrients, and then the plant grows and bears fruit.</a:t>
            </a:r>
          </a:p>
        </p:txBody>
      </p:sp>
    </p:spTree>
    <p:extLst>
      <p:ext uri="{BB962C8B-B14F-4D97-AF65-F5344CB8AC3E}">
        <p14:creationId xmlns:p14="http://schemas.microsoft.com/office/powerpoint/2010/main" val="342035141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你也需要一個誠實善良並且忍耐謹守的心。</a:t>
            </a:r>
            <a:endParaRPr lang="en-US" sz="7000" b="1" dirty="0"/>
          </a:p>
          <a:p>
            <a:pPr marL="0" indent="0">
              <a:buNone/>
            </a:pPr>
            <a:r>
              <a:rPr lang="en-US" sz="7000" b="1" dirty="0"/>
              <a:t>You also need to have a noble and good heart that perseveres.</a:t>
            </a:r>
          </a:p>
        </p:txBody>
      </p:sp>
    </p:spTree>
    <p:extLst>
      <p:ext uri="{BB962C8B-B14F-4D97-AF65-F5344CB8AC3E}">
        <p14:creationId xmlns:p14="http://schemas.microsoft.com/office/powerpoint/2010/main" val="337675017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/>
              <a:t>願這篇道</a:t>
            </a:r>
            <a:r>
              <a:rPr lang="zh-TW" altLang="en-US" sz="7000" b="1" dirty="0"/>
              <a:t>在你的心中成長</a:t>
            </a:r>
            <a:r>
              <a:rPr lang="en-US" altLang="zh-TW" sz="7000" b="1" dirty="0"/>
              <a:t>,</a:t>
            </a:r>
            <a:r>
              <a:rPr lang="zh-TW" altLang="en-US" sz="7000" b="1" dirty="0"/>
              <a:t>因為你是好的土壤。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altLang="zh-TW" sz="7000" b="1" dirty="0"/>
              <a:t>May this sermon grows in your heart because you are a good soil.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515306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265042"/>
            <a:ext cx="8256104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Other seed fell </a:t>
            </a:r>
            <a:r>
              <a:rPr lang="en-US" sz="6600" b="1"/>
              <a:t>among thorns, </a:t>
            </a:r>
            <a:r>
              <a:rPr lang="en-US" sz="6600" b="1" dirty="0"/>
              <a:t>which grew up with it and choked the plants.  </a:t>
            </a:r>
          </a:p>
        </p:txBody>
      </p:sp>
    </p:spTree>
    <p:extLst>
      <p:ext uri="{BB962C8B-B14F-4D97-AF65-F5344CB8AC3E}">
        <p14:creationId xmlns:p14="http://schemas.microsoft.com/office/powerpoint/2010/main" val="2066153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265042"/>
            <a:ext cx="8256104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Still other seed fell on good soil.  It came up and yielded </a:t>
            </a:r>
            <a:r>
              <a:rPr lang="en-US" sz="6600" b="1"/>
              <a:t>a crop, </a:t>
            </a:r>
            <a:r>
              <a:rPr lang="en-US" sz="6600" b="1" dirty="0"/>
              <a:t>a hundred times more than was sown.”</a:t>
            </a:r>
          </a:p>
        </p:txBody>
      </p:sp>
    </p:spTree>
    <p:extLst>
      <p:ext uri="{BB962C8B-B14F-4D97-AF65-F5344CB8AC3E}">
        <p14:creationId xmlns:p14="http://schemas.microsoft.com/office/powerpoint/2010/main" val="1529552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0"/>
            <a:ext cx="8905461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When he </a:t>
            </a:r>
            <a:r>
              <a:rPr lang="en-US" sz="6600" b="1"/>
              <a:t>said this, </a:t>
            </a:r>
            <a:r>
              <a:rPr lang="en-US" sz="6600" b="1" dirty="0"/>
              <a:t>he </a:t>
            </a:r>
            <a:r>
              <a:rPr lang="en-US" sz="6600" b="1"/>
              <a:t>called out,“</a:t>
            </a:r>
            <a:r>
              <a:rPr lang="en-US" sz="6600" b="1" dirty="0"/>
              <a:t>Whoever has ears </a:t>
            </a:r>
            <a:r>
              <a:rPr lang="en-US" sz="6600" b="1"/>
              <a:t>to hear, </a:t>
            </a:r>
            <a:r>
              <a:rPr lang="en-US" sz="6600" b="1" dirty="0"/>
              <a:t>let them hear.”</a:t>
            </a:r>
          </a:p>
          <a:p>
            <a:pPr marL="0" indent="0">
              <a:buNone/>
            </a:pPr>
            <a:r>
              <a:rPr lang="en-US" sz="6600" b="1" dirty="0"/>
              <a:t>His disciples asked him what this parable meant. </a:t>
            </a:r>
          </a:p>
        </p:txBody>
      </p:sp>
    </p:spTree>
    <p:extLst>
      <p:ext uri="{BB962C8B-B14F-4D97-AF65-F5344CB8AC3E}">
        <p14:creationId xmlns:p14="http://schemas.microsoft.com/office/powerpoint/2010/main" val="2240203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" y="265042"/>
            <a:ext cx="8918713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/>
              <a:t>He said, </a:t>
            </a:r>
            <a:r>
              <a:rPr lang="en-US" sz="6600" b="1" dirty="0"/>
              <a:t>“The knowledge of the secrets of the kingdom of God has been given </a:t>
            </a:r>
            <a:r>
              <a:rPr lang="en-US" sz="6600" b="1"/>
              <a:t>to you, </a:t>
            </a:r>
            <a:r>
              <a:rPr lang="en-US" sz="6600" b="1" dirty="0"/>
              <a:t>but to others I speak </a:t>
            </a:r>
            <a:r>
              <a:rPr lang="en-US" sz="6600" b="1"/>
              <a:t>in parables, so that,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7623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8756-BBAC-4EC5-A8EF-7D0744CD6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30676"/>
            <a:ext cx="9144000" cy="2387600"/>
          </a:xfrm>
        </p:spPr>
        <p:txBody>
          <a:bodyPr>
            <a:noAutofit/>
          </a:bodyPr>
          <a:lstStyle/>
          <a:p>
            <a:br>
              <a:rPr lang="en-US" sz="9600" b="1" dirty="0"/>
            </a:br>
            <a:br>
              <a:rPr lang="en-US" sz="9600" b="1" dirty="0"/>
            </a:br>
            <a:br>
              <a:rPr lang="en-US" sz="9600" b="1" dirty="0"/>
            </a:br>
            <a:r>
              <a:rPr lang="zh-TW" altLang="en-US" sz="9600" b="1" dirty="0"/>
              <a:t>讀經 </a:t>
            </a:r>
            <a:r>
              <a:rPr lang="en-US" sz="8000" b="1" dirty="0"/>
              <a:t>Scripture</a:t>
            </a:r>
            <a:br>
              <a:rPr lang="en-US" sz="9600" b="1" dirty="0"/>
            </a:br>
            <a:br>
              <a:rPr lang="en-US" altLang="zh-TW" sz="3600" b="1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9600" b="1" dirty="0"/>
              <a:t>路加福音</a:t>
            </a:r>
            <a:r>
              <a:rPr lang="en-US" altLang="zh-TW" sz="9600" b="1" dirty="0"/>
              <a:t>8:4-15</a:t>
            </a:r>
            <a:br>
              <a:rPr lang="en-US" altLang="zh-TW" sz="9600" b="1" dirty="0"/>
            </a:br>
            <a:r>
              <a:rPr lang="en-US" altLang="zh-TW" sz="9600" b="1" dirty="0"/>
              <a:t>Luke 8:4-15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354142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9144000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“‘</a:t>
            </a:r>
            <a:r>
              <a:rPr lang="en-US" sz="6600" b="1"/>
              <a:t>though seeing, </a:t>
            </a:r>
            <a:r>
              <a:rPr lang="en-US" sz="6600" b="1" dirty="0"/>
              <a:t>they may not see; </a:t>
            </a:r>
            <a:r>
              <a:rPr lang="en-US" sz="6600" b="1"/>
              <a:t>though hearing, </a:t>
            </a:r>
            <a:r>
              <a:rPr lang="en-US" sz="6600" b="1" dirty="0"/>
              <a:t>they may not understand.’  This is the meaning of the parable: The seed is the word of God.  </a:t>
            </a:r>
          </a:p>
          <a:p>
            <a:pPr marL="0" indent="0">
              <a:buNone/>
            </a:pP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27355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3999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Those along the path are the ones </a:t>
            </a:r>
            <a:r>
              <a:rPr lang="en-US" sz="6600" b="1"/>
              <a:t>who hear, </a:t>
            </a:r>
            <a:r>
              <a:rPr lang="en-US" sz="6600" b="1" dirty="0"/>
              <a:t>and then the devil comes and takes away the word from </a:t>
            </a:r>
            <a:r>
              <a:rPr lang="en-US" sz="6600" b="1"/>
              <a:t>their hearts, </a:t>
            </a:r>
            <a:r>
              <a:rPr lang="en-US" sz="6600" b="1" dirty="0"/>
              <a:t>so that they may not believe and be saved.</a:t>
            </a:r>
          </a:p>
        </p:txBody>
      </p:sp>
    </p:spTree>
    <p:extLst>
      <p:ext uri="{BB962C8B-B14F-4D97-AF65-F5344CB8AC3E}">
        <p14:creationId xmlns:p14="http://schemas.microsoft.com/office/powerpoint/2010/main" val="1444503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0"/>
            <a:ext cx="8895425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Those on the rocky ground are the ones who receive the word with joy when they </a:t>
            </a:r>
            <a:r>
              <a:rPr lang="en-US" sz="6600" b="1"/>
              <a:t>hear it, </a:t>
            </a:r>
            <a:r>
              <a:rPr lang="en-US" sz="6600" b="1" dirty="0"/>
              <a:t>but they have no root.  </a:t>
            </a:r>
          </a:p>
        </p:txBody>
      </p:sp>
    </p:spTree>
    <p:extLst>
      <p:ext uri="{BB962C8B-B14F-4D97-AF65-F5344CB8AC3E}">
        <p14:creationId xmlns:p14="http://schemas.microsoft.com/office/powerpoint/2010/main" val="340663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0"/>
            <a:ext cx="8895425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They believe for </a:t>
            </a:r>
            <a:r>
              <a:rPr lang="en-US" sz="6600" b="1"/>
              <a:t>a while, </a:t>
            </a:r>
            <a:r>
              <a:rPr lang="en-US" sz="6600" b="1" dirty="0"/>
              <a:t>but in the time of testing they fall away.</a:t>
            </a:r>
          </a:p>
        </p:txBody>
      </p:sp>
    </p:spTree>
    <p:extLst>
      <p:ext uri="{BB962C8B-B14F-4D97-AF65-F5344CB8AC3E}">
        <p14:creationId xmlns:p14="http://schemas.microsoft.com/office/powerpoint/2010/main" val="3551736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3999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The seed that fell among thorns stands for those </a:t>
            </a:r>
            <a:r>
              <a:rPr lang="en-US" sz="6600" b="1"/>
              <a:t>who hear, </a:t>
            </a:r>
            <a:r>
              <a:rPr lang="en-US" sz="6600" b="1" dirty="0"/>
              <a:t>but as they go on their way they are choked by </a:t>
            </a:r>
            <a:r>
              <a:rPr lang="en-US" sz="6600" b="1"/>
              <a:t>life’s worries, </a:t>
            </a:r>
            <a:r>
              <a:rPr lang="en-US" sz="6600" b="1" dirty="0"/>
              <a:t>riches </a:t>
            </a:r>
            <a:r>
              <a:rPr lang="en-US" sz="6600" b="1"/>
              <a:t>and pleasures, </a:t>
            </a:r>
            <a:r>
              <a:rPr lang="en-US" sz="6600" b="1" dirty="0"/>
              <a:t>and they do not mature.</a:t>
            </a:r>
          </a:p>
        </p:txBody>
      </p:sp>
    </p:spTree>
    <p:extLst>
      <p:ext uri="{BB962C8B-B14F-4D97-AF65-F5344CB8AC3E}">
        <p14:creationId xmlns:p14="http://schemas.microsoft.com/office/powerpoint/2010/main" val="383569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9144000" cy="58442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/>
              <a:t>But the seed on good soil stands for those with a noble &amp; </a:t>
            </a:r>
            <a:r>
              <a:rPr lang="en-US" sz="6600" b="1"/>
              <a:t>good heart, </a:t>
            </a:r>
            <a:r>
              <a:rPr lang="en-US" sz="6600" b="1" dirty="0"/>
              <a:t>who hear </a:t>
            </a:r>
            <a:r>
              <a:rPr lang="en-US" sz="6600" b="1"/>
              <a:t>the word, retain it, </a:t>
            </a:r>
            <a:r>
              <a:rPr lang="en-US" sz="6600" b="1" dirty="0"/>
              <a:t>and by persevering produce a crop.</a:t>
            </a:r>
          </a:p>
        </p:txBody>
      </p:sp>
    </p:spTree>
    <p:extLst>
      <p:ext uri="{BB962C8B-B14F-4D97-AF65-F5344CB8AC3E}">
        <p14:creationId xmlns:p14="http://schemas.microsoft.com/office/powerpoint/2010/main" val="3893136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8756-BBAC-4EC5-A8EF-7D0744CD6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01372"/>
            <a:ext cx="9144000" cy="2387600"/>
          </a:xfrm>
        </p:spPr>
        <p:txBody>
          <a:bodyPr>
            <a:noAutofit/>
          </a:bodyPr>
          <a:lstStyle/>
          <a:p>
            <a:r>
              <a:rPr lang="ja-JP" altLang="en-US" sz="9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四種土壤</a:t>
            </a:r>
            <a:br>
              <a:rPr lang="en-US" altLang="zh-TW" sz="8400" b="1" dirty="0"/>
            </a:br>
            <a:r>
              <a:rPr lang="en-US" sz="7200" b="1" dirty="0"/>
              <a:t>The Four Soils</a:t>
            </a:r>
          </a:p>
        </p:txBody>
      </p:sp>
    </p:spTree>
    <p:extLst>
      <p:ext uri="{BB962C8B-B14F-4D97-AF65-F5344CB8AC3E}">
        <p14:creationId xmlns:p14="http://schemas.microsoft.com/office/powerpoint/2010/main" val="1435555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" y="0"/>
            <a:ext cx="907774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耶穌剛開始講</a:t>
            </a:r>
            <a:r>
              <a:rPr lang="zh-TW" altLang="en-US" sz="7200" b="1"/>
              <a:t>道時，祂</a:t>
            </a:r>
            <a:r>
              <a:rPr lang="zh-TW" altLang="en-US" sz="7200" b="1" dirty="0"/>
              <a:t>講的是非常簡單又清楚的教導。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When Jesus first </a:t>
            </a:r>
            <a:r>
              <a:rPr lang="en-US" sz="7000" b="1"/>
              <a:t>started preaching, </a:t>
            </a:r>
            <a:r>
              <a:rPr lang="en-US" sz="7000" b="1" dirty="0"/>
              <a:t>he taught using clear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5653907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在祂傳道的</a:t>
            </a:r>
            <a:r>
              <a:rPr lang="zh-TW" altLang="en-US" sz="7200" b="1"/>
              <a:t>中途時，祂</a:t>
            </a:r>
            <a:r>
              <a:rPr lang="zh-TW" altLang="en-US" sz="7200" b="1" dirty="0"/>
              <a:t>開始使用比喻。</a:t>
            </a:r>
            <a:endParaRPr lang="en-US" altLang="zh-TW" sz="7000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Half way into </a:t>
            </a:r>
            <a:r>
              <a:rPr lang="en-US" sz="7000" b="1"/>
              <a:t>the ministry, </a:t>
            </a:r>
            <a:r>
              <a:rPr lang="en-US" sz="7000" b="1" dirty="0"/>
              <a:t>He started using parables.</a:t>
            </a:r>
          </a:p>
        </p:txBody>
      </p:sp>
    </p:spTree>
    <p:extLst>
      <p:ext uri="{BB962C8B-B14F-4D97-AF65-F5344CB8AC3E}">
        <p14:creationId xmlns:p14="http://schemas.microsoft.com/office/powerpoint/2010/main" val="2508640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比喻是好聽</a:t>
            </a:r>
            <a:r>
              <a:rPr lang="zh-TW" altLang="en-US" sz="7200" b="1"/>
              <a:t>的故事，但</a:t>
            </a:r>
            <a:r>
              <a:rPr lang="zh-TW" altLang="en-US" sz="7200" b="1" dirty="0"/>
              <a:t>消息是隱藏的。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They are good stories </a:t>
            </a:r>
            <a:r>
              <a:rPr lang="en-US" sz="7000" b="1"/>
              <a:t>to hear, </a:t>
            </a:r>
            <a:r>
              <a:rPr lang="en-US" sz="7000" b="1" dirty="0"/>
              <a:t>but messages are hidden.</a:t>
            </a:r>
          </a:p>
        </p:txBody>
      </p:sp>
    </p:spTree>
    <p:extLst>
      <p:ext uri="{BB962C8B-B14F-4D97-AF65-F5344CB8AC3E}">
        <p14:creationId xmlns:p14="http://schemas.microsoft.com/office/powerpoint/2010/main" val="44308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106533"/>
            <a:ext cx="8401878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當許多人聚集、又有人從各城裡出來見耶穌</a:t>
            </a:r>
            <a:r>
              <a:rPr lang="zh-TW" altLang="en-US" sz="7000" b="1"/>
              <a:t>的時候</a:t>
            </a:r>
            <a:r>
              <a:rPr lang="en-US" altLang="zh-TW" sz="7000" b="1"/>
              <a:t>, </a:t>
            </a:r>
            <a:r>
              <a:rPr lang="zh-TW" altLang="en-US" sz="7000" b="1" dirty="0"/>
              <a:t>耶穌就用比喻說：</a:t>
            </a:r>
          </a:p>
          <a:p>
            <a:pPr marL="0" indent="0">
              <a:buNone/>
            </a:pPr>
            <a:endParaRPr lang="en-US" altLang="zh-TW" sz="7000" b="1" dirty="0"/>
          </a:p>
          <a:p>
            <a:pPr marL="0" indent="0">
              <a:buNone/>
            </a:pPr>
            <a:endParaRPr lang="en-US" altLang="zh-TW" sz="7000" b="1" dirty="0"/>
          </a:p>
          <a:p>
            <a:pPr marL="0" indent="0">
              <a:buNone/>
            </a:pPr>
            <a:endParaRPr lang="en-US" altLang="zh-TW" sz="7000" b="1" dirty="0"/>
          </a:p>
          <a:p>
            <a:pPr marL="0" indent="0">
              <a:buNone/>
            </a:pPr>
            <a:endParaRPr lang="en-US" altLang="zh-TW" sz="7000" b="1" dirty="0"/>
          </a:p>
          <a:p>
            <a:pPr marL="0" indent="0">
              <a:buNone/>
            </a:pPr>
            <a:r>
              <a:rPr lang="zh-TW" altLang="en-US" sz="7000" b="1" dirty="0"/>
              <a:t>有一個撒種的出去撒種。撒</a:t>
            </a:r>
            <a:r>
              <a:rPr lang="zh-TW" altLang="en-US" sz="7000" b="1"/>
              <a:t>的時候</a:t>
            </a:r>
            <a:r>
              <a:rPr lang="en-US" altLang="zh-TW" sz="7000" b="1"/>
              <a:t>, </a:t>
            </a:r>
            <a:r>
              <a:rPr lang="zh-TW" altLang="en-US" sz="7000" b="1" dirty="0"/>
              <a:t>有落在</a:t>
            </a:r>
            <a:r>
              <a:rPr lang="zh-TW" altLang="en-US" sz="7000" b="1"/>
              <a:t>路旁的</a:t>
            </a:r>
            <a:r>
              <a:rPr lang="en-US" altLang="zh-TW" sz="7000" b="1"/>
              <a:t>, </a:t>
            </a:r>
            <a:r>
              <a:rPr lang="zh-TW" altLang="en-US" sz="7000" b="1" dirty="0"/>
              <a:t>被</a:t>
            </a:r>
            <a:r>
              <a:rPr lang="zh-TW" altLang="en-US" sz="7000" b="1"/>
              <a:t>人踐踏</a:t>
            </a:r>
            <a:r>
              <a:rPr lang="en-US" altLang="zh-TW" sz="7000" b="1"/>
              <a:t>, </a:t>
            </a:r>
            <a:r>
              <a:rPr lang="zh-TW" altLang="en-US" sz="7000" b="1" dirty="0"/>
              <a:t>天上的飛鳥又來吃盡了。</a:t>
            </a:r>
            <a:endParaRPr lang="en-US" altLang="zh-TW" sz="7000" b="1" dirty="0"/>
          </a:p>
          <a:p>
            <a:pPr marL="0" indent="0">
              <a:buNone/>
            </a:pPr>
            <a:endParaRPr lang="en-US" altLang="zh-TW" sz="6000" b="1" dirty="0"/>
          </a:p>
          <a:p>
            <a:pPr marL="0" indent="0">
              <a:buNone/>
            </a:pPr>
            <a:endParaRPr lang="zh-TW" altLang="en-US" sz="6000" b="1" dirty="0"/>
          </a:p>
          <a:p>
            <a:pPr marL="0" indent="0">
              <a:buNone/>
            </a:pPr>
            <a:r>
              <a:rPr lang="zh-TW" altLang="en-US" sz="6000" b="1" dirty="0"/>
              <a:t>有落在磐石</a:t>
            </a:r>
            <a:r>
              <a:rPr lang="zh-TW" altLang="en-US" sz="6000" b="1"/>
              <a:t>上的</a:t>
            </a:r>
            <a:r>
              <a:rPr lang="en-US" altLang="zh-TW" sz="6000" b="1"/>
              <a:t>, </a:t>
            </a:r>
            <a:r>
              <a:rPr lang="zh-TW" altLang="en-US" sz="6000" b="1" dirty="0"/>
              <a:t>一出來就</a:t>
            </a:r>
            <a:r>
              <a:rPr lang="zh-TW" altLang="en-US" sz="6000" b="1"/>
              <a:t>枯乾了</a:t>
            </a:r>
            <a:r>
              <a:rPr lang="en-US" altLang="zh-TW" sz="6000" b="1"/>
              <a:t>, </a:t>
            </a:r>
            <a:r>
              <a:rPr lang="zh-TW" altLang="en-US" sz="6000" b="1" dirty="0"/>
              <a:t>因為得不著滋潤。</a:t>
            </a:r>
          </a:p>
          <a:p>
            <a:pPr marL="0" indent="0">
              <a:buNone/>
            </a:pPr>
            <a:r>
              <a:rPr lang="zh-TW" altLang="en-US" sz="6000" b="1" dirty="0"/>
              <a:t>有落在荊棘</a:t>
            </a:r>
            <a:r>
              <a:rPr lang="zh-TW" altLang="en-US" sz="6000" b="1"/>
              <a:t>裡的</a:t>
            </a:r>
            <a:r>
              <a:rPr lang="en-US" altLang="zh-TW" sz="6000" b="1"/>
              <a:t>, </a:t>
            </a:r>
            <a:r>
              <a:rPr lang="zh-TW" altLang="en-US" sz="6000" b="1" dirty="0"/>
              <a:t>荊棘</a:t>
            </a:r>
            <a:r>
              <a:rPr lang="zh-TW" altLang="en-US" sz="6000" b="1"/>
              <a:t>一同生長</a:t>
            </a:r>
            <a:r>
              <a:rPr lang="en-US" altLang="zh-TW" sz="6000" b="1"/>
              <a:t>, </a:t>
            </a:r>
            <a:r>
              <a:rPr lang="zh-TW" altLang="en-US" sz="6000" b="1" dirty="0"/>
              <a:t>把他擠住了。</a:t>
            </a:r>
          </a:p>
          <a:p>
            <a:pPr marL="0" indent="0">
              <a:buNone/>
            </a:pPr>
            <a:r>
              <a:rPr lang="zh-TW" altLang="en-US" sz="6000" b="1" dirty="0"/>
              <a:t>又有落在好土</a:t>
            </a:r>
            <a:r>
              <a:rPr lang="zh-TW" altLang="en-US" sz="6000" b="1"/>
              <a:t>裡的</a:t>
            </a:r>
            <a:r>
              <a:rPr lang="en-US" altLang="zh-TW" sz="6000" b="1"/>
              <a:t>, </a:t>
            </a:r>
            <a:r>
              <a:rPr lang="zh-TW" altLang="en-US" sz="6000" b="1"/>
              <a:t>生長起來</a:t>
            </a:r>
            <a:r>
              <a:rPr lang="en-US" altLang="zh-TW" sz="6000" b="1"/>
              <a:t>, </a:t>
            </a:r>
            <a:r>
              <a:rPr lang="zh-TW" altLang="en-US" sz="6000" b="1" dirty="0"/>
              <a:t>結實百倍。耶穌說了</a:t>
            </a:r>
            <a:r>
              <a:rPr lang="zh-TW" altLang="en-US" sz="6000" b="1"/>
              <a:t>這些話</a:t>
            </a:r>
            <a:r>
              <a:rPr lang="en-US" altLang="zh-TW" sz="6000" b="1"/>
              <a:t>, </a:t>
            </a:r>
            <a:r>
              <a:rPr lang="zh-TW" altLang="en-US" sz="6000" b="1" dirty="0"/>
              <a:t>就大聲說：有耳可</a:t>
            </a:r>
            <a:r>
              <a:rPr lang="zh-TW" altLang="en-US" sz="6000" b="1"/>
              <a:t>聽的</a:t>
            </a:r>
            <a:r>
              <a:rPr lang="en-US" altLang="zh-TW" sz="6000" b="1"/>
              <a:t>, </a:t>
            </a:r>
            <a:r>
              <a:rPr lang="zh-TW" altLang="en-US" sz="6000" b="1" dirty="0"/>
              <a:t>就應當聽！</a:t>
            </a:r>
          </a:p>
          <a:p>
            <a:pPr marL="0" indent="0">
              <a:buNone/>
            </a:pPr>
            <a:r>
              <a:rPr lang="zh-TW" altLang="en-US" sz="6000" b="1" dirty="0"/>
              <a:t>門徒問耶穌說：這比喻是甚麽意思呢？</a:t>
            </a:r>
          </a:p>
          <a:p>
            <a:pPr marL="0" indent="0">
              <a:buNone/>
            </a:pPr>
            <a:r>
              <a:rPr lang="zh-TW" altLang="en-US" sz="6000" b="1" dirty="0"/>
              <a:t>他說：神國的奧秘只叫你們知道；</a:t>
            </a:r>
            <a:r>
              <a:rPr lang="zh-TW" altLang="en-US" sz="6000" b="1"/>
              <a:t>至於別人</a:t>
            </a:r>
            <a:r>
              <a:rPr lang="en-US" altLang="zh-TW" sz="6000" b="1"/>
              <a:t>, </a:t>
            </a:r>
            <a:r>
              <a:rPr lang="zh-TW" altLang="en-US" sz="6000" b="1" dirty="0"/>
              <a:t>就</a:t>
            </a:r>
            <a:r>
              <a:rPr lang="zh-TW" altLang="en-US" sz="6000" b="1"/>
              <a:t>用比喻</a:t>
            </a:r>
            <a:r>
              <a:rPr lang="en-US" altLang="zh-TW" sz="6000" b="1"/>
              <a:t>, </a:t>
            </a:r>
            <a:r>
              <a:rPr lang="zh-TW" altLang="en-US" sz="6000" b="1" dirty="0"/>
              <a:t>叫他們看</a:t>
            </a:r>
            <a:r>
              <a:rPr lang="zh-TW" altLang="en-US" sz="6000" b="1"/>
              <a:t>也看不見</a:t>
            </a:r>
            <a:r>
              <a:rPr lang="en-US" altLang="zh-TW" sz="6000" b="1"/>
              <a:t>, </a:t>
            </a:r>
            <a:r>
              <a:rPr lang="zh-TW" altLang="en-US" sz="6000" b="1" dirty="0"/>
              <a:t>聽也聽不明。</a:t>
            </a:r>
          </a:p>
          <a:p>
            <a:pPr marL="0" indent="0">
              <a:buNone/>
            </a:pPr>
            <a:r>
              <a:rPr lang="zh-TW" altLang="en-US" sz="6000" b="1" dirty="0"/>
              <a:t>這比喻乃是這樣：種子就是神的道。</a:t>
            </a:r>
          </a:p>
          <a:p>
            <a:pPr marL="0" indent="0">
              <a:buNone/>
            </a:pPr>
            <a:r>
              <a:rPr lang="zh-TW" altLang="en-US" sz="6000" b="1" dirty="0"/>
              <a:t>那些在</a:t>
            </a:r>
            <a:r>
              <a:rPr lang="zh-TW" altLang="en-US" sz="6000" b="1"/>
              <a:t>路旁的</a:t>
            </a:r>
            <a:r>
              <a:rPr lang="en-US" altLang="zh-TW" sz="6000" b="1"/>
              <a:t>, </a:t>
            </a:r>
            <a:r>
              <a:rPr lang="zh-TW" altLang="en-US" sz="6000" b="1" dirty="0"/>
              <a:t>就是人聽</a:t>
            </a:r>
            <a:r>
              <a:rPr lang="zh-TW" altLang="en-US" sz="6000" b="1"/>
              <a:t>了道</a:t>
            </a:r>
            <a:r>
              <a:rPr lang="en-US" altLang="zh-TW" sz="6000" b="1"/>
              <a:t>, </a:t>
            </a:r>
            <a:r>
              <a:rPr lang="zh-TW" altLang="en-US" sz="6000" b="1" dirty="0"/>
              <a:t>隨後</a:t>
            </a:r>
            <a:r>
              <a:rPr lang="zh-TW" altLang="en-US" sz="6000" b="1"/>
              <a:t>魔鬼來</a:t>
            </a:r>
            <a:r>
              <a:rPr lang="en-US" altLang="zh-TW" sz="6000" b="1"/>
              <a:t>, </a:t>
            </a:r>
            <a:r>
              <a:rPr lang="zh-TW" altLang="en-US" sz="6000" b="1" dirty="0"/>
              <a:t>從他們心裡把</a:t>
            </a:r>
            <a:r>
              <a:rPr lang="zh-TW" altLang="en-US" sz="6000" b="1"/>
              <a:t>道奪去</a:t>
            </a:r>
            <a:r>
              <a:rPr lang="en-US" altLang="zh-TW" sz="6000" b="1"/>
              <a:t>, </a:t>
            </a:r>
            <a:r>
              <a:rPr lang="zh-TW" altLang="en-US" sz="6000" b="1" dirty="0"/>
              <a:t>恐怕他們信了得救</a:t>
            </a:r>
            <a:r>
              <a:rPr lang="en-US" altLang="zh-TW" sz="6000" b="1" dirty="0"/>
              <a:t>.</a:t>
            </a:r>
          </a:p>
          <a:p>
            <a:pPr marL="0" indent="0">
              <a:buNone/>
            </a:pPr>
            <a:r>
              <a:rPr lang="zh-TW" altLang="en-US" sz="6000" b="1" dirty="0"/>
              <a:t>那些在磐石</a:t>
            </a:r>
            <a:r>
              <a:rPr lang="zh-TW" altLang="en-US" sz="6000" b="1"/>
              <a:t>上的</a:t>
            </a:r>
            <a:r>
              <a:rPr lang="en-US" altLang="zh-TW" sz="6000" b="1"/>
              <a:t>, </a:t>
            </a:r>
            <a:r>
              <a:rPr lang="zh-TW" altLang="en-US" sz="6000" b="1" dirty="0"/>
              <a:t>就是人</a:t>
            </a:r>
            <a:r>
              <a:rPr lang="zh-TW" altLang="en-US" sz="6000" b="1"/>
              <a:t>聽道</a:t>
            </a:r>
            <a:r>
              <a:rPr lang="en-US" altLang="zh-TW" sz="6000" b="1"/>
              <a:t>, </a:t>
            </a:r>
            <a:r>
              <a:rPr lang="zh-TW" altLang="en-US" sz="6000" b="1"/>
              <a:t>歡喜領受</a:t>
            </a:r>
            <a:r>
              <a:rPr lang="en-US" altLang="zh-TW" sz="6000" b="1"/>
              <a:t>, </a:t>
            </a:r>
            <a:r>
              <a:rPr lang="zh-TW" altLang="en-US" sz="6000" b="1" dirty="0"/>
              <a:t>但心中</a:t>
            </a:r>
            <a:r>
              <a:rPr lang="zh-TW" altLang="en-US" sz="6000" b="1"/>
              <a:t>沒有根</a:t>
            </a:r>
            <a:r>
              <a:rPr lang="en-US" altLang="zh-TW" sz="6000" b="1"/>
              <a:t>, </a:t>
            </a:r>
            <a:r>
              <a:rPr lang="zh-TW" altLang="en-US" sz="6000" b="1" dirty="0"/>
              <a:t>不過</a:t>
            </a:r>
            <a:r>
              <a:rPr lang="zh-TW" altLang="en-US" sz="6000" b="1"/>
              <a:t>暫時相信</a:t>
            </a:r>
            <a:r>
              <a:rPr lang="en-US" altLang="zh-TW" sz="6000" b="1"/>
              <a:t>, </a:t>
            </a:r>
            <a:r>
              <a:rPr lang="zh-TW" altLang="en-US" sz="6000" b="1" dirty="0"/>
              <a:t>及至遇見試煉就退後了。</a:t>
            </a:r>
          </a:p>
          <a:p>
            <a:pPr marL="0" indent="0">
              <a:buNone/>
            </a:pPr>
            <a:r>
              <a:rPr lang="zh-TW" altLang="en-US" sz="6000" b="1" dirty="0"/>
              <a:t>那落在荊棘</a:t>
            </a:r>
            <a:r>
              <a:rPr lang="zh-TW" altLang="en-US" sz="6000" b="1"/>
              <a:t>裡的</a:t>
            </a:r>
            <a:r>
              <a:rPr lang="en-US" altLang="zh-TW" sz="6000" b="1"/>
              <a:t>, </a:t>
            </a:r>
            <a:r>
              <a:rPr lang="zh-TW" altLang="en-US" sz="6000" b="1" dirty="0"/>
              <a:t>就是人聽</a:t>
            </a:r>
            <a:r>
              <a:rPr lang="zh-TW" altLang="en-US" sz="6000" b="1"/>
              <a:t>了道</a:t>
            </a:r>
            <a:r>
              <a:rPr lang="en-US" altLang="zh-TW" sz="6000" b="1"/>
              <a:t>, </a:t>
            </a:r>
            <a:r>
              <a:rPr lang="zh-TW" altLang="en-US" sz="6000" b="1"/>
              <a:t>走開以後</a:t>
            </a:r>
            <a:r>
              <a:rPr lang="en-US" altLang="zh-TW" sz="6000" b="1"/>
              <a:t>, </a:t>
            </a:r>
            <a:r>
              <a:rPr lang="zh-TW" altLang="en-US" sz="6000" b="1" dirty="0"/>
              <a:t>被今生的思慮、錢財、宴樂擠</a:t>
            </a:r>
            <a:r>
              <a:rPr lang="zh-TW" altLang="en-US" sz="6000" b="1"/>
              <a:t>住了</a:t>
            </a:r>
            <a:r>
              <a:rPr lang="en-US" altLang="zh-TW" sz="6000" b="1"/>
              <a:t>, </a:t>
            </a:r>
            <a:r>
              <a:rPr lang="zh-TW" altLang="en-US" sz="6000" b="1" dirty="0"/>
              <a:t>便結不出成熟的子粒來。</a:t>
            </a:r>
          </a:p>
          <a:p>
            <a:pPr marL="0" indent="0">
              <a:buNone/>
            </a:pPr>
            <a:r>
              <a:rPr lang="zh-TW" altLang="en-US" sz="6000" b="1" dirty="0"/>
              <a:t>那落在好土</a:t>
            </a:r>
            <a:r>
              <a:rPr lang="zh-TW" altLang="en-US" sz="6000" b="1"/>
              <a:t>裡的</a:t>
            </a:r>
            <a:r>
              <a:rPr lang="en-US" altLang="zh-TW" sz="6000" b="1"/>
              <a:t>, </a:t>
            </a:r>
            <a:r>
              <a:rPr lang="zh-TW" altLang="en-US" sz="6000" b="1" dirty="0"/>
              <a:t>就是人聽</a:t>
            </a:r>
            <a:r>
              <a:rPr lang="zh-TW" altLang="en-US" sz="6000" b="1"/>
              <a:t>了道</a:t>
            </a:r>
            <a:r>
              <a:rPr lang="en-US" altLang="zh-TW" sz="6000" b="1"/>
              <a:t>, </a:t>
            </a:r>
            <a:r>
              <a:rPr lang="zh-TW" altLang="en-US" sz="6000" b="1" dirty="0"/>
              <a:t>持守在誠實善良</a:t>
            </a:r>
            <a:r>
              <a:rPr lang="zh-TW" altLang="en-US" sz="6000" b="1"/>
              <a:t>的心裡</a:t>
            </a:r>
            <a:r>
              <a:rPr lang="en-US" altLang="zh-TW" sz="6000" b="1"/>
              <a:t>, </a:t>
            </a:r>
            <a:r>
              <a:rPr lang="zh-TW" altLang="en-US" sz="6000" b="1" dirty="0"/>
              <a:t>並且忍耐著結實。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25913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祂會將真正的含義給予尋求的人。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The real meanings are given to those </a:t>
            </a:r>
            <a:r>
              <a:rPr lang="en-US" sz="7000" b="1"/>
              <a:t>who seek, </a:t>
            </a:r>
            <a:r>
              <a:rPr lang="en-US" sz="7000" b="1" dirty="0"/>
              <a:t>such as us.</a:t>
            </a:r>
          </a:p>
        </p:txBody>
      </p:sp>
    </p:spTree>
    <p:extLst>
      <p:ext uri="{BB962C8B-B14F-4D97-AF65-F5344CB8AC3E}">
        <p14:creationId xmlns:p14="http://schemas.microsoft.com/office/powerpoint/2010/main" val="2606806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對於那些真正尋找祂</a:t>
            </a:r>
            <a:r>
              <a:rPr lang="zh-TW" altLang="en-US" sz="7200" b="1"/>
              <a:t>的人，祂</a:t>
            </a:r>
            <a:r>
              <a:rPr lang="zh-TW" altLang="en-US" sz="7200" b="1" dirty="0"/>
              <a:t>會賜予更深的含義。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For those who really </a:t>
            </a:r>
            <a:r>
              <a:rPr lang="en-US" sz="7000" b="1"/>
              <a:t>seek him, </a:t>
            </a:r>
            <a:r>
              <a:rPr lang="en-US" sz="7000" b="1" dirty="0"/>
              <a:t>He will reveal even deeper meanings.</a:t>
            </a:r>
          </a:p>
        </p:txBody>
      </p:sp>
    </p:spTree>
    <p:extLst>
      <p:ext uri="{BB962C8B-B14F-4D97-AF65-F5344CB8AC3E}">
        <p14:creationId xmlns:p14="http://schemas.microsoft.com/office/powerpoint/2010/main" val="2550229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308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7200" b="1"/>
              <a:t>因此，比喻</a:t>
            </a:r>
            <a:r>
              <a:rPr lang="zh-TW" altLang="en-US" sz="7200" b="1" dirty="0"/>
              <a:t>的使用是向不同層次的人傳達信息的一種方式。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So the use of parables is a way to give messages to people at different levels.</a:t>
            </a:r>
          </a:p>
        </p:txBody>
      </p:sp>
    </p:spTree>
    <p:extLst>
      <p:ext uri="{BB962C8B-B14F-4D97-AF65-F5344CB8AC3E}">
        <p14:creationId xmlns:p14="http://schemas.microsoft.com/office/powerpoint/2010/main" val="369219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01147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耶穌對土壤的比喻作了一些解釋。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The Parable of the Soils is one where Jesus gave some explanations.</a:t>
            </a:r>
          </a:p>
        </p:txBody>
      </p:sp>
    </p:spTree>
    <p:extLst>
      <p:ext uri="{BB962C8B-B14F-4D97-AF65-F5344CB8AC3E}">
        <p14:creationId xmlns:p14="http://schemas.microsoft.com/office/powerpoint/2010/main" val="2243430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9269"/>
            <a:ext cx="88392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200" b="1" dirty="0"/>
              <a:t>“</a:t>
            </a:r>
            <a:r>
              <a:rPr lang="zh-TW" altLang="en-US" sz="7200" b="1" dirty="0"/>
              <a:t>播種者的比喻</a:t>
            </a:r>
            <a:r>
              <a:rPr lang="en-US" altLang="zh-TW" sz="7200" b="1" dirty="0"/>
              <a:t>”?</a:t>
            </a:r>
            <a:r>
              <a:rPr lang="zh-TW" altLang="en-US" sz="7200" b="1" dirty="0"/>
              <a:t> 不，是 </a:t>
            </a:r>
            <a:r>
              <a:rPr lang="en-US" altLang="zh-TW" sz="7200" b="1" dirty="0"/>
              <a:t>“</a:t>
            </a:r>
            <a:r>
              <a:rPr lang="zh-TW" altLang="en-US" sz="7200" b="1" dirty="0"/>
              <a:t>土壤的比喻</a:t>
            </a:r>
            <a:r>
              <a:rPr lang="en-US" altLang="zh-TW" sz="7200" b="1" dirty="0"/>
              <a:t>”</a:t>
            </a:r>
          </a:p>
          <a:p>
            <a:pPr marL="0" indent="0">
              <a:buNone/>
            </a:pPr>
            <a:r>
              <a:rPr lang="en-US" altLang="zh-TW" sz="6800" b="1" dirty="0"/>
              <a:t>“</a:t>
            </a:r>
            <a:r>
              <a:rPr lang="en-US" sz="6800" b="1" dirty="0"/>
              <a:t>Parable of the Sower</a:t>
            </a:r>
            <a:r>
              <a:rPr lang="en-US" altLang="zh-TW" sz="6800" b="1" dirty="0"/>
              <a:t>”</a:t>
            </a:r>
            <a:r>
              <a:rPr lang="en-US" sz="6800" b="1" dirty="0"/>
              <a:t>?  No, it really is the </a:t>
            </a:r>
            <a:r>
              <a:rPr lang="en-US" altLang="zh-TW" sz="6800" b="1" dirty="0"/>
              <a:t>“</a:t>
            </a:r>
            <a:r>
              <a:rPr lang="en-US" sz="6800" b="1" dirty="0"/>
              <a:t>Parable of the Soils</a:t>
            </a:r>
            <a:r>
              <a:rPr lang="en-US" altLang="zh-TW" sz="6800" b="1" dirty="0"/>
              <a:t>”</a:t>
            </a:r>
            <a:endParaRPr lang="en-US" sz="6800" b="1" dirty="0"/>
          </a:p>
        </p:txBody>
      </p:sp>
    </p:spTree>
    <p:extLst>
      <p:ext uri="{BB962C8B-B14F-4D97-AF65-F5344CB8AC3E}">
        <p14:creationId xmlns:p14="http://schemas.microsoft.com/office/powerpoint/2010/main" val="18673341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19269"/>
            <a:ext cx="8839200" cy="6308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7200" b="1" dirty="0"/>
              <a:t>同一個撒種的人。</a:t>
            </a:r>
          </a:p>
          <a:p>
            <a:pPr marL="0" indent="0">
              <a:buNone/>
            </a:pPr>
            <a:r>
              <a:rPr lang="zh-TW" altLang="en-US" sz="7200" b="1" dirty="0"/>
              <a:t>同一種種子。</a:t>
            </a:r>
          </a:p>
          <a:p>
            <a:pPr marL="0" indent="0">
              <a:buNone/>
            </a:pPr>
            <a:r>
              <a:rPr lang="zh-TW" altLang="en-US" sz="7200" b="1" dirty="0"/>
              <a:t>四種不同的土壤。</a:t>
            </a:r>
            <a:r>
              <a:rPr lang="en-US" altLang="zh-TW" sz="6800" b="1" dirty="0"/>
              <a:t>One sower.</a:t>
            </a:r>
          </a:p>
          <a:p>
            <a:pPr marL="0" indent="0">
              <a:buNone/>
            </a:pPr>
            <a:r>
              <a:rPr lang="en-US" sz="6800" b="1" dirty="0"/>
              <a:t>Same kind of seed.</a:t>
            </a:r>
          </a:p>
          <a:p>
            <a:pPr marL="0" indent="0">
              <a:buNone/>
            </a:pPr>
            <a:r>
              <a:rPr lang="en-US" sz="6800" b="1" dirty="0"/>
              <a:t>Four different grounds.</a:t>
            </a:r>
          </a:p>
        </p:txBody>
      </p:sp>
    </p:spTree>
    <p:extLst>
      <p:ext uri="{BB962C8B-B14F-4D97-AF65-F5344CB8AC3E}">
        <p14:creationId xmlns:p14="http://schemas.microsoft.com/office/powerpoint/2010/main" val="13141915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播種者 </a:t>
            </a:r>
            <a:r>
              <a:rPr lang="en-US" altLang="zh-TW" sz="7200" b="1" dirty="0"/>
              <a:t>=</a:t>
            </a:r>
            <a:r>
              <a:rPr lang="zh-TW" altLang="en-US" sz="7200" b="1" dirty="0"/>
              <a:t> 福音傳播者</a:t>
            </a:r>
            <a:r>
              <a:rPr lang="en-US" altLang="zh-TW" sz="7200" b="1" dirty="0"/>
              <a:t>:</a:t>
            </a:r>
            <a:r>
              <a:rPr lang="zh-TW" altLang="en-US" sz="7200" b="1" dirty="0"/>
              <a:t>神與基督徒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Sower = spreader of Gospel: God &amp; Christians</a:t>
            </a:r>
          </a:p>
        </p:txBody>
      </p:sp>
    </p:spTree>
    <p:extLst>
      <p:ext uri="{BB962C8B-B14F-4D97-AF65-F5344CB8AC3E}">
        <p14:creationId xmlns:p14="http://schemas.microsoft.com/office/powerpoint/2010/main" val="17480504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sz="7200" b="1" dirty="0"/>
              <a:t>種子 </a:t>
            </a:r>
            <a:r>
              <a:rPr lang="en-US" altLang="zh-TW" sz="7200" b="1" dirty="0"/>
              <a:t>=</a:t>
            </a:r>
            <a:r>
              <a:rPr lang="zh-TW" altLang="en-US" sz="7200" b="1" dirty="0"/>
              <a:t> 福音</a:t>
            </a:r>
            <a:br>
              <a:rPr lang="zh-TW" altLang="en-US" sz="7200" b="1" dirty="0"/>
            </a:br>
            <a:r>
              <a:rPr lang="en-US" altLang="zh-TW" sz="7200" b="1" dirty="0"/>
              <a:t>4</a:t>
            </a:r>
            <a:r>
              <a:rPr lang="zh-TW" altLang="en-US" sz="7200" b="1" dirty="0"/>
              <a:t>種土壤 </a:t>
            </a:r>
            <a:r>
              <a:rPr lang="en-US" altLang="zh-TW" sz="7200" b="1" dirty="0"/>
              <a:t>=</a:t>
            </a:r>
            <a:r>
              <a:rPr lang="zh-TW" altLang="en-US" sz="7200" b="1" dirty="0"/>
              <a:t> </a:t>
            </a:r>
            <a:r>
              <a:rPr lang="en-US" altLang="zh-TW" sz="7200" b="1" dirty="0"/>
              <a:t>4</a:t>
            </a:r>
            <a:r>
              <a:rPr lang="zh-TW" altLang="en-US" sz="7200" b="1" dirty="0"/>
              <a:t>種的人心或特徵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Seed = the Gospel</a:t>
            </a:r>
          </a:p>
          <a:p>
            <a:pPr marL="0" indent="0">
              <a:buNone/>
            </a:pPr>
            <a:r>
              <a:rPr lang="en-US" sz="7000" b="1" dirty="0"/>
              <a:t>The 4 soils = 4 kinds of hearts or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7400328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19269"/>
            <a:ext cx="8852452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在普通土壤中：</a:t>
            </a:r>
            <a:endParaRPr lang="en-US" altLang="zh-TW" sz="7000" b="1" dirty="0"/>
          </a:p>
          <a:p>
            <a:r>
              <a:rPr lang="zh-TW" altLang="en-US" sz="7000" b="1" dirty="0"/>
              <a:t>腐殖質</a:t>
            </a:r>
            <a:r>
              <a:rPr lang="en-US" altLang="zh-TW" sz="7000" b="1" dirty="0"/>
              <a:t>(humus)–</a:t>
            </a:r>
            <a:r>
              <a:rPr lang="zh-TW" altLang="en-US" sz="7000" b="1" dirty="0"/>
              <a:t>腐爛的死植物</a:t>
            </a:r>
            <a:endParaRPr lang="en-US" altLang="zh-TW" sz="7000" b="1" dirty="0"/>
          </a:p>
          <a:p>
            <a:r>
              <a:rPr lang="zh-TW" altLang="en-US" sz="7000" b="1"/>
              <a:t>小礦物質，例如沙子，淤泥</a:t>
            </a:r>
            <a:r>
              <a:rPr lang="zh-TW" altLang="en-US" sz="7000" b="1" dirty="0"/>
              <a:t>和粘土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1929989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In normal soil:</a:t>
            </a:r>
          </a:p>
          <a:p>
            <a:r>
              <a:rPr lang="en-US" sz="7000" b="1" dirty="0"/>
              <a:t>Humus – decomposed dead plants</a:t>
            </a:r>
          </a:p>
          <a:p>
            <a:r>
              <a:rPr lang="en-US" sz="7000" b="1" dirty="0"/>
              <a:t>Small minerals such </a:t>
            </a:r>
            <a:r>
              <a:rPr lang="en-US" sz="7000" b="1"/>
              <a:t>as sand, silt, </a:t>
            </a:r>
            <a:r>
              <a:rPr lang="en-US" sz="7000" b="1" dirty="0"/>
              <a:t>and clay</a:t>
            </a:r>
          </a:p>
          <a:p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20197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06533"/>
            <a:ext cx="8693427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有一個撒種的出去撒種。撒</a:t>
            </a:r>
            <a:r>
              <a:rPr lang="zh-TW" altLang="en-US" sz="7000" b="1"/>
              <a:t>的時候</a:t>
            </a:r>
            <a:r>
              <a:rPr lang="en-US" altLang="zh-TW" sz="7000" b="1"/>
              <a:t>, </a:t>
            </a:r>
            <a:r>
              <a:rPr lang="zh-TW" altLang="en-US" sz="7000" b="1" dirty="0"/>
              <a:t>有落在</a:t>
            </a:r>
            <a:r>
              <a:rPr lang="zh-TW" altLang="en-US" sz="7000" b="1"/>
              <a:t>路旁的</a:t>
            </a:r>
            <a:r>
              <a:rPr lang="en-US" altLang="zh-TW" sz="7000" b="1"/>
              <a:t>, </a:t>
            </a:r>
            <a:r>
              <a:rPr lang="zh-TW" altLang="en-US" sz="7000" b="1" dirty="0"/>
              <a:t>被</a:t>
            </a:r>
            <a:r>
              <a:rPr lang="zh-TW" altLang="en-US" sz="7000" b="1"/>
              <a:t>人踐踏</a:t>
            </a:r>
            <a:r>
              <a:rPr lang="en-US" altLang="zh-TW" sz="7000" b="1"/>
              <a:t>, </a:t>
            </a:r>
            <a:r>
              <a:rPr lang="zh-TW" altLang="en-US" sz="7000" b="1" dirty="0"/>
              <a:t>天上的飛鳥又來吃盡了。</a:t>
            </a:r>
            <a:endParaRPr lang="en-US" altLang="zh-TW" sz="7000" b="1" dirty="0"/>
          </a:p>
          <a:p>
            <a:pPr marL="0" indent="0">
              <a:buNone/>
            </a:pPr>
            <a:endParaRPr lang="en-US" altLang="zh-TW" sz="6000" b="1" dirty="0"/>
          </a:p>
        </p:txBody>
      </p:sp>
    </p:spTree>
    <p:extLst>
      <p:ext uri="{BB962C8B-B14F-4D97-AF65-F5344CB8AC3E}">
        <p14:creationId xmlns:p14="http://schemas.microsoft.com/office/powerpoint/2010/main" val="25732210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腐殖質</a:t>
            </a:r>
            <a:r>
              <a:rPr lang="en-US" altLang="zh-TW" sz="7200" b="1" dirty="0"/>
              <a:t>-</a:t>
            </a:r>
            <a:r>
              <a:rPr lang="zh-TW" altLang="en-US" sz="7200" b="1" dirty="0"/>
              <a:t>你在世上</a:t>
            </a:r>
            <a:r>
              <a:rPr lang="zh-TW" altLang="en-US" sz="7200" b="1"/>
              <a:t>的經歷，包括</a:t>
            </a:r>
            <a:r>
              <a:rPr lang="zh-TW" altLang="en-US" sz="7200" b="1" dirty="0"/>
              <a:t>痛苦和損失。這些教訓讓你更認識神</a:t>
            </a:r>
            <a:r>
              <a:rPr lang="zh-TW" altLang="en-US" sz="7000" b="1" dirty="0"/>
              <a:t>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764696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Humus – your past life experiences, including pain and losses, some of which taught you about God</a:t>
            </a:r>
          </a:p>
        </p:txBody>
      </p:sp>
    </p:spTree>
    <p:extLst>
      <p:ext uri="{BB962C8B-B14F-4D97-AF65-F5344CB8AC3E}">
        <p14:creationId xmlns:p14="http://schemas.microsoft.com/office/powerpoint/2010/main" val="29533718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礦物質</a:t>
            </a:r>
            <a:r>
              <a:rPr lang="en-US" altLang="zh-TW" sz="7200" b="1" dirty="0"/>
              <a:t>–</a:t>
            </a:r>
            <a:r>
              <a:rPr lang="zh-TW" altLang="en-US" sz="7200" b="1" dirty="0"/>
              <a:t>您當前與人</a:t>
            </a:r>
            <a:r>
              <a:rPr lang="en-US" altLang="zh-TW" sz="7200" b="1" dirty="0"/>
              <a:t>(</a:t>
            </a:r>
            <a:r>
              <a:rPr lang="zh-TW" altLang="en-US" sz="7200" b="1" dirty="0"/>
              <a:t>包括非信徒</a:t>
            </a:r>
            <a:r>
              <a:rPr lang="en-US" altLang="zh-TW" sz="7200" b="1" dirty="0"/>
              <a:t>)</a:t>
            </a:r>
            <a:r>
              <a:rPr lang="zh-TW" altLang="en-US" sz="7200" b="1" dirty="0"/>
              <a:t>的互動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Minerals – your current interaction </a:t>
            </a:r>
            <a:r>
              <a:rPr lang="en-US" sz="7000" b="1"/>
              <a:t>with people, </a:t>
            </a:r>
            <a:r>
              <a:rPr lang="en-US" sz="7000" b="1" dirty="0"/>
              <a:t>including non-believers</a:t>
            </a:r>
          </a:p>
        </p:txBody>
      </p:sp>
    </p:spTree>
    <p:extLst>
      <p:ext uri="{BB962C8B-B14F-4D97-AF65-F5344CB8AC3E}">
        <p14:creationId xmlns:p14="http://schemas.microsoft.com/office/powerpoint/2010/main" val="6195202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箴言 </a:t>
            </a:r>
            <a:r>
              <a:rPr lang="en-US" altLang="zh-TW" sz="7000" b="1" dirty="0"/>
              <a:t>27:17</a:t>
            </a:r>
          </a:p>
          <a:p>
            <a:pPr marL="0" indent="0">
              <a:buNone/>
            </a:pPr>
            <a:r>
              <a:rPr lang="zh-TW" altLang="en-US" sz="7000" b="1" dirty="0"/>
              <a:t>鐵磨鐵，磨出刃來，朋友相感也是如此。</a:t>
            </a:r>
            <a:endParaRPr lang="en-US" altLang="zh-TW" sz="7000" b="1" dirty="0"/>
          </a:p>
        </p:txBody>
      </p:sp>
    </p:spTree>
    <p:extLst>
      <p:ext uri="{BB962C8B-B14F-4D97-AF65-F5344CB8AC3E}">
        <p14:creationId xmlns:p14="http://schemas.microsoft.com/office/powerpoint/2010/main" val="36888497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7000" b="1" dirty="0"/>
              <a:t>Proverbs 27:17</a:t>
            </a:r>
          </a:p>
          <a:p>
            <a:pPr marL="0" indent="0">
              <a:buNone/>
            </a:pPr>
            <a:r>
              <a:rPr lang="en-US" altLang="zh-TW" sz="7000" b="1" dirty="0"/>
              <a:t>As iron sharpens iron, so one person sharpens another.</a:t>
            </a:r>
          </a:p>
        </p:txBody>
      </p:sp>
    </p:spTree>
    <p:extLst>
      <p:ext uri="{BB962C8B-B14F-4D97-AF65-F5344CB8AC3E}">
        <p14:creationId xmlns:p14="http://schemas.microsoft.com/office/powerpoint/2010/main" val="3599932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200" b="1" dirty="0"/>
              <a:t>在洗衣機裡，衣服的摩擦有助於去除污垢。</a:t>
            </a:r>
            <a:endParaRPr lang="en-US" sz="1200" b="1" dirty="0"/>
          </a:p>
          <a:p>
            <a:pPr marL="0" indent="0">
              <a:buNone/>
            </a:pPr>
            <a:r>
              <a:rPr lang="en-US" altLang="zh-TW" sz="7000" b="1" dirty="0"/>
              <a:t>Inside the washer, the rubbing of cloths help remove dirt and stain.</a:t>
            </a:r>
            <a:endParaRPr lang="en-US" sz="7000" b="1" dirty="0"/>
          </a:p>
          <a:p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7745415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738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土壤的功用： </a:t>
            </a:r>
            <a:r>
              <a:rPr lang="en-US" altLang="zh-TW" sz="7000" b="1" dirty="0"/>
              <a:t>Soils:</a:t>
            </a:r>
          </a:p>
          <a:p>
            <a:pPr marL="0" indent="0">
              <a:buNone/>
            </a:pPr>
            <a:r>
              <a:rPr lang="en-US" altLang="zh-TW" sz="7000" b="1" dirty="0"/>
              <a:t>1.</a:t>
            </a:r>
            <a:r>
              <a:rPr lang="zh-TW" altLang="en-US" sz="7000" b="1" dirty="0"/>
              <a:t>讓根固定植物並向上生長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sz="7000" b="1" dirty="0"/>
              <a:t>1. Allow roots to secure plants and grow upward</a:t>
            </a:r>
          </a:p>
          <a:p>
            <a:pPr marL="0" indent="0">
              <a:buNone/>
            </a:pP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2161386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200" b="1" dirty="0"/>
              <a:t>2.</a:t>
            </a:r>
            <a:r>
              <a:rPr lang="zh-TW" altLang="en-US" sz="7200" b="1" dirty="0"/>
              <a:t>留住營養</a:t>
            </a:r>
            <a:r>
              <a:rPr lang="zh-TW" altLang="en-US" sz="7200" b="1"/>
              <a:t>和水分，讓</a:t>
            </a:r>
            <a:r>
              <a:rPr lang="zh-TW" altLang="en-US" sz="7200" b="1" dirty="0"/>
              <a:t>根來吸收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2. Holds nutrients and moisture for roots to absorb</a:t>
            </a:r>
          </a:p>
        </p:txBody>
      </p:sp>
    </p:spTree>
    <p:extLst>
      <p:ext uri="{BB962C8B-B14F-4D97-AF65-F5344CB8AC3E}">
        <p14:creationId xmlns:p14="http://schemas.microsoft.com/office/powerpoint/2010/main" val="29398615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3.</a:t>
            </a:r>
            <a:r>
              <a:rPr lang="zh-TW" altLang="en-US" sz="7000" b="1" dirty="0"/>
              <a:t>保護種子和幼芽免受天敵的侵蝕</a:t>
            </a:r>
            <a:endParaRPr lang="en-US" altLang="zh-TW" sz="7000" b="1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3. Protect seeds and young sprouts from predators</a:t>
            </a:r>
          </a:p>
        </p:txBody>
      </p:sp>
    </p:spTree>
    <p:extLst>
      <p:ext uri="{BB962C8B-B14F-4D97-AF65-F5344CB8AC3E}">
        <p14:creationId xmlns:p14="http://schemas.microsoft.com/office/powerpoint/2010/main" val="33671448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基督徒必須這樣做才能在基督裡成長。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These are what Christians must do to grow in Christ.</a:t>
            </a:r>
          </a:p>
        </p:txBody>
      </p:sp>
    </p:spTree>
    <p:extLst>
      <p:ext uri="{BB962C8B-B14F-4D97-AF65-F5344CB8AC3E}">
        <p14:creationId xmlns:p14="http://schemas.microsoft.com/office/powerpoint/2010/main" val="194638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有落在磐石</a:t>
            </a:r>
            <a:r>
              <a:rPr lang="zh-TW" altLang="en-US" sz="7000" b="1"/>
              <a:t>上的</a:t>
            </a:r>
            <a:r>
              <a:rPr lang="en-US" altLang="zh-TW" sz="7000" b="1"/>
              <a:t>, </a:t>
            </a:r>
            <a:r>
              <a:rPr lang="zh-TW" altLang="en-US" sz="7000" b="1" dirty="0"/>
              <a:t>一出來就</a:t>
            </a:r>
            <a:r>
              <a:rPr lang="zh-TW" altLang="en-US" sz="7000" b="1"/>
              <a:t>枯乾了</a:t>
            </a:r>
            <a:r>
              <a:rPr lang="en-US" altLang="zh-TW" sz="7000" b="1"/>
              <a:t>, </a:t>
            </a:r>
            <a:r>
              <a:rPr lang="zh-TW" altLang="en-US" sz="7000" b="1" dirty="0"/>
              <a:t>因為得不著滋潤。</a:t>
            </a:r>
            <a:endParaRPr lang="en-US" altLang="zh-TW" sz="7000" b="1" dirty="0"/>
          </a:p>
          <a:p>
            <a:pPr marL="0" indent="0">
              <a:buNone/>
            </a:pPr>
            <a:endParaRPr lang="zh-TW" altLang="en-US" sz="3500" b="1" dirty="0"/>
          </a:p>
          <a:p>
            <a:pPr marL="0" indent="0">
              <a:buNone/>
            </a:pPr>
            <a:r>
              <a:rPr lang="zh-TW" altLang="en-US" sz="7000" b="1" dirty="0"/>
              <a:t>有落在荊棘</a:t>
            </a:r>
            <a:r>
              <a:rPr lang="zh-TW" altLang="en-US" sz="7000" b="1"/>
              <a:t>裡的</a:t>
            </a:r>
            <a:r>
              <a:rPr lang="en-US" altLang="zh-TW" sz="7000" b="1"/>
              <a:t>, </a:t>
            </a:r>
            <a:r>
              <a:rPr lang="zh-TW" altLang="en-US" sz="7000" b="1" dirty="0"/>
              <a:t>荊棘</a:t>
            </a:r>
            <a:r>
              <a:rPr lang="zh-TW" altLang="en-US" sz="7000" b="1"/>
              <a:t>一同生長</a:t>
            </a:r>
            <a:r>
              <a:rPr lang="en-US" altLang="zh-TW" sz="7000" b="1"/>
              <a:t>, </a:t>
            </a:r>
            <a:r>
              <a:rPr lang="zh-TW" altLang="en-US" sz="7000" b="1" dirty="0"/>
              <a:t>把他擠住了。</a:t>
            </a:r>
          </a:p>
        </p:txBody>
      </p:sp>
    </p:spTree>
    <p:extLst>
      <p:ext uri="{BB962C8B-B14F-4D97-AF65-F5344CB8AC3E}">
        <p14:creationId xmlns:p14="http://schemas.microsoft.com/office/powerpoint/2010/main" val="22385252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1.</a:t>
            </a:r>
            <a:r>
              <a:rPr lang="zh-TW" altLang="en-US" sz="7000" b="1" dirty="0"/>
              <a:t>讓福音在你心中</a:t>
            </a:r>
            <a:r>
              <a:rPr lang="zh-TW" altLang="en-US" sz="7000" b="1"/>
              <a:t>站穩腳跟，穩固它，使</a:t>
            </a:r>
            <a:r>
              <a:rPr lang="zh-TW" altLang="en-US" sz="7000" b="1" dirty="0"/>
              <a:t>其成長。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1. Allow Gospel to take hold in your heart &amp; secure it so it can grow.</a:t>
            </a:r>
          </a:p>
        </p:txBody>
      </p:sp>
    </p:spTree>
    <p:extLst>
      <p:ext uri="{BB962C8B-B14F-4D97-AF65-F5344CB8AC3E}">
        <p14:creationId xmlns:p14="http://schemas.microsoft.com/office/powerpoint/2010/main" val="17477987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箴言 </a:t>
            </a:r>
            <a:r>
              <a:rPr lang="en-US" altLang="zh-TW" sz="7000" b="1" dirty="0"/>
              <a:t>4:23</a:t>
            </a:r>
          </a:p>
          <a:p>
            <a:pPr marL="0" indent="0">
              <a:buNone/>
            </a:pPr>
            <a:r>
              <a:rPr lang="zh-TW" altLang="en-US" sz="7000" b="1" dirty="0"/>
              <a:t>你要保守</a:t>
            </a:r>
            <a:r>
              <a:rPr lang="zh-TW" altLang="en-US" sz="7000" b="1"/>
              <a:t>你心，勝過保守一切，因為</a:t>
            </a:r>
            <a:r>
              <a:rPr lang="zh-TW" altLang="en-US" sz="7000" b="1" dirty="0"/>
              <a:t>一生的果效是由心發出。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1343816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Proverbs 4:23</a:t>
            </a:r>
          </a:p>
          <a:p>
            <a:pPr marL="0" indent="0">
              <a:buNone/>
            </a:pPr>
            <a:r>
              <a:rPr lang="en-US" altLang="zh-TW" sz="7000" b="1" dirty="0"/>
              <a:t>Above </a:t>
            </a:r>
            <a:r>
              <a:rPr lang="en-US" altLang="zh-TW" sz="7000" b="1"/>
              <a:t>all else, </a:t>
            </a:r>
            <a:r>
              <a:rPr lang="en-US" altLang="zh-TW" sz="7000" b="1" dirty="0"/>
              <a:t>guard </a:t>
            </a:r>
            <a:r>
              <a:rPr lang="en-US" altLang="zh-TW" sz="7000" b="1"/>
              <a:t>your heart, </a:t>
            </a:r>
            <a:r>
              <a:rPr lang="en-US" altLang="zh-TW" sz="7000" b="1" dirty="0"/>
              <a:t>for everything you do flows from it.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7773915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554817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詩篇 </a:t>
            </a:r>
            <a:r>
              <a:rPr lang="en-US" altLang="zh-TW" sz="7000" b="1" dirty="0"/>
              <a:t>Ps. 119:11</a:t>
            </a:r>
          </a:p>
          <a:p>
            <a:pPr marL="0" indent="0">
              <a:buNone/>
            </a:pPr>
            <a:r>
              <a:rPr lang="zh-TW" altLang="en-US" sz="7000" b="1" dirty="0"/>
              <a:t>我將你的話藏在心裡，免得我得罪你。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sz="7000" b="1" dirty="0"/>
              <a:t>I have hidden your word in my heart</a:t>
            </a:r>
            <a:r>
              <a:rPr lang="zh-TW" altLang="en-US" sz="7000" b="1" dirty="0"/>
              <a:t> </a:t>
            </a:r>
            <a:r>
              <a:rPr lang="en-US" sz="7000" b="1" dirty="0"/>
              <a:t>that I might not sin against you.</a:t>
            </a:r>
            <a:endParaRPr lang="zh-TW" alt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62366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2.</a:t>
            </a:r>
            <a:r>
              <a:rPr lang="zh-TW" altLang="en-US" sz="7000" b="1" dirty="0"/>
              <a:t>吸收來自神和生命</a:t>
            </a:r>
            <a:r>
              <a:rPr lang="zh-TW" altLang="en-US" sz="7000" b="1"/>
              <a:t>的養分，讓</a:t>
            </a:r>
            <a:r>
              <a:rPr lang="zh-TW" altLang="en-US" sz="7000" b="1" dirty="0"/>
              <a:t>植物成長。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2. Hold nutrients from God and life and feed the plant.</a:t>
            </a:r>
          </a:p>
        </p:txBody>
      </p:sp>
    </p:spTree>
    <p:extLst>
      <p:ext uri="{BB962C8B-B14F-4D97-AF65-F5344CB8AC3E}">
        <p14:creationId xmlns:p14="http://schemas.microsoft.com/office/powerpoint/2010/main" val="2185964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哥林多前書 </a:t>
            </a:r>
            <a:r>
              <a:rPr lang="en-US" altLang="zh-TW" sz="7000" b="1" dirty="0"/>
              <a:t>3:6 </a:t>
            </a:r>
          </a:p>
          <a:p>
            <a:pPr marL="0" indent="0">
              <a:buNone/>
            </a:pPr>
            <a:r>
              <a:rPr lang="en-US" altLang="zh-TW" sz="7000" b="1" dirty="0"/>
              <a:t>[</a:t>
            </a:r>
            <a:r>
              <a:rPr lang="zh-TW" altLang="en-US" sz="7000" b="1" dirty="0"/>
              <a:t>保羅</a:t>
            </a:r>
            <a:r>
              <a:rPr lang="en-US" altLang="zh-TW" sz="7000" b="1" dirty="0"/>
              <a:t>]</a:t>
            </a:r>
            <a:r>
              <a:rPr lang="zh-TW" altLang="en-US" sz="7000" b="1"/>
              <a:t>栽種了，亞</a:t>
            </a:r>
            <a:r>
              <a:rPr lang="zh-TW" altLang="en-US" sz="7000" b="1" dirty="0"/>
              <a:t>波羅</a:t>
            </a:r>
            <a:r>
              <a:rPr lang="zh-TW" altLang="en-US" sz="7000" b="1"/>
              <a:t>澆灌了，唯有</a:t>
            </a:r>
            <a:r>
              <a:rPr lang="zh-TW" altLang="en-US" sz="7000" b="1" dirty="0"/>
              <a:t>神叫他生長。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7993512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1 Corinthians 3:6</a:t>
            </a:r>
          </a:p>
          <a:p>
            <a:pPr marL="0" indent="0">
              <a:buNone/>
            </a:pPr>
            <a:r>
              <a:rPr lang="en-US" altLang="zh-TW" sz="7000" b="1" dirty="0"/>
              <a:t>[Paul] planted </a:t>
            </a:r>
            <a:r>
              <a:rPr lang="en-US" altLang="zh-TW" sz="7000" b="1"/>
              <a:t>the seed, </a:t>
            </a:r>
            <a:r>
              <a:rPr lang="en-US" altLang="zh-TW" sz="7000" b="1" dirty="0"/>
              <a:t>Apollos </a:t>
            </a:r>
            <a:r>
              <a:rPr lang="en-US" altLang="zh-TW" sz="7000" b="1"/>
              <a:t>watered it, </a:t>
            </a:r>
            <a:r>
              <a:rPr lang="en-US" altLang="zh-TW" sz="7000" b="1" dirty="0"/>
              <a:t>but God has been making it grow. 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1341878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3.</a:t>
            </a:r>
            <a:r>
              <a:rPr lang="zh-TW" altLang="en-US" sz="7000" b="1" dirty="0"/>
              <a:t>保護植物免受天敵和天氣的影響。植物需要能夠承受風雨。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6843426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3. Protect the plant from predators and weather.  Need to withstand wind &amp; rain.</a:t>
            </a:r>
          </a:p>
        </p:txBody>
      </p:sp>
    </p:spTree>
    <p:extLst>
      <p:ext uri="{BB962C8B-B14F-4D97-AF65-F5344CB8AC3E}">
        <p14:creationId xmlns:p14="http://schemas.microsoft.com/office/powerpoint/2010/main" val="18947925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你若好好保護和</a:t>
            </a:r>
            <a:r>
              <a:rPr lang="zh-TW" altLang="en-US" sz="7000" b="1"/>
              <a:t>培育植物，它</a:t>
            </a:r>
            <a:r>
              <a:rPr lang="zh-TW" altLang="en-US" sz="7000" b="1" dirty="0"/>
              <a:t>會生長並結出果實。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404426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又有落在好土</a:t>
            </a:r>
            <a:r>
              <a:rPr lang="zh-TW" altLang="en-US" sz="7000" b="1"/>
              <a:t>裡的</a:t>
            </a:r>
            <a:r>
              <a:rPr lang="en-US" altLang="zh-TW" sz="7000" b="1"/>
              <a:t>, </a:t>
            </a:r>
            <a:r>
              <a:rPr lang="zh-TW" altLang="en-US" sz="7000" b="1"/>
              <a:t>生長起來</a:t>
            </a:r>
            <a:r>
              <a:rPr lang="en-US" altLang="zh-TW" sz="7000" b="1"/>
              <a:t>, </a:t>
            </a:r>
            <a:r>
              <a:rPr lang="zh-TW" altLang="en-US" sz="7000" b="1" dirty="0"/>
              <a:t>結實百倍。耶穌說了</a:t>
            </a:r>
            <a:r>
              <a:rPr lang="zh-TW" altLang="en-US" sz="7000" b="1"/>
              <a:t>這些話</a:t>
            </a:r>
            <a:r>
              <a:rPr lang="en-US" altLang="zh-TW" sz="7000" b="1"/>
              <a:t>, </a:t>
            </a:r>
            <a:r>
              <a:rPr lang="zh-TW" altLang="en-US" sz="7000" b="1" dirty="0"/>
              <a:t>就大聲說：有耳可</a:t>
            </a:r>
            <a:r>
              <a:rPr lang="zh-TW" altLang="en-US" sz="7000" b="1"/>
              <a:t>聽的</a:t>
            </a:r>
            <a:r>
              <a:rPr lang="en-US" altLang="zh-TW" sz="7000" b="1"/>
              <a:t>, </a:t>
            </a:r>
            <a:r>
              <a:rPr lang="zh-TW" altLang="en-US" sz="7000" b="1" dirty="0"/>
              <a:t>就應當聽！</a:t>
            </a:r>
          </a:p>
        </p:txBody>
      </p:sp>
    </p:spTree>
    <p:extLst>
      <p:ext uri="{BB962C8B-B14F-4D97-AF65-F5344CB8AC3E}">
        <p14:creationId xmlns:p14="http://schemas.microsoft.com/office/powerpoint/2010/main" val="29699200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When you </a:t>
            </a:r>
            <a:r>
              <a:rPr lang="en-US" sz="7000" b="1"/>
              <a:t>hold onto, protect, </a:t>
            </a:r>
            <a:r>
              <a:rPr lang="en-US" sz="7000" b="1" dirty="0"/>
              <a:t>and nurture </a:t>
            </a:r>
            <a:r>
              <a:rPr lang="en-US" sz="7000" b="1"/>
              <a:t>the plant, </a:t>
            </a:r>
            <a:r>
              <a:rPr lang="en-US" sz="7000" b="1" dirty="0"/>
              <a:t>it will grow and bear fruit.</a:t>
            </a:r>
          </a:p>
        </p:txBody>
      </p:sp>
    </p:spTree>
    <p:extLst>
      <p:ext uri="{BB962C8B-B14F-4D97-AF65-F5344CB8AC3E}">
        <p14:creationId xmlns:p14="http://schemas.microsoft.com/office/powerpoint/2010/main" val="12893605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0"/>
            <a:ext cx="8719930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馬太福音 </a:t>
            </a:r>
            <a:r>
              <a:rPr lang="en-US" altLang="zh-TW" sz="7000" b="1" dirty="0"/>
              <a:t>7:24-27 </a:t>
            </a:r>
          </a:p>
          <a:p>
            <a:pPr marL="0" indent="0">
              <a:buNone/>
            </a:pPr>
            <a:r>
              <a:rPr lang="zh-TW" altLang="en-US" sz="7000" b="1" dirty="0"/>
              <a:t>「所以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凡聽見我這話就去行的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好比一個聰明人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把房子蓋在磐石上。</a:t>
            </a:r>
          </a:p>
        </p:txBody>
      </p:sp>
    </p:spTree>
    <p:extLst>
      <p:ext uri="{BB962C8B-B14F-4D97-AF65-F5344CB8AC3E}">
        <p14:creationId xmlns:p14="http://schemas.microsoft.com/office/powerpoint/2010/main" val="3433840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0"/>
            <a:ext cx="8812695" cy="6308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雨淋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水沖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風吹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撞著那房子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房子總不倒塌</a:t>
            </a:r>
            <a:r>
              <a:rPr lang="en-US" altLang="zh-TW" sz="7000" b="1" dirty="0"/>
              <a:t>,</a:t>
            </a:r>
            <a:r>
              <a:rPr lang="zh-TW" altLang="en-US" sz="7000" b="1" dirty="0"/>
              <a:t>因為根基立在磐石上。</a:t>
            </a:r>
          </a:p>
        </p:txBody>
      </p:sp>
    </p:spTree>
    <p:extLst>
      <p:ext uri="{BB962C8B-B14F-4D97-AF65-F5344CB8AC3E}">
        <p14:creationId xmlns:p14="http://schemas.microsoft.com/office/powerpoint/2010/main" val="5920760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凡聽見我這話不去行的</a:t>
            </a:r>
            <a:r>
              <a:rPr lang="en-US" altLang="zh-TW" sz="7000" b="1" dirty="0"/>
              <a:t>,</a:t>
            </a:r>
            <a:r>
              <a:rPr lang="zh-TW" altLang="en-US" sz="7000" b="1" dirty="0"/>
              <a:t>好比一個無知的人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把房子蓋在沙土上。 雨淋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水沖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風吹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撞著那房子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房子就倒塌了</a:t>
            </a:r>
            <a:r>
              <a:rPr lang="en-US" altLang="zh-TW" sz="7000" b="1" dirty="0"/>
              <a:t>, </a:t>
            </a:r>
            <a:r>
              <a:rPr lang="zh-TW" altLang="en-US" sz="7000" b="1" dirty="0"/>
              <a:t>並且倒塌得很大。」</a:t>
            </a:r>
          </a:p>
        </p:txBody>
      </p:sp>
    </p:spTree>
    <p:extLst>
      <p:ext uri="{BB962C8B-B14F-4D97-AF65-F5344CB8AC3E}">
        <p14:creationId xmlns:p14="http://schemas.microsoft.com/office/powerpoint/2010/main" val="20086094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4000" cy="6427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500" b="1" dirty="0"/>
              <a:t>Mt 7:24-27 - “Therefore everyone who hears these words of mine and puts them into practice is like a wise man who built his house on the rock.</a:t>
            </a:r>
          </a:p>
          <a:p>
            <a:pPr marL="0" indent="0">
              <a:buNone/>
            </a:pPr>
            <a:endParaRPr lang="en-US" sz="6500" b="1" dirty="0"/>
          </a:p>
          <a:p>
            <a:pPr marL="0" indent="0">
              <a:buNone/>
            </a:pPr>
            <a:endParaRPr lang="en-US" sz="6500" b="1" dirty="0"/>
          </a:p>
          <a:p>
            <a:pPr marL="0" indent="0">
              <a:buNone/>
            </a:pPr>
            <a:r>
              <a:rPr lang="en-US" sz="6500" b="1" dirty="0"/>
              <a:t> The rain came down, the streams rose, and the winds blew and beat against that house; yet it did not fall, because it had its foundation on the rock. But everyone who hears these words of mine and does not put them into practice is like a foolish man who built his house on sand.  The rain came down, the streams rose, and the winds blew and beat against that house, and it fell with a great crash.”</a:t>
            </a:r>
          </a:p>
        </p:txBody>
      </p:sp>
    </p:spTree>
    <p:extLst>
      <p:ext uri="{BB962C8B-B14F-4D97-AF65-F5344CB8AC3E}">
        <p14:creationId xmlns:p14="http://schemas.microsoft.com/office/powerpoint/2010/main" val="30278040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4000" cy="6427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500" b="1" dirty="0"/>
              <a:t>The rain came down, the streams rose, &amp; the winds blew and beat against that house; yet it did not fall, because it had its foundation on the rock. </a:t>
            </a:r>
          </a:p>
        </p:txBody>
      </p:sp>
    </p:spTree>
    <p:extLst>
      <p:ext uri="{BB962C8B-B14F-4D97-AF65-F5344CB8AC3E}">
        <p14:creationId xmlns:p14="http://schemas.microsoft.com/office/powerpoint/2010/main" val="379820033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4000" cy="6427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500" b="1" dirty="0"/>
              <a:t>But everyone who hears these words of mine and does not put them into practice is like a foolish man who built his house on sand.</a:t>
            </a:r>
          </a:p>
        </p:txBody>
      </p:sp>
    </p:spTree>
    <p:extLst>
      <p:ext uri="{BB962C8B-B14F-4D97-AF65-F5344CB8AC3E}">
        <p14:creationId xmlns:p14="http://schemas.microsoft.com/office/powerpoint/2010/main" val="37991872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9144000" cy="6427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500" b="1" dirty="0"/>
              <a:t>The rain came down, the streams rose, and the winds blew and beat against that house, and it fell with a great crash.”</a:t>
            </a:r>
          </a:p>
        </p:txBody>
      </p:sp>
    </p:spTree>
    <p:extLst>
      <p:ext uri="{BB962C8B-B14F-4D97-AF65-F5344CB8AC3E}">
        <p14:creationId xmlns:p14="http://schemas.microsoft.com/office/powerpoint/2010/main" val="21549020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其他三種土壤以及種子無法成長的原因：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The other three soils and why they failed:</a:t>
            </a:r>
          </a:p>
        </p:txBody>
      </p:sp>
    </p:spTree>
    <p:extLst>
      <p:ext uri="{BB962C8B-B14F-4D97-AF65-F5344CB8AC3E}">
        <p14:creationId xmlns:p14="http://schemas.microsoft.com/office/powerpoint/2010/main" val="333779619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200" b="1" dirty="0"/>
              <a:t>1.</a:t>
            </a:r>
            <a:r>
              <a:rPr lang="zh-TW" altLang="en-US" sz="7200" b="1" dirty="0"/>
              <a:t> 路徑</a:t>
            </a:r>
            <a:r>
              <a:rPr lang="en-US" altLang="zh-TW" sz="7200" b="1" dirty="0"/>
              <a:t>-</a:t>
            </a:r>
            <a:r>
              <a:rPr lang="zh-TW" altLang="en-US" sz="7200" b="1" dirty="0"/>
              <a:t>鳥類立即吃掉曝露的種子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1. The path - exposed seeds are eaten by birds immediately</a:t>
            </a:r>
          </a:p>
        </p:txBody>
      </p:sp>
    </p:spTree>
    <p:extLst>
      <p:ext uri="{BB962C8B-B14F-4D97-AF65-F5344CB8AC3E}">
        <p14:creationId xmlns:p14="http://schemas.microsoft.com/office/powerpoint/2010/main" val="53650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門徒問耶穌說：這比喻是甚麽意思呢？</a:t>
            </a:r>
          </a:p>
        </p:txBody>
      </p:sp>
    </p:spTree>
    <p:extLst>
      <p:ext uri="{BB962C8B-B14F-4D97-AF65-F5344CB8AC3E}">
        <p14:creationId xmlns:p14="http://schemas.microsoft.com/office/powerpoint/2010/main" val="29336403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問題：魔鬼奪走福音之前沒有任何保護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Problems: No protection of the message before the devil takes it away</a:t>
            </a:r>
          </a:p>
        </p:txBody>
      </p:sp>
    </p:spTree>
    <p:extLst>
      <p:ext uri="{BB962C8B-B14F-4D97-AF65-F5344CB8AC3E}">
        <p14:creationId xmlns:p14="http://schemas.microsoft.com/office/powerpoint/2010/main" val="11277549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土壤成分實際上可能是很好的。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altLang="zh-TW" sz="7000" b="1" dirty="0"/>
              <a:t>The ingredients of the soil may actually be good…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76934004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19269"/>
            <a:ext cx="8984974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有些人受了太多次傷，他們的心就變硬了。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altLang="zh-TW" sz="7000" b="1" dirty="0"/>
              <a:t>Some people have been hurt too many times and their hearts have turned hard.</a:t>
            </a:r>
          </a:p>
        </p:txBody>
      </p:sp>
    </p:spTree>
    <p:extLst>
      <p:ext uri="{BB962C8B-B14F-4D97-AF65-F5344CB8AC3E}">
        <p14:creationId xmlns:p14="http://schemas.microsoft.com/office/powerpoint/2010/main" val="112262402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有時是有些基督徒的錯。 我們的不完美或罪惡使別人拒絕神的福音。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15954407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Sometimes it’s Christians’ fault.  Our imperfections or sins cause others to reject God and Gospel.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8940039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解決辦法 </a:t>
            </a:r>
            <a:r>
              <a:rPr lang="en-US" sz="7000" b="1" dirty="0"/>
              <a:t>Solutions:</a:t>
            </a:r>
          </a:p>
          <a:p>
            <a:pPr marL="0" indent="0">
              <a:buNone/>
            </a:pPr>
            <a:r>
              <a:rPr lang="en-US" altLang="zh-TW" sz="7000" b="1" dirty="0"/>
              <a:t>a.</a:t>
            </a:r>
            <a:r>
              <a:rPr lang="zh-TW" altLang="en-US" sz="7000" b="1" dirty="0"/>
              <a:t>基督徒為他們與魔鬼爭戰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a. Christians fight off the devil for them</a:t>
            </a:r>
          </a:p>
        </p:txBody>
      </p:sp>
    </p:spTree>
    <p:extLst>
      <p:ext uri="{BB962C8B-B14F-4D97-AF65-F5344CB8AC3E}">
        <p14:creationId xmlns:p14="http://schemas.microsoft.com/office/powerpoint/2010/main" val="227208821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為不信者禱告 </a:t>
            </a:r>
            <a:r>
              <a:rPr lang="en-US" altLang="zh-TW" sz="7000" b="1" dirty="0"/>
              <a:t>-</a:t>
            </a:r>
            <a:r>
              <a:rPr lang="zh-TW" altLang="en-US" sz="7000" b="1" dirty="0"/>
              <a:t> 不要放棄。有時候這需要很長的時間。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75427443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Prayer for unbelievers – don’t give up!  Sometimes this takes a long time.</a:t>
            </a:r>
          </a:p>
        </p:txBody>
      </p:sp>
    </p:spTree>
    <p:extLst>
      <p:ext uri="{BB962C8B-B14F-4D97-AF65-F5344CB8AC3E}">
        <p14:creationId xmlns:p14="http://schemas.microsoft.com/office/powerpoint/2010/main" val="34526635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200" b="1" dirty="0"/>
              <a:t>b.</a:t>
            </a:r>
            <a:r>
              <a:rPr lang="zh-TW" altLang="en-US" sz="7200" b="1" dirty="0"/>
              <a:t>神通過風化可以破壞堅硬路的表面</a:t>
            </a:r>
            <a:endParaRPr lang="en-US" sz="1200" b="1" dirty="0"/>
          </a:p>
          <a:p>
            <a:pPr marL="0" indent="0">
              <a:buNone/>
            </a:pPr>
            <a:r>
              <a:rPr lang="en-US" sz="7000" b="1" dirty="0"/>
              <a:t>b. God breaks the hard surfaces through weathering</a:t>
            </a:r>
          </a:p>
        </p:txBody>
      </p:sp>
    </p:spTree>
    <p:extLst>
      <p:ext uri="{BB962C8B-B14F-4D97-AF65-F5344CB8AC3E}">
        <p14:creationId xmlns:p14="http://schemas.microsoft.com/office/powerpoint/2010/main" val="35139716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當您看到一個人正處在艱難</a:t>
            </a:r>
            <a:r>
              <a:rPr lang="zh-TW" altLang="en-US" sz="7000" b="1"/>
              <a:t>時期時，也許</a:t>
            </a:r>
            <a:r>
              <a:rPr lang="zh-TW" altLang="en-US" sz="7000" b="1" dirty="0"/>
              <a:t>是神在工作。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91143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他說：神國的奧秘只叫你們知道；</a:t>
            </a:r>
            <a:r>
              <a:rPr lang="zh-TW" altLang="en-US" sz="7000" b="1"/>
              <a:t>至於別人</a:t>
            </a:r>
            <a:r>
              <a:rPr lang="en-US" altLang="zh-TW" sz="7000" b="1"/>
              <a:t>, </a:t>
            </a:r>
            <a:r>
              <a:rPr lang="zh-TW" altLang="en-US" sz="7000" b="1" dirty="0"/>
              <a:t>就</a:t>
            </a:r>
            <a:r>
              <a:rPr lang="zh-TW" altLang="en-US" sz="7000" b="1"/>
              <a:t>用比喻</a:t>
            </a:r>
            <a:r>
              <a:rPr lang="en-US" altLang="zh-TW" sz="7000" b="1"/>
              <a:t>, </a:t>
            </a:r>
            <a:r>
              <a:rPr lang="zh-TW" altLang="en-US" sz="7000" b="1" dirty="0"/>
              <a:t>叫他們看</a:t>
            </a:r>
            <a:r>
              <a:rPr lang="zh-TW" altLang="en-US" sz="7000" b="1"/>
              <a:t>也看不見</a:t>
            </a:r>
            <a:r>
              <a:rPr lang="en-US" altLang="zh-TW" sz="7000" b="1"/>
              <a:t>, </a:t>
            </a:r>
            <a:r>
              <a:rPr lang="zh-TW" altLang="en-US" sz="7000" b="1" dirty="0"/>
              <a:t>聽也聽不明。</a:t>
            </a:r>
            <a:endParaRPr lang="en-US" altLang="zh-TW" sz="7000" b="1" dirty="0"/>
          </a:p>
          <a:p>
            <a:pPr marL="0" indent="0">
              <a:buNone/>
            </a:pPr>
            <a:r>
              <a:rPr lang="zh-TW" altLang="en-US" sz="7000" b="1" dirty="0"/>
              <a:t>這比喻乃是這樣：種子就是神的道。</a:t>
            </a:r>
            <a:endParaRPr lang="en-US" sz="7000" b="1" dirty="0"/>
          </a:p>
          <a:p>
            <a:pPr marL="0" indent="0">
              <a:buNone/>
            </a:pPr>
            <a:endParaRPr lang="zh-TW" alt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11540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When you see a person going through </a:t>
            </a:r>
            <a:r>
              <a:rPr lang="en-US" sz="7000" b="1"/>
              <a:t>hard times, </a:t>
            </a:r>
            <a:r>
              <a:rPr lang="en-US" sz="7000" b="1" dirty="0"/>
              <a:t>maybe God is at work.</a:t>
            </a:r>
          </a:p>
        </p:txBody>
      </p:sp>
    </p:spTree>
    <p:extLst>
      <p:ext uri="{BB962C8B-B14F-4D97-AF65-F5344CB8AC3E}">
        <p14:creationId xmlns:p14="http://schemas.microsoft.com/office/powerpoint/2010/main" val="24931819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例如：使徒保羅</a:t>
            </a:r>
            <a:br>
              <a:rPr lang="zh-TW" altLang="en-US" sz="7000" b="1" dirty="0"/>
            </a:br>
            <a:r>
              <a:rPr lang="zh-TW" altLang="en-US" sz="7000" b="1" dirty="0"/>
              <a:t>最兇殘的逼迫者成了耶穌最有影響力的使徒 </a:t>
            </a:r>
            <a:r>
              <a:rPr lang="en-US" altLang="zh-TW" sz="7000" b="1" dirty="0"/>
              <a:t>(</a:t>
            </a:r>
            <a:r>
              <a:rPr lang="zh-TW" altLang="en-US" sz="7000" b="1" dirty="0"/>
              <a:t>使徒行傳 </a:t>
            </a:r>
            <a:r>
              <a:rPr lang="en-US" altLang="zh-TW" sz="7000" b="1" dirty="0"/>
              <a:t>9)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272645461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69"/>
            <a:ext cx="9144000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Example: Apostle Paul</a:t>
            </a:r>
          </a:p>
          <a:p>
            <a:pPr marL="0" indent="0">
              <a:buNone/>
            </a:pPr>
            <a:r>
              <a:rPr lang="en-US" sz="7000" b="1" dirty="0"/>
              <a:t>The fiercest persecutor became the greatest apostle for Jesus</a:t>
            </a:r>
            <a:r>
              <a:rPr lang="zh-TW" altLang="en-US" sz="7000" b="1" dirty="0"/>
              <a:t> </a:t>
            </a:r>
            <a:r>
              <a:rPr lang="en-US" altLang="zh-TW" sz="7000" b="1" dirty="0"/>
              <a:t>(Acts 9)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326506035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200" b="1" dirty="0"/>
              <a:t>c. </a:t>
            </a:r>
            <a:r>
              <a:rPr lang="zh-TW" altLang="en-US" sz="7200" b="1" dirty="0"/>
              <a:t>如果我們的罪是阻饒</a:t>
            </a:r>
            <a:r>
              <a:rPr lang="en-US" altLang="zh-TW" sz="7200" b="1" dirty="0"/>
              <a:t>, </a:t>
            </a:r>
            <a:r>
              <a:rPr lang="zh-TW" altLang="en-US" sz="7200" b="1" dirty="0"/>
              <a:t>我們需要尋求赦免</a:t>
            </a:r>
            <a:endParaRPr lang="en-US" altLang="zh-TW" sz="7200" b="1" dirty="0"/>
          </a:p>
          <a:p>
            <a:pPr marL="0" indent="0">
              <a:buNone/>
            </a:pPr>
            <a:r>
              <a:rPr lang="en-US" sz="7000" b="1" dirty="0"/>
              <a:t>c. If our sins are the barriers, we need to ask for forgiveness.</a:t>
            </a:r>
          </a:p>
        </p:txBody>
      </p:sp>
    </p:spTree>
    <p:extLst>
      <p:ext uri="{BB962C8B-B14F-4D97-AF65-F5344CB8AC3E}">
        <p14:creationId xmlns:p14="http://schemas.microsoft.com/office/powerpoint/2010/main" val="321479488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不要放棄！ 有時這需要數年的等待及禱告。</a:t>
            </a:r>
            <a:endParaRPr lang="en-US" altLang="zh-TW" sz="7000" b="1" dirty="0"/>
          </a:p>
          <a:p>
            <a:pPr marL="0" indent="0">
              <a:buNone/>
            </a:pPr>
            <a:r>
              <a:rPr lang="en-US" sz="7000" b="1" dirty="0"/>
              <a:t>Don’t give up!  Sometimes this takes years of praying and waiting.</a:t>
            </a:r>
          </a:p>
        </p:txBody>
      </p:sp>
    </p:spTree>
    <p:extLst>
      <p:ext uri="{BB962C8B-B14F-4D97-AF65-F5344CB8AC3E}">
        <p14:creationId xmlns:p14="http://schemas.microsoft.com/office/powerpoint/2010/main" val="26981161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神花了</a:t>
            </a:r>
            <a:r>
              <a:rPr lang="en-US" altLang="zh-TW" sz="7000" b="1" dirty="0"/>
              <a:t>40</a:t>
            </a:r>
            <a:r>
              <a:rPr lang="zh-TW" altLang="en-US" sz="7000" b="1" dirty="0"/>
              <a:t>年時間來軟化摩西的心！</a:t>
            </a:r>
            <a:endParaRPr lang="en-US" altLang="zh-TW" sz="7000" b="1" dirty="0"/>
          </a:p>
          <a:p>
            <a:pPr marL="0" indent="0">
              <a:buNone/>
            </a:pPr>
            <a:endParaRPr lang="en-US" altLang="zh-TW" sz="3500" b="1" dirty="0"/>
          </a:p>
          <a:p>
            <a:pPr marL="0" indent="0">
              <a:buNone/>
            </a:pPr>
            <a:r>
              <a:rPr lang="en-US" sz="7000" b="1" dirty="0"/>
              <a:t>God spent 40 years to soften Moses’s heart!</a:t>
            </a:r>
          </a:p>
        </p:txBody>
      </p:sp>
    </p:spTree>
    <p:extLst>
      <p:ext uri="{BB962C8B-B14F-4D97-AF65-F5344CB8AC3E}">
        <p14:creationId xmlns:p14="http://schemas.microsoft.com/office/powerpoint/2010/main" val="141987272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2.</a:t>
            </a:r>
            <a:r>
              <a:rPr lang="zh-TW" altLang="en-US" sz="7000" b="1" dirty="0"/>
              <a:t>很多石頭的土壤 </a:t>
            </a:r>
            <a:r>
              <a:rPr lang="en-US" altLang="zh-TW" sz="7000" b="1" dirty="0"/>
              <a:t>–</a:t>
            </a:r>
            <a:r>
              <a:rPr lang="zh-TW" altLang="en-US" sz="7000" b="1" dirty="0"/>
              <a:t> </a:t>
            </a:r>
            <a:endParaRPr lang="en-US" altLang="zh-TW" sz="7000" b="1" dirty="0"/>
          </a:p>
          <a:p>
            <a:pPr marL="0" indent="0">
              <a:buNone/>
            </a:pPr>
            <a:r>
              <a:rPr lang="zh-TW" altLang="en-US" sz="7000" b="1" dirty="0"/>
              <a:t>很快就發芽，但沒有可生根的土壤，因此會很快就死了。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157598479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2. Rocky soil - sprouts quickly but no soil for roots so die out quickly</a:t>
            </a:r>
          </a:p>
        </p:txBody>
      </p:sp>
    </p:spTree>
    <p:extLst>
      <p:ext uri="{BB962C8B-B14F-4D97-AF65-F5344CB8AC3E}">
        <p14:creationId xmlns:p14="http://schemas.microsoft.com/office/powerpoint/2010/main" val="47095074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植物不能成長的原因：</a:t>
            </a:r>
          </a:p>
          <a:p>
            <a:r>
              <a:rPr lang="zh-TW" altLang="en-US" sz="7000" b="1" dirty="0"/>
              <a:t>無法保護自己</a:t>
            </a:r>
          </a:p>
          <a:p>
            <a:r>
              <a:rPr lang="zh-TW" altLang="en-US" sz="7000" b="1" dirty="0"/>
              <a:t>無法從土壤中獲取營養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46237268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Plant</a:t>
            </a:r>
            <a:r>
              <a:rPr lang="en-US" sz="7000" b="1" dirty="0"/>
              <a:t> can’t grow because:</a:t>
            </a:r>
          </a:p>
          <a:p>
            <a:pPr marL="1143000" indent="-1143000">
              <a:buAutoNum type="arabicPeriod"/>
            </a:pPr>
            <a:r>
              <a:rPr lang="en-US" sz="7000" b="1" dirty="0"/>
              <a:t>Can’t secure itself</a:t>
            </a:r>
          </a:p>
          <a:p>
            <a:pPr marL="1143000" indent="-1143000">
              <a:buAutoNum type="arabicPeriod"/>
            </a:pPr>
            <a:r>
              <a:rPr lang="en-US" sz="7000" b="1" dirty="0"/>
              <a:t>Can’t get nutrients from soil</a:t>
            </a:r>
          </a:p>
        </p:txBody>
      </p:sp>
    </p:spTree>
    <p:extLst>
      <p:ext uri="{BB962C8B-B14F-4D97-AF65-F5344CB8AC3E}">
        <p14:creationId xmlns:p14="http://schemas.microsoft.com/office/powerpoint/2010/main" val="226802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6533"/>
            <a:ext cx="9144000" cy="6042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7000" b="1" dirty="0"/>
              <a:t>那些在</a:t>
            </a:r>
            <a:r>
              <a:rPr lang="zh-TW" altLang="en-US" sz="7000" b="1"/>
              <a:t>路旁的</a:t>
            </a:r>
            <a:r>
              <a:rPr lang="en-US" altLang="zh-TW" sz="7000" b="1"/>
              <a:t>, </a:t>
            </a:r>
            <a:r>
              <a:rPr lang="zh-TW" altLang="en-US" sz="7000" b="1" dirty="0"/>
              <a:t>就是人聽</a:t>
            </a:r>
            <a:r>
              <a:rPr lang="zh-TW" altLang="en-US" sz="7000" b="1"/>
              <a:t>了道</a:t>
            </a:r>
            <a:r>
              <a:rPr lang="en-US" altLang="zh-TW" sz="7000" b="1"/>
              <a:t>, </a:t>
            </a:r>
            <a:r>
              <a:rPr lang="zh-TW" altLang="en-US" sz="7000" b="1" dirty="0"/>
              <a:t>隨後</a:t>
            </a:r>
            <a:r>
              <a:rPr lang="zh-TW" altLang="en-US" sz="7000" b="1"/>
              <a:t>魔鬼來</a:t>
            </a:r>
            <a:r>
              <a:rPr lang="en-US" altLang="zh-TW" sz="7000" b="1"/>
              <a:t>, </a:t>
            </a:r>
            <a:r>
              <a:rPr lang="zh-TW" altLang="en-US" sz="7000" b="1" dirty="0"/>
              <a:t>從他們心裡把</a:t>
            </a:r>
            <a:r>
              <a:rPr lang="zh-TW" altLang="en-US" sz="7000" b="1"/>
              <a:t>道奪去</a:t>
            </a:r>
            <a:r>
              <a:rPr lang="en-US" altLang="zh-TW" sz="7000" b="1"/>
              <a:t>, </a:t>
            </a:r>
            <a:r>
              <a:rPr lang="zh-TW" altLang="en-US" sz="7000" b="1" dirty="0"/>
              <a:t>恐怕他們信了得救</a:t>
            </a:r>
            <a:r>
              <a:rPr lang="en-US" altLang="zh-TW" sz="7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52874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基督徒需要支持這些人</a:t>
            </a:r>
            <a:r>
              <a:rPr lang="en-US" altLang="zh-TW" sz="7000" b="1" dirty="0"/>
              <a:t>:</a:t>
            </a:r>
            <a:r>
              <a:rPr lang="zh-TW" altLang="en-US" sz="7000" b="1" dirty="0"/>
              <a:t>  成為他們起初的土壤 </a:t>
            </a:r>
            <a:r>
              <a:rPr lang="en-US" altLang="zh-TW" sz="7000" b="1" dirty="0"/>
              <a:t>–</a:t>
            </a:r>
            <a:r>
              <a:rPr lang="zh-TW" altLang="en-US" sz="7000" b="1" dirty="0"/>
              <a:t> 分享真理和見證</a:t>
            </a:r>
            <a:r>
              <a:rPr lang="en-US" altLang="zh-TW" sz="7000" b="1" dirty="0"/>
              <a:t>…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3608650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Christians need to support these people:</a:t>
            </a:r>
          </a:p>
          <a:p>
            <a:pPr marL="0" indent="0">
              <a:buNone/>
            </a:pPr>
            <a:r>
              <a:rPr lang="en-US" sz="7000" b="1" dirty="0"/>
              <a:t>Be their soil – share the Word &amp; testimonies…</a:t>
            </a:r>
          </a:p>
        </p:txBody>
      </p:sp>
    </p:spTree>
    <p:extLst>
      <p:ext uri="{BB962C8B-B14F-4D97-AF65-F5344CB8AC3E}">
        <p14:creationId xmlns:p14="http://schemas.microsoft.com/office/powerpoint/2010/main" val="170394726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我們過去的經驗和見證可以幫助</a:t>
            </a:r>
            <a:r>
              <a:rPr lang="zh-TW" altLang="en-US" sz="7000" b="1"/>
              <a:t>他們成長，直</a:t>
            </a:r>
            <a:r>
              <a:rPr lang="zh-TW" altLang="en-US" sz="7000" b="1" dirty="0"/>
              <a:t>等到他們擁有自己的土壤。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828209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Our past experiences and testimonies can help them grow until they have own soil.</a:t>
            </a:r>
          </a:p>
        </p:txBody>
      </p:sp>
    </p:spTree>
    <p:extLst>
      <p:ext uri="{BB962C8B-B14F-4D97-AF65-F5344CB8AC3E}">
        <p14:creationId xmlns:p14="http://schemas.microsoft.com/office/powerpoint/2010/main" val="222569633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教會及小組應該是基督徒互相扶持的地方。</a:t>
            </a:r>
            <a:r>
              <a:rPr lang="en-US" sz="7000" b="1" dirty="0"/>
              <a:t>Church and small groups should be the places where Christians support each other.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2033021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這就是為什麼人們應該去離家比較近的教堂並真正的投入及參與。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66365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945218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This is why people should go to churches closer to home and really get involved.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445350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7000" b="1" dirty="0"/>
              <a:t>3.</a:t>
            </a:r>
            <a:r>
              <a:rPr lang="zh-TW" altLang="en-US" sz="7000" b="1" dirty="0"/>
              <a:t>荊棘多的地方 </a:t>
            </a:r>
            <a:r>
              <a:rPr lang="en-US" altLang="zh-TW" sz="7000" b="1" dirty="0"/>
              <a:t>-</a:t>
            </a:r>
            <a:r>
              <a:rPr lang="zh-TW" altLang="en-US" sz="7000" b="1" dirty="0"/>
              <a:t> 被世上的誘惑包圍，種子沒辦法接觸到土壤而發芽。</a:t>
            </a:r>
            <a:endParaRPr lang="en-US" sz="7000" b="1" dirty="0"/>
          </a:p>
        </p:txBody>
      </p:sp>
    </p:spTree>
    <p:extLst>
      <p:ext uri="{BB962C8B-B14F-4D97-AF65-F5344CB8AC3E}">
        <p14:creationId xmlns:p14="http://schemas.microsoft.com/office/powerpoint/2010/main" val="7184593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000" b="1" dirty="0"/>
              <a:t>3. Thorny places – the seeds get choked by earthly things so they don’t touch the soil and sprout </a:t>
            </a:r>
          </a:p>
        </p:txBody>
      </p:sp>
    </p:spTree>
    <p:extLst>
      <p:ext uri="{BB962C8B-B14F-4D97-AF65-F5344CB8AC3E}">
        <p14:creationId xmlns:p14="http://schemas.microsoft.com/office/powerpoint/2010/main" val="237230092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B2873-E391-4A4D-B6D3-F9018A3C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" y="119269"/>
            <a:ext cx="8812696" cy="6308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7000" b="1" dirty="0"/>
              <a:t>土壤</a:t>
            </a:r>
            <a:r>
              <a:rPr lang="zh-TW" altLang="en-US" sz="7000" b="1"/>
              <a:t>可能很好</a:t>
            </a:r>
            <a:r>
              <a:rPr lang="en-US" altLang="zh-TW" sz="7000" b="1"/>
              <a:t>, </a:t>
            </a:r>
            <a:r>
              <a:rPr lang="zh-TW" altLang="en-US" sz="7000" b="1" dirty="0"/>
              <a:t>但已在那裡的植物是錯的。</a:t>
            </a:r>
            <a:endParaRPr lang="en-US" sz="1200" dirty="0"/>
          </a:p>
          <a:p>
            <a:pPr marL="0" indent="0">
              <a:buNone/>
            </a:pPr>
            <a:r>
              <a:rPr lang="en-US" sz="7000" b="1" dirty="0"/>
              <a:t>The soil might </a:t>
            </a:r>
            <a:r>
              <a:rPr lang="en-US" sz="7000" b="1"/>
              <a:t>be good, </a:t>
            </a:r>
            <a:r>
              <a:rPr lang="en-US" sz="7000" b="1" dirty="0"/>
              <a:t>but got the wrong plants there already.</a:t>
            </a:r>
          </a:p>
        </p:txBody>
      </p:sp>
    </p:spTree>
    <p:extLst>
      <p:ext uri="{BB962C8B-B14F-4D97-AF65-F5344CB8AC3E}">
        <p14:creationId xmlns:p14="http://schemas.microsoft.com/office/powerpoint/2010/main" val="116579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Calibri"/>
        <a:ea typeface="DFKai-SB"/>
        <a:cs typeface=""/>
      </a:majorFont>
      <a:minorFont>
        <a:latin typeface="Calibri"/>
        <a:ea typeface="DFKai-SB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5138</TotalTime>
  <Words>4303</Words>
  <Application>Microsoft Office PowerPoint</Application>
  <PresentationFormat>On-screen Show (4:3)</PresentationFormat>
  <Paragraphs>281</Paragraphs>
  <Slides>152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152</vt:i4>
      </vt:variant>
    </vt:vector>
  </HeadingPairs>
  <TitlesOfParts>
    <vt:vector size="156" baseType="lpstr">
      <vt:lpstr>DFKai-SB</vt:lpstr>
      <vt:lpstr>Arial</vt:lpstr>
      <vt:lpstr>Calibri</vt:lpstr>
      <vt:lpstr>Office Theme</vt:lpstr>
      <vt:lpstr>四種土壤 The Four Soils  路加福音8:4-15 Luke 8:4-15</vt:lpstr>
      <vt:lpstr>   讀經 Scripture  路加福音8:4-15 Luke 8:4-15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四種土壤 The Four Soils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末世將到的跡象  Signs of Approaching End Times</dc:title>
  <dc:creator>George Huang</dc:creator>
  <cp:lastModifiedBy>George Huang</cp:lastModifiedBy>
  <cp:revision>4</cp:revision>
  <dcterms:created xsi:type="dcterms:W3CDTF">2019-06-15T19:14:54Z</dcterms:created>
  <dcterms:modified xsi:type="dcterms:W3CDTF">2020-03-10T06:33:09Z</dcterms:modified>
</cp:coreProperties>
</file>