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3"/>
  </p:notesMasterIdLst>
  <p:handoutMasterIdLst>
    <p:handoutMasterId r:id="rId34"/>
  </p:handoutMasterIdLst>
  <p:sldIdLst>
    <p:sldId id="595" r:id="rId2"/>
    <p:sldId id="668" r:id="rId3"/>
    <p:sldId id="688" r:id="rId4"/>
    <p:sldId id="707" r:id="rId5"/>
    <p:sldId id="669" r:id="rId6"/>
    <p:sldId id="708" r:id="rId7"/>
    <p:sldId id="709" r:id="rId8"/>
    <p:sldId id="710" r:id="rId9"/>
    <p:sldId id="711" r:id="rId10"/>
    <p:sldId id="712" r:id="rId11"/>
    <p:sldId id="474" r:id="rId12"/>
    <p:sldId id="689" r:id="rId13"/>
    <p:sldId id="695" r:id="rId14"/>
    <p:sldId id="696" r:id="rId15"/>
    <p:sldId id="690" r:id="rId16"/>
    <p:sldId id="697" r:id="rId17"/>
    <p:sldId id="713" r:id="rId18"/>
    <p:sldId id="698" r:id="rId19"/>
    <p:sldId id="699" r:id="rId20"/>
    <p:sldId id="700" r:id="rId21"/>
    <p:sldId id="691" r:id="rId22"/>
    <p:sldId id="701" r:id="rId23"/>
    <p:sldId id="716" r:id="rId24"/>
    <p:sldId id="717" r:id="rId25"/>
    <p:sldId id="693" r:id="rId26"/>
    <p:sldId id="714" r:id="rId27"/>
    <p:sldId id="692" r:id="rId28"/>
    <p:sldId id="705" r:id="rId29"/>
    <p:sldId id="715" r:id="rId30"/>
    <p:sldId id="706" r:id="rId31"/>
    <p:sldId id="694" r:id="rId32"/>
  </p:sldIdLst>
  <p:sldSz cx="6858000" cy="51435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5" autoAdjust="0"/>
    <p:restoredTop sz="77626" autoAdjust="0"/>
  </p:normalViewPr>
  <p:slideViewPr>
    <p:cSldViewPr>
      <p:cViewPr varScale="1">
        <p:scale>
          <a:sx n="74" d="100"/>
          <a:sy n="74" d="100"/>
        </p:scale>
        <p:origin x="1686" y="66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7/6/2018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 knew his younger son will probably waste all the money away, and yet he still gave it to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12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60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we need to let go our pride and reach out so we can restore broken relationships, especially within the family</a:t>
            </a:r>
          </a:p>
          <a:p>
            <a:endParaRPr lang="en-US" dirty="0"/>
          </a:p>
          <a:p>
            <a:r>
              <a:rPr lang="en-US" dirty="0"/>
              <a:t>Saddest thing would be to lose eternity because of pride on Earth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79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因為我這個兒子是死而復活，失而又得的。</a:t>
            </a:r>
            <a:endParaRPr lang="en-US" altLang="zh-TW" sz="2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2000" b="0" baseline="30000" dirty="0">
                <a:ea typeface="Microsoft JhengHei" panose="020B0604030504040204" pitchFamily="34" charset="-120"/>
              </a:rPr>
              <a:t>24 </a:t>
            </a:r>
            <a:r>
              <a:rPr lang="en-US" altLang="zh-TW" sz="2000" b="0" dirty="0">
                <a:ea typeface="Microsoft JhengHei" panose="020B0604030504040204" pitchFamily="34" charset="-120"/>
              </a:rPr>
              <a:t>This son of mine was dead.  And now he is alive again.  He was lost.  And now he is found.</a:t>
            </a:r>
            <a:endParaRPr lang="en-US" altLang="zh-TW" sz="2000" b="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2000" dirty="0"/>
              <a:t>“Son of mine” – emphasize his position once again</a:t>
            </a:r>
          </a:p>
          <a:p>
            <a:endParaRPr lang="en-US" sz="2000" dirty="0"/>
          </a:p>
          <a:p>
            <a:r>
              <a:rPr lang="en-US" sz="2000" dirty="0"/>
              <a:t>You can be like the older son who stays with Father but don’t know the heart of the Father: Love, mercy, protection, position, authority, freedom from sin</a:t>
            </a:r>
          </a:p>
          <a:p>
            <a:endParaRPr lang="en-US" sz="2000" dirty="0"/>
          </a:p>
          <a:p>
            <a:r>
              <a:rPr lang="en-US" sz="2000" dirty="0"/>
              <a:t>Relationship means understanding each other, not just be near each other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3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His son was very disrespectful, almost cursing his father to die.</a:t>
            </a:r>
          </a:p>
          <a:p>
            <a:endParaRPr lang="en-US" dirty="0"/>
          </a:p>
          <a:p>
            <a:r>
              <a:rPr lang="en-US" dirty="0"/>
              <a:t>Him running to his son could be seen as lowering his status, yielding to his son.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42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Repentance is the first step in returning to God.  It’s not done to embarrass or belittle the person.  One cannot truly return to God unless one recognizes he’s a sinner and cannot be made right with God by himself.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23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Robe 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袍子 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– love, mercy, and protection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40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Ring 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戒指 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– authority of the father, dignity – When he returned, he once again became the child of God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92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Shoes 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鞋 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+mn-cs"/>
              </a:rPr>
              <a:t>– freedom, servants &amp; slaves don’t get to wear shoes – he is no longer slave to sin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17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Fatten calf </a:t>
            </a:r>
            <a:r>
              <a:rPr lang="zh-TW" altLang="en-US" sz="12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肥牛犢 </a:t>
            </a:r>
            <a:r>
              <a:rPr lang="en-US" altLang="zh-TW" sz="1200" b="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 for  a great and appropriate celebration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8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Our relationship with God</a:t>
            </a:r>
          </a:p>
          <a:p>
            <a:pPr marL="228600" indent="-228600">
              <a:buAutoNum type="arabicPeriod"/>
            </a:pPr>
            <a:r>
              <a:rPr lang="en-US" dirty="0"/>
              <a:t>Our families</a:t>
            </a:r>
          </a:p>
          <a:p>
            <a:pPr marL="228600" indent="-228600">
              <a:buAutoNum type="arabicPeriod"/>
            </a:pPr>
            <a:r>
              <a:rPr lang="en-US" dirty="0"/>
              <a:t>Our work for God</a:t>
            </a:r>
          </a:p>
          <a:p>
            <a:pPr marL="228600" indent="-228600">
              <a:buAutoNum type="arabicPeriod"/>
            </a:pPr>
            <a:r>
              <a:rPr lang="en-US" dirty="0"/>
              <a:t>Friends and community</a:t>
            </a:r>
          </a:p>
          <a:p>
            <a:pPr marL="228600" indent="-228600">
              <a:buAutoNum type="arabicPeriod"/>
            </a:pPr>
            <a:r>
              <a:rPr lang="en-US" dirty="0"/>
              <a:t>Career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11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E4E1-DD45-4259-8504-F15F0C3D7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09ED-7467-40B3-91F8-5A4FD45A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D7BFC-FE37-4112-80A3-5DC60A1A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4CEC-0DDA-447D-8DAB-D74CDD10F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9AF0F-52E9-462C-BC51-11BBF365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5213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7AF8-30C1-4C79-8DD5-30D2748A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8EB54-E02E-4360-B7FB-36153A0C1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8C39-A1E9-46B6-A673-B71BA22A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0E7DA-3C1C-4BBA-88BC-207608AA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AF4B8-540B-4779-9AFA-DE617DC6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8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C650C-A0F9-444D-9CBE-4231023D8F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75668-7789-429B-964A-38D1F34B2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D890-489D-45DA-9A96-EAF72F29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9F468-F119-4015-8F88-BE8F56E0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F396-61E9-44D2-AD0B-2B1EA619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980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7E32A-6F19-47E4-8243-44297B3E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92F08-365E-4569-9683-53D94C20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F168-9234-4452-B61E-883E071A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E445-E320-471A-91DF-5FE8A9AD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36433-72E4-40A8-A547-A067667E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961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C6E7-39DB-48B1-AC29-5BF82D14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1282304"/>
            <a:ext cx="5915025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CAE8D-BDBC-47B4-9813-127EA0857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3442098"/>
            <a:ext cx="5915025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0CFD7-50CB-4101-B782-1C5BF73F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A34E4-73DD-4B46-B4AF-F07F1B39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5032A-EAF6-469F-8555-240C632D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874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097D9-C116-4959-BB1C-89B45CBE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A29E3-F7CE-4187-9B3F-1E0CF02E3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BD40B-2932-4FEE-8D66-BFBEACBAD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722E7-95E3-4D2D-B137-7B5F6566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44BAA-B6E8-4537-AFE5-F9609B63B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0B75A-4844-48F4-950A-B4DB1214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68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6EF5-17EB-473F-A6D0-0EEC2339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273844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B07C4-1A52-42D2-A156-98255A2F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6C570-8A12-437E-9580-BFEB8D335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4ED47-1166-4D68-A1B1-64E1BA904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9282-06E7-4D41-A069-D53750B2B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E50C6-21F9-4F54-BD04-6A0C2595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D062D8-0DBA-4E0B-976F-531B86B87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3E51D-A340-49F0-8118-E2FCCFFD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2872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38B0-E94E-4EB0-ABCF-3A74ECFE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350C6-006F-450F-97AA-5F724C87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FBECA-4F32-4734-B554-6D82A36E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DE767-0474-45A1-B201-4549D7DF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173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A84A4-2ADF-42E8-B7A6-D48F00B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BE652-51C9-41E0-A8B4-0FFF4B8B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B743E-AF40-4FF8-BFB6-58D60941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16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6D24-D5BF-4CC9-B9FC-ECEB3958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6CB4E-7462-4105-BF2D-BCA69652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7D42A-3529-45CD-A2EE-1DF412577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187FE-698A-440E-9C2D-419BA372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2221B-E076-4CA1-9151-EF83B96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0C95E-33F0-428C-BAA4-03F02687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99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4FCB-1EF1-4837-8A74-31F11D71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3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94B31-DA35-4F9A-AB13-2A12D6BA8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740569"/>
            <a:ext cx="3471863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0EA5D-BA96-4C86-B10E-86ABE0D02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3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684AC-B757-469D-BCD8-D09F5934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63E9B-6CAA-405F-B497-0314E9D7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447F2-789F-4DA7-9F37-4C8DCD77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037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AB879-2C70-4E0F-A70B-5535D8D1E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73844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7B1D9-AD29-4EB7-9D85-04AE083C2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F5FFA-C1CC-40CB-A447-4999182EE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47A12-F470-4E50-B269-A727030E2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4767263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AC4E1-81BD-4B15-AEB5-93344647B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4767263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8365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6858000" cy="3962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讀經</a:t>
            </a:r>
            <a:endParaRPr lang="en-US" altLang="zh-TW" sz="48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>
              <a:buNone/>
            </a:pP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路加福音 </a:t>
            </a:r>
            <a:r>
              <a:rPr lang="en-US" altLang="zh-TW" sz="4800" b="1" dirty="0"/>
              <a:t>15:11-24</a:t>
            </a:r>
            <a:endParaRPr lang="en-US" altLang="zh-TW" sz="4800" b="1" dirty="0">
              <a:latin typeface="+mn-ea"/>
            </a:endParaRPr>
          </a:p>
          <a:p>
            <a:pPr algn="ctr">
              <a:buNone/>
            </a:pPr>
            <a:endParaRPr lang="en-US" altLang="zh-TW" sz="4800" b="1" dirty="0">
              <a:latin typeface="+mn-ea"/>
            </a:endParaRPr>
          </a:p>
          <a:p>
            <a:pPr algn="ctr">
              <a:buNone/>
            </a:pPr>
            <a:r>
              <a:rPr lang="en-US" altLang="zh-TW" sz="4800" b="1" dirty="0">
                <a:solidFill>
                  <a:schemeClr val="accent5">
                    <a:lumMod val="75000"/>
                  </a:schemeClr>
                </a:solidFill>
              </a:rPr>
              <a:t>Scripture Reading</a:t>
            </a:r>
          </a:p>
          <a:p>
            <a:pPr algn="ctr">
              <a:buNone/>
            </a:pPr>
            <a:r>
              <a:rPr lang="en-US" altLang="zh-TW" sz="4800" b="1" dirty="0"/>
              <a:t>Luke 15:11-24</a:t>
            </a:r>
          </a:p>
        </p:txBody>
      </p:sp>
    </p:spTree>
    <p:extLst>
      <p:ext uri="{BB962C8B-B14F-4D97-AF65-F5344CB8AC3E}">
        <p14:creationId xmlns:p14="http://schemas.microsoft.com/office/powerpoint/2010/main" val="213843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"/>
            <a:ext cx="65532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23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Bring the fattest calf and kill it.  Let’s have a feast and celebrate.</a:t>
            </a:r>
          </a:p>
          <a:p>
            <a:pPr marL="0" indent="0">
              <a:buNone/>
            </a:pPr>
            <a:endParaRPr lang="en-US" altLang="zh-TW" sz="1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24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This son of mine was dead.  And now he is alive again.  He was lost.  And now he is found.’ So they began to celebrate.</a:t>
            </a:r>
            <a:endParaRPr lang="x-none" sz="36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27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051"/>
            <a:ext cx="6858000" cy="2545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7200" b="1" dirty="0">
                <a:solidFill>
                  <a:schemeClr val="accent5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父親的心</a:t>
            </a:r>
            <a:endParaRPr lang="en-US" altLang="zh-TW" sz="7200" b="1" dirty="0">
              <a:solidFill>
                <a:schemeClr val="accent5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800" b="1" dirty="0">
                <a:solidFill>
                  <a:schemeClr val="accent5">
                    <a:lumMod val="50000"/>
                  </a:schemeClr>
                </a:solidFill>
                <a:ea typeface="Microsoft JhengHei" panose="020B0604030504040204" pitchFamily="34" charset="-120"/>
              </a:rPr>
              <a:t>The Father’s Heart</a:t>
            </a:r>
          </a:p>
        </p:txBody>
      </p:sp>
    </p:spTree>
    <p:extLst>
      <p:ext uri="{BB962C8B-B14F-4D97-AF65-F5344CB8AC3E}">
        <p14:creationId xmlns:p14="http://schemas.microsoft.com/office/powerpoint/2010/main" val="108359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62940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在浪子的比喻中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這父親看來</a:t>
            </a:r>
            <a:r>
              <a:rPr lang="zh-TW" altLang="en-US" sz="4800" b="1" dirty="0">
                <a:solidFill>
                  <a:srgbClr val="C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不在乎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那些東西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1. In the parable, what are the things that the Father </a:t>
            </a:r>
            <a:r>
              <a:rPr lang="en-US" altLang="zh-TW" sz="4800" b="1" u="sng" dirty="0">
                <a:solidFill>
                  <a:srgbClr val="C00000"/>
                </a:solidFill>
                <a:ea typeface="Microsoft JhengHei" panose="020B0604030504040204" pitchFamily="34" charset="-120"/>
              </a:rPr>
              <a:t>did not</a:t>
            </a:r>
            <a:r>
              <a:rPr lang="en-US" altLang="zh-TW" sz="4800" b="1" dirty="0">
                <a:solidFill>
                  <a:srgbClr val="C00000"/>
                </a:solidFill>
                <a:ea typeface="Microsoft JhengHei" panose="020B0604030504040204" pitchFamily="34" charset="-120"/>
              </a:rPr>
              <a:t> seem to care about</a:t>
            </a:r>
            <a:r>
              <a:rPr lang="en-US" altLang="zh-TW" sz="4800" b="1" dirty="0">
                <a:ea typeface="Microsoft JhengHei" panose="020B0604030504040204" pitchFamily="34" charset="-120"/>
              </a:rPr>
              <a:t>?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016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他的錢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a. </a:t>
            </a:r>
            <a:r>
              <a:rPr lang="en-US" altLang="zh-TW" sz="4800" b="1" dirty="0">
                <a:ea typeface="Microsoft JhengHei" panose="020B0604030504040204" pitchFamily="34" charset="-120"/>
              </a:rPr>
              <a:t>His money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94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a. </a:t>
            </a:r>
            <a:r>
              <a:rPr lang="zh-TW" altLang="en-US" sz="4800" b="1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他的錢</a:t>
            </a:r>
            <a:endParaRPr lang="en-US" altLang="zh-TW" sz="2400" b="1" i="1" dirty="0">
              <a:solidFill>
                <a:schemeClr val="bg1">
                  <a:lumMod val="6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solidFill>
                  <a:schemeClr val="bg1">
                    <a:lumMod val="6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a. </a:t>
            </a:r>
            <a:r>
              <a:rPr lang="en-US" altLang="zh-TW" sz="4800" b="1" dirty="0">
                <a:solidFill>
                  <a:schemeClr val="bg1">
                    <a:lumMod val="65000"/>
                  </a:schemeClr>
                </a:solidFill>
                <a:ea typeface="Microsoft JhengHei" panose="020B0604030504040204" pitchFamily="34" charset="-120"/>
              </a:rPr>
              <a:t>His money</a:t>
            </a:r>
          </a:p>
          <a:p>
            <a:pPr marL="914400" indent="-914400">
              <a:buAutoNum type="alphaLcPeriod"/>
            </a:pPr>
            <a:endParaRPr lang="en-US" altLang="zh-TW" sz="4800" b="1" dirty="0">
              <a:solidFill>
                <a:schemeClr val="bg1">
                  <a:lumMod val="65000"/>
                </a:schemeClr>
              </a:solidFill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b.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4800" b="1" dirty="0">
                <a:ea typeface="Microsoft JhengHei" panose="020B0604030504040204" pitchFamily="34" charset="-120"/>
              </a:rPr>
              <a:t>他的形象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b. </a:t>
            </a:r>
            <a:r>
              <a:rPr lang="en-US" altLang="zh-TW" sz="4800" b="1" dirty="0">
                <a:ea typeface="Microsoft JhengHei" panose="020B0604030504040204" pitchFamily="34" charset="-120"/>
              </a:rPr>
              <a:t>His image and reputation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37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在浪子的比喻中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這父親</a:t>
            </a:r>
            <a:r>
              <a:rPr lang="zh-TW" altLang="en-US" sz="48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很在乎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那些東西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2. In the parable, what are the things that the Father </a:t>
            </a:r>
            <a:r>
              <a:rPr lang="en-US" altLang="zh-TW" sz="4800" b="1" u="sng" dirty="0">
                <a:solidFill>
                  <a:srgbClr val="0070C0"/>
                </a:solidFill>
                <a:ea typeface="Microsoft JhengHei" panose="020B0604030504040204" pitchFamily="34" charset="-120"/>
              </a:rPr>
              <a:t>did</a:t>
            </a:r>
            <a:r>
              <a:rPr lang="en-US" altLang="zh-TW" sz="4800" b="1" dirty="0">
                <a:solidFill>
                  <a:srgbClr val="0070C0"/>
                </a:solidFill>
                <a:ea typeface="Microsoft JhengHei" panose="020B0604030504040204" pitchFamily="34" charset="-120"/>
              </a:rPr>
              <a:t> care about</a:t>
            </a:r>
            <a:r>
              <a:rPr lang="en-US" altLang="zh-TW" sz="4800" b="1" dirty="0">
                <a:ea typeface="Microsoft JhengHei" panose="020B0604030504040204" pitchFamily="34" charset="-120"/>
              </a:rPr>
              <a:t>?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772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933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a.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他要他的孩子回到他那裏</a:t>
            </a:r>
            <a:endParaRPr lang="en-US" altLang="zh-TW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a. He wants his son to come back home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360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b.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他要他的孩子知道父親對他的愛、憐憫、及保護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b. He wants his son to know the Father’s love, mercy and protection</a:t>
            </a:r>
            <a:r>
              <a:rPr lang="zh-CN" altLang="en-US" sz="4800" b="1" dirty="0">
                <a:ea typeface="Microsoft JhengHei" panose="020B0604030504040204" pitchFamily="34" charset="-120"/>
              </a:rPr>
              <a:t> </a:t>
            </a:r>
            <a:r>
              <a:rPr lang="en-US" altLang="zh-TW" sz="4800" b="1" dirty="0">
                <a:ea typeface="Microsoft JhengHei" panose="020B0604030504040204" pitchFamily="34" charset="-120"/>
              </a:rPr>
              <a:t> for him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191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2460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c.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他要恢復他們的父子關係</a:t>
            </a:r>
            <a:endParaRPr lang="en-US" altLang="zh-TW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c. He wants to restore their father-son relationship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88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d.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他的孩子的成長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d. The growth and maturity of his son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162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33350"/>
            <a:ext cx="634365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耶穌又說：「一個人有兩個兒子。 </a:t>
            </a: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小兒子對父親說：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父親，請你把我應得的家業分給我。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他父親就把產業分給他們。 </a:t>
            </a:r>
            <a:endParaRPr lang="en-US" altLang="zh-TW" sz="4000" b="1" baseline="30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13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過了不多幾日，小兒子就把他一切所有的都收拾起來，往遠方去了。在那裡任意放蕩，浪費資財。</a:t>
            </a:r>
            <a:endParaRPr lang="x-none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3715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e.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他孩子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適當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的快樂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e. The (appropriate) happiness of his son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4729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那些東西經常是我們的優先事項但卻不是神的優先事項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3. What are often our priorities that are not God’s priorities?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7481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209550"/>
            <a:ext cx="243840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金錢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形象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不適當的快樂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A6E0D6-2EC0-4D12-B2FE-D8C5BC8FF23C}"/>
              </a:ext>
            </a:extLst>
          </p:cNvPr>
          <p:cNvSpPr txBox="1">
            <a:spLocks/>
          </p:cNvSpPr>
          <p:nvPr/>
        </p:nvSpPr>
        <p:spPr>
          <a:xfrm>
            <a:off x="2331720" y="209550"/>
            <a:ext cx="4267200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Money (Gold)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Image (Glory)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Inappropriate happiness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(Girls, Games)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0971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“We use the money we don’t have, to buy the things we don’t need, to create impressions that don’t last, on people we don’t care about.”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059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47700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“我們用我們沒有的錢，去買我們不需要的東西，來創造一些不能長久維持的印象，給那些我們不關心的人去看。”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43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4. </a:t>
            </a:r>
            <a:r>
              <a:rPr lang="zh-CN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哪些事情應該是我們的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優先事項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4. What should be our priorities?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9700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9550"/>
            <a:ext cx="2819399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神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家庭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神的工作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朋友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事業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A6E0D6-2EC0-4D12-B2FE-D8C5BC8FF23C}"/>
              </a:ext>
            </a:extLst>
          </p:cNvPr>
          <p:cNvSpPr txBox="1">
            <a:spLocks/>
          </p:cNvSpPr>
          <p:nvPr/>
        </p:nvSpPr>
        <p:spPr>
          <a:xfrm>
            <a:off x="2819400" y="209550"/>
            <a:ext cx="4038600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God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Family</a:t>
            </a:r>
            <a:br>
              <a:rPr lang="en-US" altLang="zh-TW" sz="4800" b="1" dirty="0">
                <a:ea typeface="Microsoft JhengHei" panose="020B0604030504040204" pitchFamily="34" charset="-120"/>
              </a:rPr>
            </a:b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God’s work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Friends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Career/work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7650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5. </a:t>
            </a:r>
            <a:r>
              <a:rPr lang="zh-CN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父親們常有的問題</a:t>
            </a:r>
            <a:endParaRPr lang="en-US" altLang="zh-TW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5. Common problems of fathers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2330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a.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優先事項的排列錯誤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a. Misplaced priorities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1178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9550"/>
            <a:ext cx="2819399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神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家庭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神的工作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朋友</a:t>
            </a:r>
            <a:endParaRPr lang="en-US" altLang="zh-TW" sz="4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ea typeface="Microsoft JhengHei" panose="020B0604030504040204" pitchFamily="34" charset="-120"/>
              </a:rPr>
              <a:t>事業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A6E0D6-2EC0-4D12-B2FE-D8C5BC8FF23C}"/>
              </a:ext>
            </a:extLst>
          </p:cNvPr>
          <p:cNvSpPr txBox="1">
            <a:spLocks/>
          </p:cNvSpPr>
          <p:nvPr/>
        </p:nvSpPr>
        <p:spPr>
          <a:xfrm>
            <a:off x="2819400" y="209550"/>
            <a:ext cx="4038600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God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Family</a:t>
            </a:r>
            <a:br>
              <a:rPr lang="en-US" altLang="zh-TW" sz="4800" b="1" dirty="0">
                <a:ea typeface="Microsoft JhengHei" panose="020B0604030504040204" pitchFamily="34" charset="-120"/>
              </a:rPr>
            </a:b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God’s work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Friends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200" b="1" dirty="0">
              <a:ea typeface="Microsoft JhengHei" panose="020B0604030504040204" pitchFamily="34" charset="-12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Career/work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46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"/>
            <a:ext cx="634365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既耗盡了一切所有的，又遇著那地方大遭饑荒，就窮苦起來。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17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他醒悟過來，就說：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我父親有多少的雇工，口糧有餘，我倒在這裡餓死嗎？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7111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b. </a:t>
            </a:r>
            <a:r>
              <a:rPr lang="zh-TW" altLang="en-US" sz="4800" b="1" dirty="0">
                <a:ea typeface="Microsoft JhengHei" panose="020B0604030504040204" pitchFamily="34" charset="-120"/>
              </a:rPr>
              <a:t>溝通不良；不會溝通</a:t>
            </a: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b. Poor communications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2567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9550"/>
            <a:ext cx="6343650" cy="4076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6.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聖經的核心焦點</a:t>
            </a:r>
            <a:r>
              <a:rPr lang="en-US" altLang="zh-TW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4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修復關係</a:t>
            </a:r>
            <a:endParaRPr lang="en-US" altLang="zh-TW" sz="4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800" b="1" dirty="0">
                <a:ea typeface="Microsoft JhengHei" panose="020B0604030504040204" pitchFamily="34" charset="-120"/>
              </a:rPr>
              <a:t>6. The core focus of the Bible: Restoration of relationships (</a:t>
            </a:r>
            <a:r>
              <a:rPr lang="en-US" altLang="zh-TW" sz="4800" b="1" dirty="0">
                <a:solidFill>
                  <a:schemeClr val="accent1">
                    <a:lumMod val="75000"/>
                  </a:schemeClr>
                </a:solidFill>
                <a:ea typeface="Microsoft JhengHei" panose="020B0604030504040204" pitchFamily="34" charset="-120"/>
              </a:rPr>
              <a:t>God to man </a:t>
            </a:r>
            <a:r>
              <a:rPr lang="en-US" altLang="zh-TW" sz="4800" b="1" dirty="0">
                <a:ea typeface="Microsoft JhengHei" panose="020B0604030504040204" pitchFamily="34" charset="-120"/>
              </a:rPr>
              <a:t>and </a:t>
            </a:r>
            <a:r>
              <a:rPr lang="en-US" altLang="zh-TW" sz="4800" b="1" dirty="0">
                <a:solidFill>
                  <a:schemeClr val="accent1">
                    <a:lumMod val="75000"/>
                  </a:schemeClr>
                </a:solidFill>
                <a:ea typeface="Microsoft JhengHei" panose="020B0604030504040204" pitchFamily="34" charset="-120"/>
              </a:rPr>
              <a:t>man to man</a:t>
            </a:r>
            <a:r>
              <a:rPr lang="en-US" altLang="zh-TW" sz="4800" b="1" dirty="0">
                <a:ea typeface="Microsoft JhengHei" panose="020B0604030504040204" pitchFamily="34" charset="-120"/>
              </a:rPr>
              <a:t>)</a:t>
            </a:r>
            <a:endParaRPr lang="zh-TW" altLang="en-US" sz="48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86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"/>
            <a:ext cx="634365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於是起來，往他父親那裡去。相離還遠，他父親看見，就動了慈心，跑去抱著他的頸項，連連與他親嘴。</a:t>
            </a:r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21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兒子說：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父親，我得罪了天，又得罪了你。從今以後，我不配稱為你的兒子。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48844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"/>
            <a:ext cx="634365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父親卻吩咐僕人說：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把那上好的袍子快拿出來給他穿，把戒指戴在他指頭上，把鞋穿在他腳上， </a:t>
            </a: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23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把那肥牛犢牽來宰了，我們可以吃喝快樂！ </a:t>
            </a:r>
            <a:r>
              <a:rPr lang="en-US" altLang="zh-TW" sz="4000" b="1" baseline="30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24 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因為我這個兒子是死而復活，失而又得的。</a:t>
            </a:r>
            <a:r>
              <a:rPr lang="en-US" altLang="zh-TW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4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他們就快樂起來。</a:t>
            </a:r>
            <a:endParaRPr lang="x-none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6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"/>
            <a:ext cx="6477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11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Jesus continued, “There was a man who had two sons.  </a:t>
            </a:r>
            <a:r>
              <a:rPr lang="en-US" altLang="zh-TW" sz="3600" b="1" baseline="30000" dirty="0">
                <a:ea typeface="Microsoft JhengHei" panose="020B0604030504040204" pitchFamily="34" charset="-120"/>
              </a:rPr>
              <a:t>12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The younger son spoke to his father.  He said, ‘Father, give me my share of the family property.’ So the father divided his property between his two sons.</a:t>
            </a:r>
          </a:p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13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“Soon, the younger son packed up all he had.  Then he left for a country far away.  </a:t>
            </a:r>
            <a:endParaRPr lang="x-none" sz="36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530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"/>
            <a:ext cx="6705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ea typeface="Microsoft JhengHei" panose="020B0604030504040204" pitchFamily="34" charset="-120"/>
              </a:rPr>
              <a:t>There he wasted his money on wild living.  </a:t>
            </a:r>
            <a:r>
              <a:rPr lang="en-US" altLang="zh-TW" sz="3600" b="1" baseline="30000" dirty="0">
                <a:ea typeface="Microsoft JhengHei" panose="020B0604030504040204" pitchFamily="34" charset="-120"/>
              </a:rPr>
              <a:t>14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He spent everything he had.  Then the whole country ran low on food.  So the son didn’t have what he needed.        </a:t>
            </a:r>
            <a:r>
              <a:rPr lang="en-US" altLang="zh-TW" sz="3600" b="1" baseline="30000" dirty="0">
                <a:ea typeface="Microsoft JhengHei" panose="020B0604030504040204" pitchFamily="34" charset="-120"/>
              </a:rPr>
              <a:t>17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“Then he began to think clearly again.  He said, ‘How many of my father’s hired servants have more than enough food!  But here I am dying from hunger! </a:t>
            </a:r>
            <a:endParaRPr lang="x-none" sz="36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245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"/>
            <a:ext cx="65532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20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So he got up and went to his father.</a:t>
            </a:r>
          </a:p>
          <a:p>
            <a:pPr marL="0" indent="0">
              <a:buNone/>
            </a:pPr>
            <a:endParaRPr lang="en-US" altLang="zh-TW" sz="1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ea typeface="Microsoft JhengHei" panose="020B0604030504040204" pitchFamily="34" charset="-120"/>
              </a:rPr>
              <a:t>“While the son was still a long way off, his father saw him.  He was filled with tender love for his son.  He ran to him.  He threw his arms around him and kissed him.</a:t>
            </a:r>
          </a:p>
        </p:txBody>
      </p:sp>
    </p:spTree>
    <p:extLst>
      <p:ext uri="{BB962C8B-B14F-4D97-AF65-F5344CB8AC3E}">
        <p14:creationId xmlns:p14="http://schemas.microsoft.com/office/powerpoint/2010/main" val="304395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7150"/>
            <a:ext cx="65532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21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“The son said to him, ‘Father, I have sinned against heaven and against you.  I am no longer fit to be called your son.’</a:t>
            </a:r>
          </a:p>
          <a:p>
            <a:pPr marL="0" indent="0">
              <a:buNone/>
            </a:pPr>
            <a:endParaRPr lang="en-US" altLang="zh-TW" sz="1800" b="1" dirty="0">
              <a:ea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600" b="1" baseline="30000" dirty="0">
                <a:ea typeface="Microsoft JhengHei" panose="020B0604030504040204" pitchFamily="34" charset="-120"/>
              </a:rPr>
              <a:t>22 </a:t>
            </a:r>
            <a:r>
              <a:rPr lang="en-US" altLang="zh-TW" sz="3600" b="1" dirty="0">
                <a:ea typeface="Microsoft JhengHei" panose="020B0604030504040204" pitchFamily="34" charset="-120"/>
              </a:rPr>
              <a:t>“But the father said to his servants, ‘Quick! Bring the best robe and put it on him.  Put a ring on his finger and sandals on his feet..</a:t>
            </a:r>
            <a:endParaRPr lang="x-none" sz="3600" b="1" dirty="0"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6431</TotalTime>
  <Words>1498</Words>
  <Application>Microsoft Office PowerPoint</Application>
  <PresentationFormat>Custom</PresentationFormat>
  <Paragraphs>149</Paragraphs>
  <Slides>31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Microsoft JhengHei</vt:lpstr>
      <vt:lpstr>新細明體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不要再掙扎do not struggle</dc:title>
  <dc:creator>George</dc:creator>
  <cp:lastModifiedBy>George Huang</cp:lastModifiedBy>
  <cp:revision>682</cp:revision>
  <cp:lastPrinted>2017-04-15T14:16:24Z</cp:lastPrinted>
  <dcterms:created xsi:type="dcterms:W3CDTF">2005-06-09T01:58:34Z</dcterms:created>
  <dcterms:modified xsi:type="dcterms:W3CDTF">2018-07-06T13:52:35Z</dcterms:modified>
</cp:coreProperties>
</file>